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notesSlides/notesSlide14.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ppt/notesSlides/notesSlide11.xml" ContentType="application/vnd.openxmlformats-officedocument.presentationml.notesSlide+xml"/>
  <Override PartName="/docProps/app.xml" ContentType="application/vnd.openxmlformats-officedocument.extended-properties+xml"/>
  <Override PartName="/ppt/notesSlides/notesSlide9.xml" ContentType="application/vnd.openxmlformats-officedocument.presentationml.notesSlide+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notesSlides/notesSlide16.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notesSlides/notesSlide7.xml" ContentType="application/vnd.openxmlformats-officedocument.presentationml.notesSlide+xml"/>
  <Override PartName="/ppt/notesSlides/notesSlide15.xml" ContentType="application/vnd.openxmlformats-officedocument.presentationml.notesSlide+xml"/>
  <Override PartName="/ppt/slides/slide25.xml" ContentType="application/vnd.openxmlformats-officedocument.presentationml.slide+xml"/>
  <Override PartName="/ppt/notesSlides/notesSlide4.xml" ContentType="application/vnd.openxmlformats-officedocument.presentationml.notesSlide+xml"/>
  <Override PartName="/ppt/notesSlides/notesSlide19.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14.xml" ContentType="application/vnd.openxmlformats-officedocument.presentationml.slide+xml"/>
  <Override PartName="/ppt/notesSlides/notesSlide17.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notesSlides/notesSlide18.xml" ContentType="application/vnd.openxmlformats-officedocument.presentationml.notesSlide+xml"/>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notesSlides/notesSlide8.xml" ContentType="application/vnd.openxmlformats-officedocument.presentationml.notesSlide+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tags/tag1.xml" ContentType="application/vnd.openxmlformats-officedocument.presentationml.tags+xml"/>
  <Override PartName="/ppt/slides/slide6.xml" ContentType="application/vnd.openxmlformats-officedocument.presentationml.slide+xml"/>
  <Override PartName="/ppt/slides/slide16.xml" ContentType="application/vnd.openxmlformats-officedocument.presentationml.slide+xml"/>
  <Override PartName="/ppt/notesSlides/notesSlide20.xml" ContentType="application/vnd.openxmlformats-officedocument.presentationml.notesSlide+xml"/>
  <Override PartName="/ppt/slides/slide19.xml" ContentType="application/vnd.openxmlformats-officedocument.presentationml.slide+xml"/>
  <Override PartName="/ppt/slides/slide12.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r:id="rId1"/>
  </p:sldMasterIdLst>
  <p:notesMasterIdLst>
    <p:notesMasterId r:id="rId31"/>
  </p:notesMasterIdLst>
  <p:handoutMasterIdLst>
    <p:handoutMasterId r:id="rId32"/>
  </p:handoutMasterIdLst>
  <p:sldIdLst>
    <p:sldId id="256" r:id="rId2"/>
    <p:sldId id="337" r:id="rId3"/>
    <p:sldId id="333" r:id="rId4"/>
    <p:sldId id="334" r:id="rId5"/>
    <p:sldId id="338" r:id="rId6"/>
    <p:sldId id="319" r:id="rId7"/>
    <p:sldId id="320" r:id="rId8"/>
    <p:sldId id="310" r:id="rId9"/>
    <p:sldId id="321" r:id="rId10"/>
    <p:sldId id="311" r:id="rId11"/>
    <p:sldId id="309" r:id="rId12"/>
    <p:sldId id="322" r:id="rId13"/>
    <p:sldId id="335" r:id="rId14"/>
    <p:sldId id="339" r:id="rId15"/>
    <p:sldId id="312" r:id="rId16"/>
    <p:sldId id="324" r:id="rId17"/>
    <p:sldId id="325" r:id="rId18"/>
    <p:sldId id="313" r:id="rId19"/>
    <p:sldId id="340" r:id="rId20"/>
    <p:sldId id="314" r:id="rId21"/>
    <p:sldId id="326" r:id="rId22"/>
    <p:sldId id="327" r:id="rId23"/>
    <p:sldId id="328" r:id="rId24"/>
    <p:sldId id="329" r:id="rId25"/>
    <p:sldId id="318" r:id="rId26"/>
    <p:sldId id="336" r:id="rId27"/>
    <p:sldId id="332" r:id="rId28"/>
    <p:sldId id="316" r:id="rId29"/>
    <p:sldId id="317" r:id="rId30"/>
  </p:sldIdLst>
  <p:sldSz cx="9906000" cy="6858000" type="A4"/>
  <p:notesSz cx="6858000" cy="9144000"/>
  <p:defaultTextStyle>
    <a:defPPr>
      <a:defRPr lang="en-US"/>
    </a:defPPr>
    <a:lvl1pPr algn="l" rtl="0" fontAlgn="base">
      <a:spcBef>
        <a:spcPct val="20000"/>
      </a:spcBef>
      <a:spcAft>
        <a:spcPct val="0"/>
      </a:spcAft>
      <a:buChar char="•"/>
      <a:defRPr sz="2700" kern="1200">
        <a:solidFill>
          <a:srgbClr val="003454"/>
        </a:solidFill>
        <a:latin typeface="Arial" charset="0"/>
        <a:ea typeface="+mn-ea"/>
        <a:cs typeface="+mn-cs"/>
      </a:defRPr>
    </a:lvl1pPr>
    <a:lvl2pPr marL="457200" algn="l" rtl="0" fontAlgn="base">
      <a:spcBef>
        <a:spcPct val="20000"/>
      </a:spcBef>
      <a:spcAft>
        <a:spcPct val="0"/>
      </a:spcAft>
      <a:buChar char="•"/>
      <a:defRPr sz="2700" kern="1200">
        <a:solidFill>
          <a:srgbClr val="003454"/>
        </a:solidFill>
        <a:latin typeface="Arial" charset="0"/>
        <a:ea typeface="+mn-ea"/>
        <a:cs typeface="+mn-cs"/>
      </a:defRPr>
    </a:lvl2pPr>
    <a:lvl3pPr marL="914400" algn="l" rtl="0" fontAlgn="base">
      <a:spcBef>
        <a:spcPct val="20000"/>
      </a:spcBef>
      <a:spcAft>
        <a:spcPct val="0"/>
      </a:spcAft>
      <a:buChar char="•"/>
      <a:defRPr sz="2700" kern="1200">
        <a:solidFill>
          <a:srgbClr val="003454"/>
        </a:solidFill>
        <a:latin typeface="Arial" charset="0"/>
        <a:ea typeface="+mn-ea"/>
        <a:cs typeface="+mn-cs"/>
      </a:defRPr>
    </a:lvl3pPr>
    <a:lvl4pPr marL="1371600" algn="l" rtl="0" fontAlgn="base">
      <a:spcBef>
        <a:spcPct val="20000"/>
      </a:spcBef>
      <a:spcAft>
        <a:spcPct val="0"/>
      </a:spcAft>
      <a:buChar char="•"/>
      <a:defRPr sz="2700" kern="1200">
        <a:solidFill>
          <a:srgbClr val="003454"/>
        </a:solidFill>
        <a:latin typeface="Arial" charset="0"/>
        <a:ea typeface="+mn-ea"/>
        <a:cs typeface="+mn-cs"/>
      </a:defRPr>
    </a:lvl4pPr>
    <a:lvl5pPr marL="1828800" algn="l" rtl="0" fontAlgn="base">
      <a:spcBef>
        <a:spcPct val="20000"/>
      </a:spcBef>
      <a:spcAft>
        <a:spcPct val="0"/>
      </a:spcAft>
      <a:buChar char="•"/>
      <a:defRPr sz="2700" kern="1200">
        <a:solidFill>
          <a:srgbClr val="003454"/>
        </a:solidFill>
        <a:latin typeface="Arial" charset="0"/>
        <a:ea typeface="+mn-ea"/>
        <a:cs typeface="+mn-cs"/>
      </a:defRPr>
    </a:lvl5pPr>
    <a:lvl6pPr marL="2286000" algn="l" defTabSz="914400" rtl="0" eaLnBrk="1" latinLnBrk="0" hangingPunct="1">
      <a:defRPr sz="2700" kern="1200">
        <a:solidFill>
          <a:srgbClr val="003454"/>
        </a:solidFill>
        <a:latin typeface="Arial" charset="0"/>
        <a:ea typeface="+mn-ea"/>
        <a:cs typeface="+mn-cs"/>
      </a:defRPr>
    </a:lvl6pPr>
    <a:lvl7pPr marL="2743200" algn="l" defTabSz="914400" rtl="0" eaLnBrk="1" latinLnBrk="0" hangingPunct="1">
      <a:defRPr sz="2700" kern="1200">
        <a:solidFill>
          <a:srgbClr val="003454"/>
        </a:solidFill>
        <a:latin typeface="Arial" charset="0"/>
        <a:ea typeface="+mn-ea"/>
        <a:cs typeface="+mn-cs"/>
      </a:defRPr>
    </a:lvl7pPr>
    <a:lvl8pPr marL="3200400" algn="l" defTabSz="914400" rtl="0" eaLnBrk="1" latinLnBrk="0" hangingPunct="1">
      <a:defRPr sz="2700" kern="1200">
        <a:solidFill>
          <a:srgbClr val="003454"/>
        </a:solidFill>
        <a:latin typeface="Arial" charset="0"/>
        <a:ea typeface="+mn-ea"/>
        <a:cs typeface="+mn-cs"/>
      </a:defRPr>
    </a:lvl8pPr>
    <a:lvl9pPr marL="3657600" algn="l" defTabSz="914400" rtl="0" eaLnBrk="1" latinLnBrk="0" hangingPunct="1">
      <a:defRPr sz="2700" kern="1200">
        <a:solidFill>
          <a:srgbClr val="003454"/>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webPr encoding="windows-1252"/>
  <p:clrMru>
    <a:srgbClr val="33CC33"/>
    <a:srgbClr val="F32503"/>
    <a:srgbClr val="F34D03"/>
    <a:srgbClr val="F60000"/>
    <a:srgbClr val="FF0000"/>
    <a:srgbClr val="6699FF"/>
    <a:srgbClr val="FFCC99"/>
    <a:srgbClr val="FF99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063" autoAdjust="0"/>
    <p:restoredTop sz="89843" autoAdjust="0"/>
  </p:normalViewPr>
  <p:slideViewPr>
    <p:cSldViewPr snapToGrid="0">
      <p:cViewPr varScale="1">
        <p:scale>
          <a:sx n="94" d="100"/>
          <a:sy n="94" d="100"/>
        </p:scale>
        <p:origin x="-560" y="-96"/>
      </p:cViewPr>
      <p:guideLst>
        <p:guide orient="horz" pos="2160"/>
        <p:guide pos="3120"/>
      </p:guideLst>
    </p:cSldViewPr>
  </p:slideViewPr>
  <p:outlineViewPr>
    <p:cViewPr>
      <p:scale>
        <a:sx n="33" d="100"/>
        <a:sy n="33" d="100"/>
      </p:scale>
      <p:origin x="0" y="1074"/>
    </p:cViewPr>
  </p:outlineViewPr>
  <p:notesTextViewPr>
    <p:cViewPr>
      <p:scale>
        <a:sx n="100" d="100"/>
        <a:sy n="100" d="100"/>
      </p:scale>
      <p:origin x="0" y="0"/>
    </p:cViewPr>
  </p:notesTextViewPr>
  <p:notesViewPr>
    <p:cSldViewPr snapToGrid="0">
      <p:cViewPr varScale="1">
        <p:scale>
          <a:sx n="50" d="100"/>
          <a:sy n="50" d="100"/>
        </p:scale>
        <p:origin x="-1254"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35" Type="http://schemas.openxmlformats.org/officeDocument/2006/relationships/viewProps" Target="viewProps.xml"/><Relationship Id="rId3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6.xml"/><Relationship Id="rId36" Type="http://schemas.openxmlformats.org/officeDocument/2006/relationships/theme" Target="theme/theme1.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handoutMaster" Target="handoutMasters/handoutMaster1.xml"/><Relationship Id="rId37"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printerSettings" Target="printerSettings/printerSettings1.bin"/><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200">
                <a:solidFill>
                  <a:schemeClr val="tx1"/>
                </a:solidFill>
                <a:latin typeface="Arial" charset="0"/>
              </a:defRPr>
            </a:lvl1pPr>
          </a:lstStyle>
          <a:p>
            <a:pPr>
              <a:defRPr/>
            </a:pPr>
            <a:endParaRPr lang="en-US"/>
          </a:p>
        </p:txBody>
      </p:sp>
      <p:sp>
        <p:nvSpPr>
          <p:cNvPr id="2150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200">
                <a:solidFill>
                  <a:schemeClr val="tx1"/>
                </a:solidFill>
                <a:latin typeface="Arial" charset="0"/>
              </a:defRPr>
            </a:lvl1pPr>
          </a:lstStyle>
          <a:p>
            <a:pPr>
              <a:defRPr/>
            </a:pPr>
            <a:endParaRPr lang="en-US"/>
          </a:p>
        </p:txBody>
      </p:sp>
      <p:sp>
        <p:nvSpPr>
          <p:cNvPr id="2150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FontTx/>
              <a:buNone/>
              <a:defRPr sz="1200">
                <a:solidFill>
                  <a:schemeClr val="tx1"/>
                </a:solidFill>
                <a:latin typeface="Arial" charset="0"/>
              </a:defRPr>
            </a:lvl1pPr>
          </a:lstStyle>
          <a:p>
            <a:pPr>
              <a:defRPr/>
            </a:pPr>
            <a:endParaRPr lang="en-US"/>
          </a:p>
        </p:txBody>
      </p:sp>
      <p:sp>
        <p:nvSpPr>
          <p:cNvPr id="2150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FontTx/>
              <a:buNone/>
              <a:defRPr sz="1200">
                <a:solidFill>
                  <a:schemeClr val="tx1"/>
                </a:solidFill>
                <a:latin typeface="Arial" charset="0"/>
              </a:defRPr>
            </a:lvl1pPr>
          </a:lstStyle>
          <a:p>
            <a:pPr>
              <a:defRPr/>
            </a:pPr>
            <a:fld id="{831D5175-31A8-4B11-88F2-453D82625D8F}"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200">
                <a:solidFill>
                  <a:schemeClr val="tx1"/>
                </a:solidFill>
                <a:latin typeface="Arial" charset="0"/>
              </a:defRPr>
            </a:lvl1pPr>
          </a:lstStyle>
          <a:p>
            <a:pPr>
              <a:defRPr/>
            </a:pPr>
            <a:endParaRPr lang="en-US"/>
          </a:p>
        </p:txBody>
      </p:sp>
      <p:sp>
        <p:nvSpPr>
          <p:cNvPr id="122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200">
                <a:solidFill>
                  <a:schemeClr val="tx1"/>
                </a:solidFill>
                <a:latin typeface="Arial"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952500" y="685800"/>
            <a:ext cx="4953000" cy="3429000"/>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FontTx/>
              <a:buNone/>
              <a:defRPr sz="1200">
                <a:solidFill>
                  <a:schemeClr val="tx1"/>
                </a:solidFill>
                <a:latin typeface="Arial" charset="0"/>
              </a:defRPr>
            </a:lvl1pPr>
          </a:lstStyle>
          <a:p>
            <a:pPr>
              <a:defRPr/>
            </a:pPr>
            <a:endParaRPr lang="en-US"/>
          </a:p>
        </p:txBody>
      </p:sp>
      <p:sp>
        <p:nvSpPr>
          <p:cNvPr id="122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FontTx/>
              <a:buNone/>
              <a:defRPr sz="1200">
                <a:solidFill>
                  <a:schemeClr val="tx1"/>
                </a:solidFill>
                <a:latin typeface="Arial" charset="0"/>
              </a:defRPr>
            </a:lvl1pPr>
          </a:lstStyle>
          <a:p>
            <a:pPr>
              <a:defRPr/>
            </a:pPr>
            <a:fld id="{55E3E91B-0329-498B-9C45-E4D974CE2B1C}"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15E38A0-C824-4578-B0FC-C78C73EE7415}" type="slidenum">
              <a:rPr lang="en-US" smtClean="0"/>
              <a:pPr/>
              <a:t>1</a:t>
            </a:fld>
            <a:endParaRPr 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r>
              <a:rPr lang="en-US" smtClean="0"/>
              <a:t>We’re rapidly evolving from a sequential world and a sequential paradigm to a parallel one. Some actions that have always been done in lock-step order might be more efficiently done with overlap. It’s not easy to move from one thought process to another, and care must be taken not to lose quality or content.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r>
              <a:rPr lang="en-US" smtClean="0"/>
              <a:t>People entering school or the workforce today didn’t experience a time before home computers. Their expectations are an unbounded upward spiral. More, faster, tinier, cheaper. And even they admit they are more self-centered, as exemplified by the modern social network scene and tweeting with the elite.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181695" y="683381"/>
            <a:ext cx="4506516" cy="3432024"/>
          </a:xfrm>
          <a:prstGeom prst="rect">
            <a:avLst/>
          </a:prstGeom>
          <a:solidFill>
            <a:srgbClr val="FFFFFF"/>
          </a:solidFill>
          <a:ln w="9360">
            <a:solidFill>
              <a:srgbClr val="000000"/>
            </a:solidFill>
            <a:miter lim="800000"/>
            <a:headEnd/>
            <a:tailEnd/>
          </a:ln>
        </p:spPr>
        <p:txBody>
          <a:bodyPr wrap="none" lIns="86493" tIns="43247" rIns="86493" bIns="43247" anchor="ctr"/>
          <a:lstStyle/>
          <a:p>
            <a:endParaRPr lang="en-US"/>
          </a:p>
        </p:txBody>
      </p:sp>
      <p:sp>
        <p:nvSpPr>
          <p:cNvPr id="29699" name="Text Box 3"/>
          <p:cNvSpPr>
            <a:spLocks noGrp="1" noChangeArrowheads="1"/>
          </p:cNvSpPr>
          <p:nvPr>
            <p:ph type="body"/>
          </p:nvPr>
        </p:nvSpPr>
        <p:spPr>
          <a:xfrm>
            <a:off x="913805" y="4343703"/>
            <a:ext cx="5016997" cy="4118429"/>
          </a:xfrm>
          <a:noFill/>
          <a:ln/>
        </p:spPr>
        <p:txBody>
          <a:bodyPr wrap="none" anchor="ctr"/>
          <a:lstStyle/>
          <a:p>
            <a:r>
              <a:rPr lang="en-US" smtClean="0"/>
              <a:t>he first edition of the American Society for Microbiology’s reference work, E.Coli &amp; Salmonella, or EcoSal was a great success. Over 3500 pages in 2 volumes, it was the recognized work in the field. By the time it was ready for a second edition, enough important content had been gathered to create a 5 volume set. Moreover, the field was changing so rapidly, that it was feared that even this would be unsufficient.</a:t>
            </a:r>
          </a:p>
          <a:p>
            <a:endParaRPr lang="en-US" smtClean="0"/>
          </a:p>
          <a:p>
            <a:r>
              <a:rPr lang="en-US" smtClean="0"/>
              <a:t>The ASM decided to build a website for the work instead. It would provide PDF to replace the print and a web view as the primary look. Although highly advanced, the technology of the time (about 1999) did not have good web content management tools, so the site was traditionally designed. Old workflows for article/chapter development remained in place, and a cumbersome conversion process was used to finally update the web.</a:t>
            </a:r>
          </a:p>
          <a:p>
            <a:endParaRPr lang="en-US" smtClean="0"/>
          </a:p>
          <a:p>
            <a:r>
              <a:rPr lang="en-US" smtClean="0"/>
              <a:t>A complex and restrictive workflow that has too much dependence on various users within the content life cycle.</a:t>
            </a:r>
          </a:p>
          <a:p>
            <a:r>
              <a:rPr lang="en-US" smtClean="0"/>
              <a:t>Multiple files are moved between various SMEs.</a:t>
            </a:r>
          </a:p>
          <a:p>
            <a:r>
              <a:rPr lang="en-US" smtClean="0"/>
              <a:t>Tracking of content was a pain point.  Lot of man hours spent by the publisher’s co-ordinator to move the content from one stage to next.</a:t>
            </a:r>
          </a:p>
          <a:p>
            <a:endParaRPr lang="en-US" smtClean="0"/>
          </a:p>
        </p:txBody>
      </p:sp>
      <p:sp>
        <p:nvSpPr>
          <p:cNvPr id="29700" name="Text Box 4"/>
          <p:cNvSpPr txBox="1">
            <a:spLocks noChangeArrowheads="1"/>
          </p:cNvSpPr>
          <p:nvPr/>
        </p:nvSpPr>
        <p:spPr bwMode="auto">
          <a:xfrm>
            <a:off x="3881437" y="8687405"/>
            <a:ext cx="2976563" cy="456595"/>
          </a:xfrm>
          <a:prstGeom prst="rect">
            <a:avLst/>
          </a:prstGeom>
          <a:noFill/>
          <a:ln w="9525">
            <a:noFill/>
            <a:round/>
            <a:headEnd/>
            <a:tailEnd/>
          </a:ln>
        </p:spPr>
        <p:txBody>
          <a:bodyPr lIns="91001" tIns="45501" rIns="91001" bIns="45501" anchor="b"/>
          <a:lstStyle/>
          <a:p>
            <a:pPr algn="r" defTabSz="451987">
              <a:spcBef>
                <a:spcPct val="0"/>
              </a:spcBef>
              <a:buClr>
                <a:srgbClr val="000000"/>
              </a:buClr>
              <a:buSzPct val="100000"/>
              <a:buNone/>
              <a:tabLst>
                <a:tab pos="0" algn="l"/>
                <a:tab pos="451987" algn="l"/>
                <a:tab pos="902472" algn="l"/>
                <a:tab pos="1354458" algn="l"/>
                <a:tab pos="1806445" algn="l"/>
                <a:tab pos="2256930" algn="l"/>
                <a:tab pos="2708916" algn="l"/>
                <a:tab pos="3160903" algn="l"/>
                <a:tab pos="3611388" algn="l"/>
                <a:tab pos="4063374" algn="l"/>
                <a:tab pos="4513858" algn="l"/>
                <a:tab pos="4965845" algn="l"/>
                <a:tab pos="5417831" algn="l"/>
                <a:tab pos="5868316" algn="l"/>
                <a:tab pos="6320303" algn="l"/>
                <a:tab pos="6772289" algn="l"/>
                <a:tab pos="7222774" algn="l"/>
                <a:tab pos="7674761" algn="l"/>
                <a:tab pos="8126747" algn="l"/>
                <a:tab pos="8577232" algn="l"/>
                <a:tab pos="9029219" algn="l"/>
              </a:tabLst>
            </a:pPr>
            <a:fld id="{59BEA8AA-430D-470E-B7C6-34CA8E44C58F}" type="slidenum">
              <a:rPr lang="en-GB" sz="1000">
                <a:solidFill>
                  <a:srgbClr val="000000"/>
                </a:solidFill>
                <a:latin typeface="Times New Roman" pitchFamily="18" charset="0"/>
                <a:cs typeface="Lucida Sans Unicode" pitchFamily="34" charset="0"/>
              </a:rPr>
              <a:pPr algn="r" defTabSz="451987">
                <a:spcBef>
                  <a:spcPct val="0"/>
                </a:spcBef>
                <a:buClr>
                  <a:srgbClr val="000000"/>
                </a:buClr>
                <a:buSzPct val="100000"/>
                <a:buNone/>
                <a:tabLst>
                  <a:tab pos="0" algn="l"/>
                  <a:tab pos="451987" algn="l"/>
                  <a:tab pos="902472" algn="l"/>
                  <a:tab pos="1354458" algn="l"/>
                  <a:tab pos="1806445" algn="l"/>
                  <a:tab pos="2256930" algn="l"/>
                  <a:tab pos="2708916" algn="l"/>
                  <a:tab pos="3160903" algn="l"/>
                  <a:tab pos="3611388" algn="l"/>
                  <a:tab pos="4063374" algn="l"/>
                  <a:tab pos="4513858" algn="l"/>
                  <a:tab pos="4965845" algn="l"/>
                  <a:tab pos="5417831" algn="l"/>
                  <a:tab pos="5868316" algn="l"/>
                  <a:tab pos="6320303" algn="l"/>
                  <a:tab pos="6772289" algn="l"/>
                  <a:tab pos="7222774" algn="l"/>
                  <a:tab pos="7674761" algn="l"/>
                  <a:tab pos="8126747" algn="l"/>
                  <a:tab pos="8577232" algn="l"/>
                  <a:tab pos="9029219" algn="l"/>
                </a:tabLst>
              </a:pPr>
              <a:t>21</a:t>
            </a:fld>
            <a:endParaRPr lang="en-GB" sz="1000" dirty="0">
              <a:solidFill>
                <a:srgbClr val="000000"/>
              </a:solidFill>
              <a:latin typeface="Times New Roman" pitchFamily="18" charset="0"/>
              <a:cs typeface="Lucida Sans Unicode"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r>
              <a:rPr lang="en-US" smtClean="0"/>
              <a:t>We’ve talked about the ecology of this marketspace – or at least the air (social)  and the water (content/presentation). Now lets dig into the structure and see what’s needed to support this in a way that’s practical and economical. The old days of doing expensive one-offs are, we hope, history.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r>
              <a:rPr lang="en-US" smtClean="0"/>
              <a:t>XML has become pretty much a 4</a:t>
            </a:r>
            <a:r>
              <a:rPr lang="en-US" baseline="30000" smtClean="0"/>
              <a:t>th</a:t>
            </a:r>
            <a:r>
              <a:rPr lang="en-US" smtClean="0"/>
              <a:t> Generation technology. With roots in typesetting and programming, there are now sufficient tools and development to automate many tasks that formerly was very labor intensive. The key concepts about XML are that it is transferrable (XML-marked content plus a set of rules) from one system or vendor to another, and that it allows separation of content from design by allowing the content to be logically marked, and the design to be applied by a RENDERING ENGINE (RE). The RE may be a program like Quark QPS or InDesign CS4, or it may be a web server, or any other technology to send out formatted, designed content from XML.</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r>
              <a:rPr lang="en-US" smtClean="0"/>
              <a:t>XML has become pretty much a 4</a:t>
            </a:r>
            <a:r>
              <a:rPr lang="en-US" baseline="30000" smtClean="0"/>
              <a:t>th</a:t>
            </a:r>
            <a:r>
              <a:rPr lang="en-US" smtClean="0"/>
              <a:t> Generation technology. With roots in typesetting and programming, there are now sufficient tools and development to automate many tasks that formerly was very labor intensive. The key concepts about XML are that it is transferrable (XML-marked content plus a set of rules) from one system or vendor to another, and that it allows separation of content from design by allowing the content to be logically marked, and the design to be applied by a RENDERING ENGINE (RE). The RE may be a program like Quark QPS or InDesign CS4, or it may be a web server, or any other technology to send out formatted, designed content from XML.</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14"/>
          <p:cNvSpPr>
            <a:spLocks noGrp="1" noChangeArrowheads="1"/>
          </p:cNvSpPr>
          <p:nvPr>
            <p:ph type="sldNum" sz="quarter" idx="5"/>
          </p:nvPr>
        </p:nvSpPr>
        <p:spPr>
          <a:noFill/>
        </p:spPr>
        <p:txBody>
          <a:bodyPr/>
          <a:lstStyle/>
          <a:p>
            <a:fld id="{2E05CFFB-999D-46CE-9E0A-8C346AC6E38C}" type="slidenum">
              <a:rPr lang="en-GB" smtClean="0"/>
              <a:pPr/>
              <a:t>25</a:t>
            </a:fld>
            <a:endParaRPr lang="en-GB"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954088" y="685800"/>
            <a:ext cx="4953000" cy="3429000"/>
          </a:xfrm>
          <a:ln/>
        </p:spPr>
      </p:sp>
      <p:sp>
        <p:nvSpPr>
          <p:cNvPr id="37891"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r>
              <a:rPr lang="en-US" smtClean="0"/>
              <a:t>AAARGH! Avast ye mateys! Note that the standards only talk about unencrypted content. Where piracy is a concern, they also provide for plugging in encryption and copy-protection schemes at critical points. The dominant copy protection in the ePub world is Adobe’s Digital Editions technology. Most devices that support ePub directly also support Adobe Digital Editions. </a:t>
            </a:r>
          </a:p>
          <a:p>
            <a:r>
              <a:rPr lang="en-US" smtClean="0"/>
              <a:t>The Kindle (and MobiPocket) formats may be derived from ePub via conversion. However the actual Digital Rights Management is applied by Amazon’s Kindle server or the Mobipocket server for Mobi Reader. The DRM is proprietary and specific to the Kindle and Mobipocket platforms.</a:t>
            </a:r>
          </a:p>
          <a:p>
            <a:endParaRPr lang="en-US" smtClean="0"/>
          </a:p>
          <a:p>
            <a:r>
              <a:rPr lang="en-US" smtClean="0"/>
              <a:t>Also worth noting is a trend toward SOCIAL DRM. In this case, nothing is restricted or encrypted, but confidential information about a purchaser – such as credit card info – is stamped into the content. So the user must take care not to redistribute.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7"/>
          <p:cNvSpPr txBox="1">
            <a:spLocks noGrp="1" noChangeArrowheads="1"/>
          </p:cNvSpPr>
          <p:nvPr/>
        </p:nvSpPr>
        <p:spPr bwMode="auto">
          <a:xfrm>
            <a:off x="3883025" y="8688388"/>
            <a:ext cx="2974975" cy="455612"/>
          </a:xfrm>
          <a:prstGeom prst="rect">
            <a:avLst/>
          </a:prstGeom>
          <a:noFill/>
          <a:ln w="9525">
            <a:noFill/>
            <a:miter lim="800000"/>
            <a:headEnd/>
            <a:tailEnd/>
          </a:ln>
        </p:spPr>
        <p:txBody>
          <a:bodyPr lIns="91846" tIns="45923" rIns="91846" bIns="45923" anchor="b"/>
          <a:lstStyle/>
          <a:p>
            <a:pPr algn="r" defTabSz="917575">
              <a:spcBef>
                <a:spcPct val="0"/>
              </a:spcBef>
              <a:buFontTx/>
              <a:buNone/>
            </a:pPr>
            <a:fld id="{9DA291F1-CC4E-4114-B9AA-313BDE2313AA}" type="slidenum">
              <a:rPr lang="en-US" sz="1200">
                <a:solidFill>
                  <a:schemeClr val="tx1"/>
                </a:solidFill>
                <a:latin typeface="Times New Roman" pitchFamily="18" charset="0"/>
              </a:rPr>
              <a:pPr algn="r" defTabSz="917575">
                <a:spcBef>
                  <a:spcPct val="0"/>
                </a:spcBef>
                <a:buFontTx/>
                <a:buNone/>
              </a:pPr>
              <a:t>3</a:t>
            </a:fld>
            <a:endParaRPr lang="en-US" sz="1200">
              <a:solidFill>
                <a:schemeClr val="tx1"/>
              </a:solidFill>
              <a:latin typeface="Times New Roman" pitchFamily="18" charset="0"/>
            </a:endParaRPr>
          </a:p>
        </p:txBody>
      </p:sp>
      <p:sp>
        <p:nvSpPr>
          <p:cNvPr id="28675" name="Rectangle 2"/>
          <p:cNvSpPr>
            <a:spLocks noGrp="1" noRot="1" noChangeAspect="1" noChangeArrowheads="1" noTextEdit="1"/>
          </p:cNvSpPr>
          <p:nvPr>
            <p:ph type="sldImg"/>
          </p:nvPr>
        </p:nvSpPr>
        <p:spPr>
          <a:xfrm>
            <a:off x="954088" y="685800"/>
            <a:ext cx="4953000" cy="3429000"/>
          </a:xfrm>
          <a:ln/>
        </p:spPr>
      </p:sp>
      <p:sp>
        <p:nvSpPr>
          <p:cNvPr id="28676" name="Rectangle 3"/>
          <p:cNvSpPr>
            <a:spLocks noGrp="1" noChangeArrowheads="1"/>
          </p:cNvSpPr>
          <p:nvPr>
            <p:ph type="body" idx="1"/>
          </p:nvPr>
        </p:nvSpPr>
        <p:spPr>
          <a:xfrm>
            <a:off x="914400" y="4341813"/>
            <a:ext cx="5029200" cy="4116387"/>
          </a:xfrm>
          <a:noFill/>
          <a:ln/>
        </p:spPr>
        <p:txBody>
          <a:bodyPr lIns="91846" tIns="45923" rIns="91846" bIns="45923"/>
          <a:lstStyle/>
          <a:p>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r>
              <a:rPr lang="en-US" smtClean="0"/>
              <a:t>Faced with disruptive technology challenges from new electronic delivery channels, publishers are racing to keep pace. But while eBooks are on the rise, the lion’s share of revenue is still from print.  So how far down the transition path from print to digital should publishers really be?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r>
              <a:rPr lang="en-US" smtClean="0"/>
              <a:t>So how far down the transition path from print to digital should publishers really be? </a:t>
            </a:r>
          </a:p>
          <a:p>
            <a:r>
              <a:rPr lang="en-US" smtClean="0"/>
              <a:t>Better yet, what if it wasn’t a question of either/or?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a:lnSpc>
                <a:spcPct val="90000"/>
              </a:lnSpc>
            </a:pPr>
            <a:endParaRPr lang="en-US" smtClean="0"/>
          </a:p>
          <a:p>
            <a:pPr>
              <a:lnSpc>
                <a:spcPct val="90000"/>
              </a:lnSpc>
            </a:pPr>
            <a:endParaRPr lang="en-US" smtClean="0"/>
          </a:p>
          <a:p>
            <a:pPr>
              <a:lnSpc>
                <a:spcPct val="90000"/>
              </a:lnSpc>
            </a:pPr>
            <a:r>
              <a:rPr lang="en-US" smtClean="0"/>
              <a:t>The recession have taken a tighter and tighter death-grip on the print industry. Publishers are making a bigger leap into the digital arena in an effort to stay competitive  </a:t>
            </a:r>
          </a:p>
          <a:p>
            <a:pPr>
              <a:lnSpc>
                <a:spcPct val="90000"/>
              </a:lnSpc>
            </a:pPr>
            <a:endParaRPr lang="en-US" smtClean="0"/>
          </a:p>
          <a:p>
            <a:pPr>
              <a:lnSpc>
                <a:spcPct val="90000"/>
              </a:lnSpc>
            </a:pPr>
            <a:r>
              <a:rPr lang="en-US" smtClean="0"/>
              <a:t>Lets look at the key expectations the various players with the content life cycle have….</a:t>
            </a:r>
          </a:p>
          <a:p>
            <a:pPr>
              <a:lnSpc>
                <a:spcPct val="90000"/>
              </a:lnSpc>
            </a:pPr>
            <a:endParaRPr lang="en-US" smtClean="0"/>
          </a:p>
          <a:p>
            <a:pPr>
              <a:lnSpc>
                <a:spcPct val="90000"/>
              </a:lnSpc>
            </a:pPr>
            <a:r>
              <a:rPr lang="en-US" smtClean="0"/>
              <a:t>Today’s information buyers demand access to content WHEN they want it, HOW they want it, and DELIVERED according to individual preference. They want to choose from any channel, any format, anywhere, anytime. If they are interested, you must capture the interest immediately, or they will find an alternate source.</a:t>
            </a:r>
          </a:p>
          <a:p>
            <a:pPr>
              <a:lnSpc>
                <a:spcPct val="90000"/>
              </a:lnSpc>
            </a:pPr>
            <a:endParaRPr lang="en-US" smtClean="0"/>
          </a:p>
          <a:p>
            <a:pPr>
              <a:lnSpc>
                <a:spcPct val="90000"/>
              </a:lnSpc>
            </a:pPr>
            <a:r>
              <a:rPr lang="en-US" smtClean="0"/>
              <a:t>All publishers – all enterprises face multiple goals. Being successful is a balancing act, making sure that you have the right resources allocated to the right projects. It’s not enough to stand still. You must plan for the future at the same time you seek productivity gains and cost savings. </a:t>
            </a:r>
          </a:p>
          <a:p>
            <a:pPr>
              <a:lnSpc>
                <a:spcPct val="90000"/>
              </a:lnSpc>
            </a:pPr>
            <a:endParaRPr lang="en-US" smtClean="0"/>
          </a:p>
          <a:p>
            <a:pPr>
              <a:lnSpc>
                <a:spcPct val="90000"/>
              </a:lnSpc>
            </a:pPr>
            <a:r>
              <a:rPr lang="en-US" smtClean="0"/>
              <a:t>As none but the largest organizations can afford to do everything in house, it’s key to find the right partners with the right knowledge to compliment your strengths and achieve your objectives.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952500" y="687388"/>
            <a:ext cx="4954588" cy="3430587"/>
          </a:xfrm>
          <a:ln/>
        </p:spPr>
      </p:sp>
      <p:sp>
        <p:nvSpPr>
          <p:cNvPr id="32771" name="Rectangle 3"/>
          <p:cNvSpPr>
            <a:spLocks noGrp="1" noChangeArrowheads="1"/>
          </p:cNvSpPr>
          <p:nvPr>
            <p:ph type="body" idx="1"/>
          </p:nvPr>
        </p:nvSpPr>
        <p:spPr>
          <a:xfrm>
            <a:off x="685800" y="4343400"/>
            <a:ext cx="5486400" cy="4113213"/>
          </a:xfrm>
          <a:noFill/>
          <a:ln/>
        </p:spPr>
        <p:txBody>
          <a:bodyPr/>
          <a:lstStyle/>
          <a:p>
            <a:r>
              <a:rPr lang="en-US" smtClean="0">
                <a:latin typeface="Arial" pitchFamily="34" charset="0"/>
              </a:rPr>
              <a:t>This is a set of components for the previous slide.</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3"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grpSp>
        <p:nvGrpSpPr>
          <p:cNvPr id="4" name="Group 8"/>
          <p:cNvGrpSpPr>
            <a:grpSpLocks/>
          </p:cNvGrpSpPr>
          <p:nvPr userDrawn="1"/>
        </p:nvGrpSpPr>
        <p:grpSpPr bwMode="auto">
          <a:xfrm>
            <a:off x="0" y="0"/>
            <a:ext cx="9906000" cy="6872288"/>
            <a:chOff x="0" y="0"/>
            <a:chExt cx="5760" cy="4329"/>
          </a:xfrm>
        </p:grpSpPr>
        <p:sp>
          <p:nvSpPr>
            <p:cNvPr id="5" name="Rectangle 7"/>
            <p:cNvSpPr>
              <a:spLocks noChangeArrowheads="1"/>
            </p:cNvSpPr>
            <p:nvPr userDrawn="1"/>
          </p:nvSpPr>
          <p:spPr bwMode="auto">
            <a:xfrm>
              <a:off x="0" y="0"/>
              <a:ext cx="5760" cy="144"/>
            </a:xfrm>
            <a:prstGeom prst="rect">
              <a:avLst/>
            </a:prstGeom>
            <a:solidFill>
              <a:srgbClr val="9A9E17"/>
            </a:solidFill>
            <a:ln w="9525">
              <a:noFill/>
              <a:miter lim="800000"/>
              <a:headEnd/>
              <a:tailEnd/>
            </a:ln>
          </p:spPr>
          <p:txBody>
            <a:bodyPr wrap="none" lIns="87944" tIns="43972" rIns="87944" bIns="43972" anchor="ctr"/>
            <a:lstStyle/>
            <a:p>
              <a:pPr defTabSz="879475">
                <a:defRPr/>
              </a:pPr>
              <a:endParaRPr lang="en-US" dirty="0">
                <a:latin typeface="Arial" pitchFamily="34" charset="0"/>
              </a:endParaRPr>
            </a:p>
          </p:txBody>
        </p:sp>
        <p:pic>
          <p:nvPicPr>
            <p:cNvPr id="6" name="Picture 8" descr="AptaraLogoTag"/>
            <p:cNvPicPr>
              <a:picLocks noChangeAspect="1" noChangeArrowheads="1"/>
            </p:cNvPicPr>
            <p:nvPr userDrawn="1"/>
          </p:nvPicPr>
          <p:blipFill>
            <a:blip r:embed="rId2"/>
            <a:srcRect/>
            <a:stretch>
              <a:fillRect/>
            </a:stretch>
          </p:blipFill>
          <p:spPr bwMode="auto">
            <a:xfrm>
              <a:off x="96" y="234"/>
              <a:ext cx="1632" cy="425"/>
            </a:xfrm>
            <a:prstGeom prst="rect">
              <a:avLst/>
            </a:prstGeom>
            <a:noFill/>
            <a:ln w="9525">
              <a:noFill/>
              <a:miter lim="800000"/>
              <a:headEnd/>
              <a:tailEnd/>
            </a:ln>
          </p:spPr>
        </p:pic>
        <p:pic>
          <p:nvPicPr>
            <p:cNvPr id="7" name="Picture 9" descr="BookFooterWavePP2"/>
            <p:cNvPicPr>
              <a:picLocks noChangeAspect="1" noChangeArrowheads="1"/>
            </p:cNvPicPr>
            <p:nvPr userDrawn="1"/>
          </p:nvPicPr>
          <p:blipFill>
            <a:blip r:embed="rId3"/>
            <a:srcRect/>
            <a:stretch>
              <a:fillRect/>
            </a:stretch>
          </p:blipFill>
          <p:spPr bwMode="auto">
            <a:xfrm>
              <a:off x="0" y="2474"/>
              <a:ext cx="5760" cy="1855"/>
            </a:xfrm>
            <a:prstGeom prst="rect">
              <a:avLst/>
            </a:prstGeom>
            <a:noFill/>
            <a:ln w="9525">
              <a:noFill/>
              <a:miter lim="800000"/>
              <a:headEnd/>
              <a:tailEnd/>
            </a:ln>
          </p:spPr>
        </p:pic>
      </p:grpSp>
      <p:sp>
        <p:nvSpPr>
          <p:cNvPr id="16386" name="Rectangle 2"/>
          <p:cNvSpPr>
            <a:spLocks noGrp="1" noChangeArrowheads="1"/>
          </p:cNvSpPr>
          <p:nvPr>
            <p:ph type="ctrTitle"/>
          </p:nvPr>
        </p:nvSpPr>
        <p:spPr>
          <a:xfrm>
            <a:off x="2732088" y="1301750"/>
            <a:ext cx="6091237" cy="1470025"/>
          </a:xfrm>
        </p:spPr>
        <p:txBody>
          <a:bodyPr/>
          <a:lstStyle>
            <a:lvl1pPr>
              <a:defRPr sz="4400">
                <a:solidFill>
                  <a:srgbClr val="00649D"/>
                </a:solidFill>
              </a:defRPr>
            </a:lvl1pPr>
          </a:lstStyle>
          <a:p>
            <a:r>
              <a:rPr lang="en-US" smtClean="0"/>
              <a:t>Click to edit Master title style</a:t>
            </a:r>
            <a:endParaRPr lang="en-US"/>
          </a:p>
        </p:txBody>
      </p:sp>
      <p:sp>
        <p:nvSpPr>
          <p:cNvPr id="16387" name="Rectangle 3"/>
          <p:cNvSpPr>
            <a:spLocks noGrp="1" noChangeArrowheads="1"/>
          </p:cNvSpPr>
          <p:nvPr>
            <p:ph type="subTitle" idx="1"/>
          </p:nvPr>
        </p:nvSpPr>
        <p:spPr>
          <a:xfrm>
            <a:off x="2743200" y="2803525"/>
            <a:ext cx="6083300" cy="1752600"/>
          </a:xfrm>
        </p:spPr>
        <p:txBody>
          <a:bodyPr/>
          <a:lstStyle>
            <a:lvl1pPr marL="0" indent="0">
              <a:buFont typeface="Wingdings" pitchFamily="2" charset="2"/>
              <a:buNone/>
              <a:defRPr/>
            </a:lvl1pPr>
          </a:lstStyle>
          <a:p>
            <a:r>
              <a:rPr lang="en-US" smtClean="0"/>
              <a:t>Click to edit Master subtitle style</a:t>
            </a:r>
            <a:endParaRPr lang="en-US"/>
          </a:p>
        </p:txBody>
      </p:sp>
      <p:sp>
        <p:nvSpPr>
          <p:cNvPr id="8" name="Rectangle 7"/>
          <p:cNvSpPr>
            <a:spLocks noGrp="1" noChangeArrowheads="1"/>
          </p:cNvSpPr>
          <p:nvPr>
            <p:ph type="sldNum" sz="quarter" idx="10"/>
          </p:nvPr>
        </p:nvSpPr>
        <p:spPr>
          <a:xfrm>
            <a:off x="7099300" y="6245225"/>
            <a:ext cx="2311400" cy="476250"/>
          </a:xfrm>
        </p:spPr>
        <p:txBody>
          <a:bodyPr/>
          <a:lstStyle>
            <a:lvl1pPr algn="r">
              <a:defRPr sz="1400">
                <a:solidFill>
                  <a:schemeClr val="tx1"/>
                </a:solidFill>
              </a:defRPr>
            </a:lvl1pPr>
          </a:lstStyle>
          <a:p>
            <a:pPr>
              <a:defRPr/>
            </a:pPr>
            <a:fld id="{F8C1D2EC-F1F8-4259-BDDC-0BB6CA1FACF8}"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CB34E634-3B29-4BDF-9BF6-62C8BE4CB440}"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2AC98740-6AC8-4AF1-BC2C-075AE39A20C4}"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42888" y="1584325"/>
            <a:ext cx="42275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2800" y="1584325"/>
            <a:ext cx="42275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6F904050-7F22-4761-A1B3-CA2F005700B9}"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5F959928-9EC6-45E5-8C57-D60E93FDD1A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59759505-5718-4CFE-B49B-37DDF1CC1565}"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lIns="91440" tIns="45720" rIns="91440" bIns="4572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10172A7A-AFE6-4729-B930-65868C5DD788}"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63525" y="230188"/>
            <a:ext cx="9386888" cy="8731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63525" y="1150938"/>
            <a:ext cx="9409113" cy="5056187"/>
          </a:xfrm>
        </p:spPr>
        <p:txBody>
          <a:bodyPr/>
          <a:lstStyle/>
          <a:p>
            <a:pPr lvl="0"/>
            <a:r>
              <a:rPr lang="en-US" noProof="0" dirty="0" smtClean="0"/>
              <a:t>Click icon to add table</a:t>
            </a:r>
            <a:endParaRPr lang="en-US" noProof="0" dirty="0"/>
          </a:p>
        </p:txBody>
      </p:sp>
      <p:sp>
        <p:nvSpPr>
          <p:cNvPr id="4" name="Rectangle 6"/>
          <p:cNvSpPr>
            <a:spLocks noGrp="1" noChangeArrowheads="1"/>
          </p:cNvSpPr>
          <p:nvPr>
            <p:ph type="sldNum" sz="quarter" idx="10"/>
          </p:nvPr>
        </p:nvSpPr>
        <p:spPr>
          <a:ln/>
        </p:spPr>
        <p:txBody>
          <a:bodyPr/>
          <a:lstStyle>
            <a:lvl1pPr>
              <a:defRPr/>
            </a:lvl1pPr>
          </a:lstStyle>
          <a:p>
            <a:pPr>
              <a:defRPr/>
            </a:pPr>
            <a:fld id="{4FB0608E-64BB-4F2B-86D5-659122ABDD3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5E2EB029-4207-44AF-9948-78282324ADD4}"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theme" Target="../theme/theme1.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image" Target="../media/image1.jpeg"/><Relationship Id="rId12"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1026" name="Picture 7" descr="WaveArtScreenPP"/>
          <p:cNvPicPr>
            <a:picLocks noChangeAspect="1" noChangeArrowheads="1"/>
          </p:cNvPicPr>
          <p:nvPr/>
        </p:nvPicPr>
        <p:blipFill>
          <a:blip r:embed="rId11"/>
          <a:srcRect/>
          <a:stretch>
            <a:fillRect/>
          </a:stretch>
        </p:blipFill>
        <p:spPr bwMode="auto">
          <a:xfrm>
            <a:off x="0" y="3027363"/>
            <a:ext cx="9906000" cy="3514725"/>
          </a:xfrm>
          <a:prstGeom prst="rect">
            <a:avLst/>
          </a:prstGeom>
          <a:noFill/>
          <a:ln w="9525">
            <a:noFill/>
            <a:miter lim="800000"/>
            <a:headEnd/>
            <a:tailEnd/>
          </a:ln>
        </p:spPr>
      </p:pic>
      <p:sp>
        <p:nvSpPr>
          <p:cNvPr id="1027" name="Rectangle 2"/>
          <p:cNvSpPr>
            <a:spLocks noGrp="1" noChangeArrowheads="1"/>
          </p:cNvSpPr>
          <p:nvPr>
            <p:ph type="title"/>
          </p:nvPr>
        </p:nvSpPr>
        <p:spPr bwMode="auto">
          <a:xfrm>
            <a:off x="263525" y="230188"/>
            <a:ext cx="9386888" cy="873125"/>
          </a:xfrm>
          <a:prstGeom prst="rect">
            <a:avLst/>
          </a:prstGeom>
          <a:noFill/>
          <a:ln w="9525">
            <a:noFill/>
            <a:miter lim="800000"/>
            <a:headEnd/>
            <a:tailEnd/>
          </a:ln>
        </p:spPr>
        <p:txBody>
          <a:bodyPr vert="horz" wrap="square" lIns="87944" tIns="43972" rIns="87944" bIns="43972"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263525" y="1150938"/>
            <a:ext cx="9409113" cy="5056187"/>
          </a:xfrm>
          <a:prstGeom prst="rect">
            <a:avLst/>
          </a:prstGeom>
          <a:noFill/>
          <a:ln w="9525">
            <a:noFill/>
            <a:miter lim="800000"/>
            <a:headEnd/>
            <a:tailEnd/>
          </a:ln>
        </p:spPr>
        <p:txBody>
          <a:bodyPr vert="horz" wrap="square" lIns="87944" tIns="43972" rIns="87944" bIns="4397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17463" y="6626225"/>
            <a:ext cx="857250" cy="231775"/>
          </a:xfrm>
          <a:prstGeom prst="rect">
            <a:avLst/>
          </a:prstGeom>
          <a:noFill/>
          <a:ln w="9525">
            <a:noFill/>
            <a:miter lim="800000"/>
            <a:headEnd/>
            <a:tailEnd/>
          </a:ln>
        </p:spPr>
        <p:txBody>
          <a:bodyPr vert="horz" wrap="square" lIns="87944" tIns="43972" rIns="87944" bIns="43972" numCol="1" anchor="t" anchorCtr="0" compatLnSpc="1">
            <a:prstTxWarp prst="textNoShape">
              <a:avLst/>
            </a:prstTxWarp>
          </a:bodyPr>
          <a:lstStyle>
            <a:lvl1pPr>
              <a:spcBef>
                <a:spcPct val="0"/>
              </a:spcBef>
              <a:buFontTx/>
              <a:buNone/>
              <a:defRPr sz="1200">
                <a:solidFill>
                  <a:schemeClr val="bg1"/>
                </a:solidFill>
              </a:defRPr>
            </a:lvl1pPr>
          </a:lstStyle>
          <a:p>
            <a:pPr>
              <a:defRPr/>
            </a:pPr>
            <a:fld id="{EC050485-E7F5-491B-AFE0-574372EA5D8B}" type="slidenum">
              <a:rPr lang="en-US"/>
              <a:pPr>
                <a:defRPr/>
              </a:pPr>
              <a:t>‹#›</a:t>
            </a:fld>
            <a:endParaRPr lang="en-US" dirty="0"/>
          </a:p>
        </p:txBody>
      </p:sp>
      <p:grpSp>
        <p:nvGrpSpPr>
          <p:cNvPr id="2" name="Group 12"/>
          <p:cNvGrpSpPr>
            <a:grpSpLocks/>
          </p:cNvGrpSpPr>
          <p:nvPr/>
        </p:nvGrpSpPr>
        <p:grpSpPr bwMode="auto">
          <a:xfrm>
            <a:off x="0" y="0"/>
            <a:ext cx="9906000" cy="6858000"/>
            <a:chOff x="0" y="0"/>
            <a:chExt cx="5760" cy="4320"/>
          </a:xfrm>
        </p:grpSpPr>
        <p:sp>
          <p:nvSpPr>
            <p:cNvPr id="1033" name="Rectangle 9"/>
            <p:cNvSpPr>
              <a:spLocks noChangeArrowheads="1"/>
            </p:cNvSpPr>
            <p:nvPr userDrawn="1"/>
          </p:nvSpPr>
          <p:spPr bwMode="auto">
            <a:xfrm>
              <a:off x="0" y="4216"/>
              <a:ext cx="5760" cy="104"/>
            </a:xfrm>
            <a:prstGeom prst="rect">
              <a:avLst/>
            </a:prstGeom>
            <a:solidFill>
              <a:schemeClr val="tx1"/>
            </a:solidFill>
            <a:ln w="9525">
              <a:solidFill>
                <a:schemeClr val="tx1"/>
              </a:solidFill>
              <a:miter lim="800000"/>
              <a:headEnd/>
              <a:tailEnd/>
            </a:ln>
          </p:spPr>
          <p:txBody>
            <a:bodyPr wrap="none" lIns="87944" tIns="43972" rIns="87944" bIns="43972" anchor="ctr"/>
            <a:lstStyle/>
            <a:p>
              <a:pPr defTabSz="879475">
                <a:defRPr/>
              </a:pPr>
              <a:endParaRPr lang="en-US" dirty="0">
                <a:latin typeface="Arial" pitchFamily="34" charset="0"/>
              </a:endParaRPr>
            </a:p>
          </p:txBody>
        </p:sp>
        <p:sp>
          <p:nvSpPr>
            <p:cNvPr id="1032" name="Line 8"/>
            <p:cNvSpPr>
              <a:spLocks noChangeShapeType="1"/>
            </p:cNvSpPr>
            <p:nvPr userDrawn="1"/>
          </p:nvSpPr>
          <p:spPr bwMode="auto">
            <a:xfrm>
              <a:off x="144" y="720"/>
              <a:ext cx="5472" cy="0"/>
            </a:xfrm>
            <a:prstGeom prst="line">
              <a:avLst/>
            </a:prstGeom>
            <a:noFill/>
            <a:ln w="25400">
              <a:solidFill>
                <a:srgbClr val="9A9E17"/>
              </a:solidFill>
              <a:round/>
              <a:headEnd/>
              <a:tailEnd/>
            </a:ln>
            <a:effectLst/>
          </p:spPr>
          <p:txBody>
            <a:bodyPr/>
            <a:lstStyle/>
            <a:p>
              <a:pPr>
                <a:defRPr/>
              </a:pPr>
              <a:endParaRPr lang="en-US" sz="2800" dirty="0"/>
            </a:p>
          </p:txBody>
        </p:sp>
        <p:sp>
          <p:nvSpPr>
            <p:cNvPr id="1034" name="Rectangle 10"/>
            <p:cNvSpPr>
              <a:spLocks noChangeArrowheads="1"/>
            </p:cNvSpPr>
            <p:nvPr userDrawn="1"/>
          </p:nvSpPr>
          <p:spPr bwMode="auto">
            <a:xfrm>
              <a:off x="0" y="4140"/>
              <a:ext cx="5760" cy="69"/>
            </a:xfrm>
            <a:prstGeom prst="rect">
              <a:avLst/>
            </a:prstGeom>
            <a:solidFill>
              <a:srgbClr val="00649D"/>
            </a:solidFill>
            <a:ln w="9525">
              <a:solidFill>
                <a:schemeClr val="tx1"/>
              </a:solidFill>
              <a:miter lim="800000"/>
              <a:headEnd/>
              <a:tailEnd/>
            </a:ln>
          </p:spPr>
          <p:txBody>
            <a:bodyPr wrap="none" lIns="87944" tIns="43972" rIns="87944" bIns="43972" anchor="ctr"/>
            <a:lstStyle/>
            <a:p>
              <a:pPr defTabSz="879475">
                <a:defRPr/>
              </a:pPr>
              <a:endParaRPr lang="en-US" dirty="0">
                <a:latin typeface="Arial" pitchFamily="34" charset="0"/>
              </a:endParaRPr>
            </a:p>
          </p:txBody>
        </p:sp>
        <p:sp>
          <p:nvSpPr>
            <p:cNvPr id="1035" name="Rectangle 11"/>
            <p:cNvSpPr>
              <a:spLocks noChangeArrowheads="1"/>
            </p:cNvSpPr>
            <p:nvPr userDrawn="1"/>
          </p:nvSpPr>
          <p:spPr bwMode="auto">
            <a:xfrm>
              <a:off x="0" y="0"/>
              <a:ext cx="5760" cy="144"/>
            </a:xfrm>
            <a:prstGeom prst="rect">
              <a:avLst/>
            </a:prstGeom>
            <a:solidFill>
              <a:srgbClr val="9A9E17"/>
            </a:solidFill>
            <a:ln w="9525">
              <a:noFill/>
              <a:miter lim="800000"/>
              <a:headEnd/>
              <a:tailEnd/>
            </a:ln>
          </p:spPr>
          <p:txBody>
            <a:bodyPr wrap="none" lIns="87944" tIns="43972" rIns="87944" bIns="43972" anchor="ctr"/>
            <a:lstStyle/>
            <a:p>
              <a:pPr defTabSz="879475">
                <a:defRPr/>
              </a:pPr>
              <a:endParaRPr lang="en-US" dirty="0">
                <a:latin typeface="Arial" pitchFamily="34" charset="0"/>
              </a:endParaRPr>
            </a:p>
          </p:txBody>
        </p:sp>
        <p:pic>
          <p:nvPicPr>
            <p:cNvPr id="1036" name="Picture 12" descr="AptaraLogo"/>
            <p:cNvPicPr>
              <a:picLocks noChangeAspect="1" noChangeArrowheads="1"/>
            </p:cNvPicPr>
            <p:nvPr userDrawn="1"/>
          </p:nvPicPr>
          <p:blipFill>
            <a:blip r:embed="rId12"/>
            <a:srcRect/>
            <a:stretch>
              <a:fillRect/>
            </a:stretch>
          </p:blipFill>
          <p:spPr bwMode="auto">
            <a:xfrm>
              <a:off x="4686" y="3924"/>
              <a:ext cx="984" cy="179"/>
            </a:xfrm>
            <a:prstGeom prst="rect">
              <a:avLst/>
            </a:prstGeom>
            <a:noFill/>
            <a:ln w="9525">
              <a:noFill/>
              <a:miter lim="800000"/>
              <a:headEnd/>
              <a:tailEnd/>
            </a:ln>
          </p:spPr>
        </p:pic>
      </p:grpSp>
      <p:sp>
        <p:nvSpPr>
          <p:cNvPr id="1037" name="Rectangle 13"/>
          <p:cNvSpPr>
            <a:spLocks noChangeArrowheads="1"/>
          </p:cNvSpPr>
          <p:nvPr/>
        </p:nvSpPr>
        <p:spPr bwMode="auto">
          <a:xfrm>
            <a:off x="3429000" y="6657975"/>
            <a:ext cx="3009900" cy="200025"/>
          </a:xfrm>
          <a:prstGeom prst="rect">
            <a:avLst/>
          </a:prstGeom>
          <a:noFill/>
          <a:ln w="9525">
            <a:noFill/>
            <a:miter lim="800000"/>
            <a:headEnd/>
            <a:tailEnd/>
          </a:ln>
        </p:spPr>
        <p:txBody>
          <a:bodyPr lIns="87944" tIns="43972" rIns="87944" bIns="43972"/>
          <a:lstStyle/>
          <a:p>
            <a:pPr algn="ctr" defTabSz="879475" eaLnBrk="0" hangingPunct="0">
              <a:spcBef>
                <a:spcPct val="0"/>
              </a:spcBef>
              <a:buFontTx/>
              <a:buNone/>
              <a:defRPr/>
            </a:pPr>
            <a:endParaRPr lang="en-US" sz="900" dirty="0">
              <a:solidFill>
                <a:schemeClr val="bg2"/>
              </a:solidFill>
              <a:latin typeface="Arial" pitchFamily="34" charset="0"/>
              <a:ea typeface="ＭＳ Ｐゴシック" charset="-128"/>
            </a:endParaRPr>
          </a:p>
          <a:p>
            <a:pPr algn="ctr" defTabSz="879475" eaLnBrk="0" hangingPunct="0">
              <a:spcBef>
                <a:spcPct val="0"/>
              </a:spcBef>
              <a:buFontTx/>
              <a:buNone/>
              <a:defRPr/>
            </a:pPr>
            <a:endParaRPr lang="en-US" sz="900" dirty="0">
              <a:solidFill>
                <a:schemeClr val="bg2"/>
              </a:solidFill>
              <a:latin typeface="Arial" pitchFamily="34" charset="0"/>
              <a:ea typeface="ＭＳ Ｐゴシック" charset="-128"/>
            </a:endParaRPr>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Lst>
  <p:timing>
    <p:tnLst>
      <p:par>
        <p:cTn id="1" dur="indefinite" restart="never" nodeType="tmRoot"/>
      </p:par>
    </p:tnLst>
  </p:timing>
  <p:hf hdr="0" ftr="0" dt="0"/>
  <p:txStyles>
    <p:titleStyle>
      <a:lvl1pPr algn="l" defTabSz="879475" rtl="0" eaLnBrk="0" fontAlgn="base" hangingPunct="0">
        <a:spcBef>
          <a:spcPct val="0"/>
        </a:spcBef>
        <a:spcAft>
          <a:spcPct val="0"/>
        </a:spcAft>
        <a:defRPr sz="2700">
          <a:solidFill>
            <a:srgbClr val="003454"/>
          </a:solidFill>
          <a:latin typeface="+mj-lt"/>
          <a:ea typeface="+mj-ea"/>
          <a:cs typeface="+mj-cs"/>
        </a:defRPr>
      </a:lvl1pPr>
      <a:lvl2pPr algn="l" defTabSz="879475" rtl="0" eaLnBrk="0" fontAlgn="base" hangingPunct="0">
        <a:spcBef>
          <a:spcPct val="0"/>
        </a:spcBef>
        <a:spcAft>
          <a:spcPct val="0"/>
        </a:spcAft>
        <a:defRPr sz="2700">
          <a:solidFill>
            <a:srgbClr val="003454"/>
          </a:solidFill>
          <a:latin typeface="Arial" charset="0"/>
        </a:defRPr>
      </a:lvl2pPr>
      <a:lvl3pPr algn="l" defTabSz="879475" rtl="0" eaLnBrk="0" fontAlgn="base" hangingPunct="0">
        <a:spcBef>
          <a:spcPct val="0"/>
        </a:spcBef>
        <a:spcAft>
          <a:spcPct val="0"/>
        </a:spcAft>
        <a:defRPr sz="2700">
          <a:solidFill>
            <a:srgbClr val="003454"/>
          </a:solidFill>
          <a:latin typeface="Arial" charset="0"/>
        </a:defRPr>
      </a:lvl3pPr>
      <a:lvl4pPr algn="l" defTabSz="879475" rtl="0" eaLnBrk="0" fontAlgn="base" hangingPunct="0">
        <a:spcBef>
          <a:spcPct val="0"/>
        </a:spcBef>
        <a:spcAft>
          <a:spcPct val="0"/>
        </a:spcAft>
        <a:defRPr sz="2700">
          <a:solidFill>
            <a:srgbClr val="003454"/>
          </a:solidFill>
          <a:latin typeface="Arial" charset="0"/>
        </a:defRPr>
      </a:lvl4pPr>
      <a:lvl5pPr algn="l" defTabSz="879475" rtl="0" eaLnBrk="0" fontAlgn="base" hangingPunct="0">
        <a:spcBef>
          <a:spcPct val="0"/>
        </a:spcBef>
        <a:spcAft>
          <a:spcPct val="0"/>
        </a:spcAft>
        <a:defRPr sz="2700">
          <a:solidFill>
            <a:srgbClr val="003454"/>
          </a:solidFill>
          <a:latin typeface="Arial" charset="0"/>
        </a:defRPr>
      </a:lvl5pPr>
      <a:lvl6pPr marL="457200" algn="l" rtl="0" eaLnBrk="1" fontAlgn="base" hangingPunct="1">
        <a:spcBef>
          <a:spcPct val="0"/>
        </a:spcBef>
        <a:spcAft>
          <a:spcPct val="0"/>
        </a:spcAft>
        <a:defRPr sz="4000" b="1">
          <a:solidFill>
            <a:srgbClr val="003454"/>
          </a:solidFill>
          <a:latin typeface="Arial" charset="0"/>
        </a:defRPr>
      </a:lvl6pPr>
      <a:lvl7pPr marL="914400" algn="l" rtl="0" eaLnBrk="1" fontAlgn="base" hangingPunct="1">
        <a:spcBef>
          <a:spcPct val="0"/>
        </a:spcBef>
        <a:spcAft>
          <a:spcPct val="0"/>
        </a:spcAft>
        <a:defRPr sz="4000" b="1">
          <a:solidFill>
            <a:srgbClr val="003454"/>
          </a:solidFill>
          <a:latin typeface="Arial" charset="0"/>
        </a:defRPr>
      </a:lvl7pPr>
      <a:lvl8pPr marL="1371600" algn="l" rtl="0" eaLnBrk="1" fontAlgn="base" hangingPunct="1">
        <a:spcBef>
          <a:spcPct val="0"/>
        </a:spcBef>
        <a:spcAft>
          <a:spcPct val="0"/>
        </a:spcAft>
        <a:defRPr sz="4000" b="1">
          <a:solidFill>
            <a:srgbClr val="003454"/>
          </a:solidFill>
          <a:latin typeface="Arial" charset="0"/>
        </a:defRPr>
      </a:lvl8pPr>
      <a:lvl9pPr marL="1828800" algn="l" rtl="0" eaLnBrk="1" fontAlgn="base" hangingPunct="1">
        <a:spcBef>
          <a:spcPct val="0"/>
        </a:spcBef>
        <a:spcAft>
          <a:spcPct val="0"/>
        </a:spcAft>
        <a:defRPr sz="4000" b="1">
          <a:solidFill>
            <a:srgbClr val="003454"/>
          </a:solidFill>
          <a:latin typeface="Arial" charset="0"/>
        </a:defRPr>
      </a:lvl9pPr>
    </p:titleStyle>
    <p:bodyStyle>
      <a:lvl1pPr marL="330200" indent="-330200" algn="l" defTabSz="879475" rtl="0" eaLnBrk="0" fontAlgn="base" hangingPunct="0">
        <a:spcBef>
          <a:spcPct val="20000"/>
        </a:spcBef>
        <a:spcAft>
          <a:spcPct val="0"/>
        </a:spcAft>
        <a:buClr>
          <a:srgbClr val="9A9E17"/>
        </a:buClr>
        <a:buSzPct val="95000"/>
        <a:buFont typeface="Wingdings" pitchFamily="2" charset="2"/>
        <a:buChar char="Ø"/>
        <a:defRPr sz="2300">
          <a:solidFill>
            <a:srgbClr val="003454"/>
          </a:solidFill>
          <a:latin typeface="+mn-lt"/>
          <a:ea typeface="+mn-ea"/>
          <a:cs typeface="+mn-cs"/>
        </a:defRPr>
      </a:lvl1pPr>
      <a:lvl2pPr marL="714375" indent="-274638" algn="l" defTabSz="879475" rtl="0" eaLnBrk="0" fontAlgn="base" hangingPunct="0">
        <a:spcBef>
          <a:spcPct val="20000"/>
        </a:spcBef>
        <a:spcAft>
          <a:spcPct val="0"/>
        </a:spcAft>
        <a:buClr>
          <a:srgbClr val="9A9E17"/>
        </a:buClr>
        <a:buSzPct val="95000"/>
        <a:buFont typeface="Wingdings" pitchFamily="2" charset="2"/>
        <a:buChar char="§"/>
        <a:defRPr sz="1700">
          <a:solidFill>
            <a:srgbClr val="003454"/>
          </a:solidFill>
          <a:latin typeface="+mn-lt"/>
        </a:defRPr>
      </a:lvl2pPr>
      <a:lvl3pPr marL="1098550" indent="-219075" algn="l" defTabSz="879475" rtl="0" eaLnBrk="0" fontAlgn="base" hangingPunct="0">
        <a:spcBef>
          <a:spcPct val="20000"/>
        </a:spcBef>
        <a:spcAft>
          <a:spcPct val="0"/>
        </a:spcAft>
        <a:buClr>
          <a:srgbClr val="9A9E17"/>
        </a:buClr>
        <a:buSzPct val="95000"/>
        <a:buFont typeface="Wingdings" pitchFamily="2" charset="2"/>
        <a:buChar char="§"/>
        <a:defRPr sz="1500">
          <a:solidFill>
            <a:srgbClr val="003454"/>
          </a:solidFill>
          <a:latin typeface="+mn-lt"/>
        </a:defRPr>
      </a:lvl3pPr>
      <a:lvl4pPr marL="1539875" indent="-220663" algn="l" defTabSz="879475" rtl="0" eaLnBrk="0" fontAlgn="base" hangingPunct="0">
        <a:spcBef>
          <a:spcPct val="20000"/>
        </a:spcBef>
        <a:spcAft>
          <a:spcPct val="0"/>
        </a:spcAft>
        <a:buClr>
          <a:srgbClr val="9A9E17"/>
        </a:buClr>
        <a:buSzPct val="95000"/>
        <a:buFont typeface="Wingdings" pitchFamily="2" charset="2"/>
        <a:buChar char="§"/>
        <a:defRPr sz="1500">
          <a:solidFill>
            <a:srgbClr val="003454"/>
          </a:solidFill>
          <a:latin typeface="+mn-lt"/>
        </a:defRPr>
      </a:lvl4pPr>
      <a:lvl5pPr marL="1978025" indent="-219075" algn="l" defTabSz="879475" rtl="0" eaLnBrk="0" fontAlgn="base" hangingPunct="0">
        <a:spcBef>
          <a:spcPct val="20000"/>
        </a:spcBef>
        <a:spcAft>
          <a:spcPct val="0"/>
        </a:spcAft>
        <a:buClr>
          <a:srgbClr val="9A9E17"/>
        </a:buClr>
        <a:buSzPct val="95000"/>
        <a:buFont typeface="Wingdings" pitchFamily="2" charset="2"/>
        <a:buChar char="§"/>
        <a:defRPr sz="1400">
          <a:solidFill>
            <a:srgbClr val="003454"/>
          </a:solidFill>
          <a:latin typeface="+mn-lt"/>
        </a:defRPr>
      </a:lvl5pPr>
      <a:lvl6pPr marL="2514600" indent="-228600" algn="l" rtl="0" eaLnBrk="1" fontAlgn="base" hangingPunct="1">
        <a:spcBef>
          <a:spcPct val="20000"/>
        </a:spcBef>
        <a:spcAft>
          <a:spcPct val="0"/>
        </a:spcAft>
        <a:buClr>
          <a:srgbClr val="9A9E17"/>
        </a:buClr>
        <a:buSzPct val="95000"/>
        <a:buFont typeface="Wingdings" pitchFamily="2" charset="2"/>
        <a:buChar char="§"/>
        <a:defRPr sz="2000">
          <a:solidFill>
            <a:srgbClr val="003454"/>
          </a:solidFill>
          <a:latin typeface="+mn-lt"/>
        </a:defRPr>
      </a:lvl6pPr>
      <a:lvl7pPr marL="2971800" indent="-228600" algn="l" rtl="0" eaLnBrk="1" fontAlgn="base" hangingPunct="1">
        <a:spcBef>
          <a:spcPct val="20000"/>
        </a:spcBef>
        <a:spcAft>
          <a:spcPct val="0"/>
        </a:spcAft>
        <a:buClr>
          <a:srgbClr val="9A9E17"/>
        </a:buClr>
        <a:buSzPct val="95000"/>
        <a:buFont typeface="Wingdings" pitchFamily="2" charset="2"/>
        <a:buChar char="§"/>
        <a:defRPr sz="2000">
          <a:solidFill>
            <a:srgbClr val="003454"/>
          </a:solidFill>
          <a:latin typeface="+mn-lt"/>
        </a:defRPr>
      </a:lvl7pPr>
      <a:lvl8pPr marL="3429000" indent="-228600" algn="l" rtl="0" eaLnBrk="1" fontAlgn="base" hangingPunct="1">
        <a:spcBef>
          <a:spcPct val="20000"/>
        </a:spcBef>
        <a:spcAft>
          <a:spcPct val="0"/>
        </a:spcAft>
        <a:buClr>
          <a:srgbClr val="9A9E17"/>
        </a:buClr>
        <a:buSzPct val="95000"/>
        <a:buFont typeface="Wingdings" pitchFamily="2" charset="2"/>
        <a:buChar char="§"/>
        <a:defRPr sz="2000">
          <a:solidFill>
            <a:srgbClr val="003454"/>
          </a:solidFill>
          <a:latin typeface="+mn-lt"/>
        </a:defRPr>
      </a:lvl8pPr>
      <a:lvl9pPr marL="3886200" indent="-228600" algn="l" rtl="0" eaLnBrk="1" fontAlgn="base" hangingPunct="1">
        <a:spcBef>
          <a:spcPct val="20000"/>
        </a:spcBef>
        <a:spcAft>
          <a:spcPct val="0"/>
        </a:spcAft>
        <a:buClr>
          <a:srgbClr val="9A9E17"/>
        </a:buClr>
        <a:buSzPct val="95000"/>
        <a:buFont typeface="Wingdings" pitchFamily="2" charset="2"/>
        <a:buChar char="§"/>
        <a:defRPr sz="2000">
          <a:solidFill>
            <a:srgbClr val="00345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hyperlink" Target="http://www.aptaracorp.com/"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6.jpeg"/><Relationship Id="rId4" Type="http://schemas.openxmlformats.org/officeDocument/2006/relationships/image" Target="../media/image32.png"/><Relationship Id="rId10" Type="http://schemas.openxmlformats.org/officeDocument/2006/relationships/image" Target="../media/image38.png"/><Relationship Id="rId5" Type="http://schemas.openxmlformats.org/officeDocument/2006/relationships/image" Target="../media/image33.jpeg"/><Relationship Id="rId7" Type="http://schemas.openxmlformats.org/officeDocument/2006/relationships/image" Target="../media/image35.png"/><Relationship Id="rId11" Type="http://schemas.openxmlformats.org/officeDocument/2006/relationships/image" Target="../media/image39.png"/><Relationship Id="rId12"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image" Target="../media/image30.png"/><Relationship Id="rId9" Type="http://schemas.openxmlformats.org/officeDocument/2006/relationships/image" Target="../media/image37.png"/><Relationship Id="rId3" Type="http://schemas.openxmlformats.org/officeDocument/2006/relationships/image" Target="../media/image31.jpeg"/><Relationship Id="rId6" Type="http://schemas.openxmlformats.org/officeDocument/2006/relationships/image" Target="../media/image34.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4" Type="http://schemas.openxmlformats.org/officeDocument/2006/relationships/image" Target="../media/image42.png"/><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41.png"/><Relationship Id="rId5" Type="http://schemas.openxmlformats.org/officeDocument/2006/relationships/image" Target="../media/image43.png"/></Relationships>
</file>

<file path=ppt/slides/_rels/slide14.xml.rels><?xml version="1.0" encoding="UTF-8" standalone="yes"?>
<Relationships xmlns="http://schemas.openxmlformats.org/package/2006/relationships"><Relationship Id="rId4" Type="http://schemas.openxmlformats.org/officeDocument/2006/relationships/image" Target="../media/image2.jpeg"/><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1.jpeg"/><Relationship Id="rId5" Type="http://schemas.openxmlformats.org/officeDocument/2006/relationships/hyperlink" Target="OUP.exe"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4"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image" Target="../media/image45.png"/><Relationship Id="rId3" Type="http://schemas.openxmlformats.org/officeDocument/2006/relationships/image" Target="../media/image46.png"/></Relationships>
</file>

<file path=ppt/slides/_rels/slide19.xml.rels><?xml version="1.0" encoding="UTF-8" standalone="yes"?>
<Relationships xmlns="http://schemas.openxmlformats.org/package/2006/relationships"><Relationship Id="rId4" Type="http://schemas.openxmlformats.org/officeDocument/2006/relationships/image" Target="../media/image2.jpeg"/><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1.jpeg"/><Relationship Id="rId5" Type="http://schemas.openxmlformats.org/officeDocument/2006/relationships/hyperlink" Target="OUP.exe" TargetMode="External"/></Relationships>
</file>

<file path=ppt/slides/_rels/slide2.xml.rels><?xml version="1.0" encoding="UTF-8" standalone="yes"?>
<Relationships xmlns="http://schemas.openxmlformats.org/package/2006/relationships"><Relationship Id="rId4" Type="http://schemas.openxmlformats.org/officeDocument/2006/relationships/image" Target="../media/image1.jpeg"/><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hyperlink" Target="OUP.exe" TargetMode="External"/><Relationship Id="rId5"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4" Type="http://schemas.openxmlformats.org/officeDocument/2006/relationships/image" Target="../media/image49.png"/><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4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3" Type="http://schemas.openxmlformats.org/officeDocument/2006/relationships/image" Target="../media/image5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4" Type="http://schemas.openxmlformats.org/officeDocument/2006/relationships/image" Target="../media/image51.jpeg"/><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jpeg"/><Relationship Id="rId5" Type="http://schemas.openxmlformats.org/officeDocument/2006/relationships/image" Target="../media/image52.png"/></Relationships>
</file>

<file path=ppt/slides/_rels/slide26.xml.rels><?xml version="1.0" encoding="UTF-8" standalone="yes"?>
<Relationships xmlns="http://schemas.openxmlformats.org/package/2006/relationships"><Relationship Id="rId4" Type="http://schemas.openxmlformats.org/officeDocument/2006/relationships/image" Target="../media/image53.jpeg"/><Relationship Id="rId7" Type="http://schemas.openxmlformats.org/officeDocument/2006/relationships/image" Target="../media/image56.jpeg"/><Relationship Id="rId11"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55.jpeg"/><Relationship Id="rId8" Type="http://schemas.openxmlformats.org/officeDocument/2006/relationships/image" Target="../media/image57.png"/><Relationship Id="rId13" Type="http://schemas.openxmlformats.org/officeDocument/2006/relationships/image" Target="../media/image61.png"/><Relationship Id="rId10" Type="http://schemas.openxmlformats.org/officeDocument/2006/relationships/image" Target="../media/image59.png"/><Relationship Id="rId5" Type="http://schemas.openxmlformats.org/officeDocument/2006/relationships/image" Target="../media/image54.png"/><Relationship Id="rId12" Type="http://schemas.openxmlformats.org/officeDocument/2006/relationships/image" Target="../media/image50.jpeg"/><Relationship Id="rId2" Type="http://schemas.openxmlformats.org/officeDocument/2006/relationships/notesSlide" Target="../notesSlides/notesSlide19.xml"/><Relationship Id="rId9" Type="http://schemas.openxmlformats.org/officeDocument/2006/relationships/image" Target="../media/image58.png"/><Relationship Id="rId3" Type="http://schemas.openxmlformats.org/officeDocument/2006/relationships/hyperlink" Target="E:%5CLocal%20Settings%5CMy%20Documents%5C_Techbooks%5CInvestment%20Bankers%5CMorgan%20Stanley%5CMy%20Documents%5C_Techbooks%5CInvestment%20Bankers%5CLocal%20Settings%5CTemp%5CMy%20Documents%5C_Techbooks%5CDemos%5CCamML_XSL%5Csample.xml"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4" Type="http://schemas.openxmlformats.org/officeDocument/2006/relationships/image" Target="../media/image15.png"/><Relationship Id="rId20" Type="http://schemas.openxmlformats.org/officeDocument/2006/relationships/image" Target="../media/image19.png"/><Relationship Id="rId4" Type="http://schemas.openxmlformats.org/officeDocument/2006/relationships/image" Target="../media/image5.png"/><Relationship Id="rId21" Type="http://schemas.openxmlformats.org/officeDocument/2006/relationships/hyperlink" Target="http://images.google.com/imgres?imgurl=http://www.mediaconv.com/newsletter/issue11/Random-House-logo.gif&amp;imgrefurl=http://www.mediaconv.com/newsletter/issue11/index.htm&amp;h=145&amp;w=139&amp;sz=4&amp;hl=en&amp;start=4&amp;usg=__J8CKXZueyxLN7gDPT5eAOi0zvyA=&amp;tbnid=Ls3DW7jKHz1LYM:&amp;tbnh=95&amp;tbnw=91&amp;prev=/images?q=random+house+logo&amp;gbv=2&amp;hl=en" TargetMode="External"/><Relationship Id="rId22" Type="http://schemas.openxmlformats.org/officeDocument/2006/relationships/image" Target="../media/image20.jpeg"/><Relationship Id="rId7" Type="http://schemas.openxmlformats.org/officeDocument/2006/relationships/image" Target="../media/image8.png"/><Relationship Id="rId11" Type="http://schemas.openxmlformats.org/officeDocument/2006/relationships/image" Target="../media/image12.jpeg"/><Relationship Id="rId1" Type="http://schemas.openxmlformats.org/officeDocument/2006/relationships/tags" Target="../tags/tag1.xml"/><Relationship Id="rId6" Type="http://schemas.openxmlformats.org/officeDocument/2006/relationships/image" Target="../media/image7.png"/><Relationship Id="rId16" Type="http://schemas.openxmlformats.org/officeDocument/2006/relationships/image" Target="../media/image16.jpeg"/><Relationship Id="rId8" Type="http://schemas.openxmlformats.org/officeDocument/2006/relationships/image" Target="../media/image9.png"/><Relationship Id="rId13" Type="http://schemas.openxmlformats.org/officeDocument/2006/relationships/image" Target="../media/image14.png"/><Relationship Id="rId10" Type="http://schemas.openxmlformats.org/officeDocument/2006/relationships/image" Target="../media/image11.jpeg"/><Relationship Id="rId5" Type="http://schemas.openxmlformats.org/officeDocument/2006/relationships/image" Target="../media/image6.png"/><Relationship Id="rId15" Type="http://schemas.openxmlformats.org/officeDocument/2006/relationships/hyperlink" Target="http://images.google.com/imgres?imgurl=http://bp2.blogger.com/_wLxEN4pW8Ek/RrJYd2bTAjI/AAAAAAAAADg/X7M3oxbMpD0/s320/penguin_logo.jpg&amp;imgrefurl=http://bigface-smallrazor.blogspot.com/2007/08/naked-penguins.html&amp;h=151&amp;w=200&amp;sz=6&amp;hl=en&amp;start=9&amp;usg=__D4hu6FO_FDsbleIjiOqmz29A0NM=&amp;tbnid=ANFuaQsX_GCYzM:&amp;tbnh=79&amp;tbnw=104&amp;prev=/images?q=penguin+books+logo&amp;gbv=2&amp;hl=en" TargetMode="External"/><Relationship Id="rId12" Type="http://schemas.openxmlformats.org/officeDocument/2006/relationships/image" Target="../media/image13.jpeg"/><Relationship Id="rId17" Type="http://schemas.openxmlformats.org/officeDocument/2006/relationships/hyperlink" Target="http://images.google.com/imgres?imgurl=http://www.ismte.org/images/SageLogo.jpg&amp;imgrefurl=http://www.ismte.org/&amp;h=216&amp;w=700&amp;sz=18&amp;hl=en&amp;start=15&amp;usg=__edSBHuIwowy1a6dw1LlGVicchXI=&amp;tbnid=caFFY5uTw79t7M:&amp;tbnh=43&amp;tbnw=140&amp;prev=/images?q=Sage+publishing+logo&amp;gbv=2&amp;hl=en" TargetMode="External"/><Relationship Id="rId19" Type="http://schemas.openxmlformats.org/officeDocument/2006/relationships/image" Target="../media/image18.png"/><Relationship Id="rId2" Type="http://schemas.openxmlformats.org/officeDocument/2006/relationships/slideLayout" Target="../slideLayouts/slideLayout6.xml"/><Relationship Id="rId9" Type="http://schemas.openxmlformats.org/officeDocument/2006/relationships/image" Target="../media/image10.png"/><Relationship Id="rId3" Type="http://schemas.openxmlformats.org/officeDocument/2006/relationships/notesSlide" Target="../notesSlides/notesSlide3.xml"/><Relationship Id="rId18" Type="http://schemas.openxmlformats.org/officeDocument/2006/relationships/image" Target="../media/image17.jpeg"/></Relationships>
</file>

<file path=ppt/slides/_rels/slide4.xml.rels><?xml version="1.0" encoding="UTF-8" standalone="yes"?>
<Relationships xmlns="http://schemas.openxmlformats.org/package/2006/relationships"><Relationship Id="rId4"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image" Target="../media/image21.jpeg"/><Relationship Id="rId3" Type="http://schemas.openxmlformats.org/officeDocument/2006/relationships/image" Target="../media/image22.png"/></Relationships>
</file>

<file path=ppt/slides/_rels/slide5.xml.rels><?xml version="1.0" encoding="UTF-8" standalone="yes"?>
<Relationships xmlns="http://schemas.openxmlformats.org/package/2006/relationships"><Relationship Id="rId4" Type="http://schemas.openxmlformats.org/officeDocument/2006/relationships/image" Target="../media/image2.jpeg"/><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1.jpeg"/><Relationship Id="rId5" Type="http://schemas.openxmlformats.org/officeDocument/2006/relationships/hyperlink" Target="OUP.exe" TargetMode="External"/></Relationships>
</file>

<file path=ppt/slides/_rels/slide6.xml.rels><?xml version="1.0" encoding="UTF-8" standalone="yes"?>
<Relationships xmlns="http://schemas.openxmlformats.org/package/2006/relationships"><Relationship Id="rId6" Type="http://schemas.openxmlformats.org/officeDocument/2006/relationships/image" Target="../media/image27.png"/><Relationship Id="rId4"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4.jpeg"/><Relationship Id="rId5" Type="http://schemas.openxmlformats.org/officeDocument/2006/relationships/image" Target="../media/image26.jpeg"/></Relationships>
</file>

<file path=ppt/slides/_rels/slide7.xml.rels><?xml version="1.0" encoding="UTF-8" standalone="yes"?>
<Relationships xmlns="http://schemas.openxmlformats.org/package/2006/relationships"><Relationship Id="rId4" Type="http://schemas.openxmlformats.org/officeDocument/2006/relationships/image" Target="../media/image29.jpeg"/><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21"/>
          <p:cNvSpPr>
            <a:spLocks noGrp="1" noChangeArrowheads="1"/>
          </p:cNvSpPr>
          <p:nvPr>
            <p:ph type="ctrTitle"/>
          </p:nvPr>
        </p:nvSpPr>
        <p:spPr>
          <a:xfrm>
            <a:off x="1111250" y="1236663"/>
            <a:ext cx="7402513" cy="2406650"/>
          </a:xfrm>
          <a:solidFill>
            <a:srgbClr val="FFFFFF"/>
          </a:solidFill>
        </p:spPr>
        <p:txBody>
          <a:bodyPr/>
          <a:lstStyle/>
          <a:p>
            <a:pPr eaLnBrk="1" hangingPunct="1">
              <a:spcAft>
                <a:spcPts val="1000"/>
              </a:spcAft>
              <a:defRPr/>
            </a:pPr>
            <a:r>
              <a:rPr lang="en-US" sz="4000" dirty="0" smtClean="0"/>
              <a:t>Future-Proofing Your Content and Workflows</a:t>
            </a:r>
            <a:r>
              <a:rPr lang="en-US" sz="3800" dirty="0" smtClean="0"/>
              <a:t/>
            </a:r>
            <a:br>
              <a:rPr lang="en-US" sz="3800" dirty="0" smtClean="0"/>
            </a:br>
            <a:endParaRPr lang="en-US" sz="3100" b="1" dirty="0" smtClean="0">
              <a:solidFill>
                <a:srgbClr val="003454"/>
              </a:solidFill>
              <a:latin typeface="+mn-lt"/>
              <a:ea typeface="+mn-ea"/>
              <a:cs typeface="+mn-cs"/>
            </a:endParaRPr>
          </a:p>
        </p:txBody>
      </p:sp>
      <p:sp>
        <p:nvSpPr>
          <p:cNvPr id="3075" name="Rectangle 6"/>
          <p:cNvSpPr>
            <a:spLocks noGrp="1" noChangeArrowheads="1"/>
          </p:cNvSpPr>
          <p:nvPr>
            <p:ph type="sldNum" sz="quarter" idx="10"/>
          </p:nvPr>
        </p:nvSpPr>
        <p:spPr>
          <a:noFill/>
        </p:spPr>
        <p:txBody>
          <a:bodyPr/>
          <a:lstStyle/>
          <a:p>
            <a:pPr defTabSz="879475"/>
            <a:fld id="{C6DE8F20-2374-4769-933A-657CFE354B37}" type="slidenum">
              <a:rPr lang="en-US" smtClean="0"/>
              <a:pPr defTabSz="879475"/>
              <a:t>1</a:t>
            </a:fld>
            <a:endParaRPr lang="en-US" smtClean="0"/>
          </a:p>
        </p:txBody>
      </p:sp>
      <p:grpSp>
        <p:nvGrpSpPr>
          <p:cNvPr id="3076" name="Group 9"/>
          <p:cNvGrpSpPr>
            <a:grpSpLocks/>
          </p:cNvGrpSpPr>
          <p:nvPr/>
        </p:nvGrpSpPr>
        <p:grpSpPr bwMode="auto">
          <a:xfrm>
            <a:off x="0" y="0"/>
            <a:ext cx="9906000" cy="1046163"/>
            <a:chOff x="0" y="0"/>
            <a:chExt cx="5760" cy="659"/>
          </a:xfrm>
        </p:grpSpPr>
        <p:sp>
          <p:nvSpPr>
            <p:cNvPr id="3079" name="Rectangle 4"/>
            <p:cNvSpPr>
              <a:spLocks noChangeArrowheads="1"/>
            </p:cNvSpPr>
            <p:nvPr/>
          </p:nvSpPr>
          <p:spPr bwMode="auto">
            <a:xfrm>
              <a:off x="0" y="0"/>
              <a:ext cx="5760" cy="144"/>
            </a:xfrm>
            <a:prstGeom prst="rect">
              <a:avLst/>
            </a:prstGeom>
            <a:solidFill>
              <a:srgbClr val="9A9E17"/>
            </a:solidFill>
            <a:ln w="9525">
              <a:noFill/>
              <a:miter lim="800000"/>
              <a:headEnd/>
              <a:tailEnd/>
            </a:ln>
          </p:spPr>
          <p:txBody>
            <a:bodyPr wrap="none" lIns="87944" tIns="43972" rIns="87944" bIns="43972" anchor="ctr"/>
            <a:lstStyle/>
            <a:p>
              <a:pPr defTabSz="879475"/>
              <a:endParaRPr lang="en-US"/>
            </a:p>
          </p:txBody>
        </p:sp>
        <p:pic>
          <p:nvPicPr>
            <p:cNvPr id="3080" name="Picture 6" descr="AptaraLogoTag"/>
            <p:cNvPicPr>
              <a:picLocks noChangeAspect="1" noChangeArrowheads="1"/>
            </p:cNvPicPr>
            <p:nvPr/>
          </p:nvPicPr>
          <p:blipFill>
            <a:blip r:embed="rId3"/>
            <a:srcRect/>
            <a:stretch>
              <a:fillRect/>
            </a:stretch>
          </p:blipFill>
          <p:spPr bwMode="auto">
            <a:xfrm>
              <a:off x="96" y="234"/>
              <a:ext cx="1632" cy="425"/>
            </a:xfrm>
            <a:prstGeom prst="rect">
              <a:avLst/>
            </a:prstGeom>
            <a:noFill/>
            <a:ln w="9525">
              <a:noFill/>
              <a:miter lim="800000"/>
              <a:headEnd/>
              <a:tailEnd/>
            </a:ln>
          </p:spPr>
        </p:pic>
      </p:grpSp>
      <p:sp>
        <p:nvSpPr>
          <p:cNvPr id="3077" name="Text Box 8"/>
          <p:cNvSpPr txBox="1">
            <a:spLocks noChangeArrowheads="1"/>
          </p:cNvSpPr>
          <p:nvPr/>
        </p:nvSpPr>
        <p:spPr bwMode="auto">
          <a:xfrm>
            <a:off x="7016750" y="6324600"/>
            <a:ext cx="2063750" cy="347663"/>
          </a:xfrm>
          <a:prstGeom prst="rect">
            <a:avLst/>
          </a:prstGeom>
          <a:noFill/>
          <a:ln w="9525">
            <a:noFill/>
            <a:miter lim="800000"/>
            <a:headEnd/>
            <a:tailEnd/>
          </a:ln>
        </p:spPr>
        <p:txBody>
          <a:bodyPr lIns="87944" tIns="43972" rIns="87944" bIns="43972">
            <a:spAutoFit/>
          </a:bodyPr>
          <a:lstStyle/>
          <a:p>
            <a:pPr algn="ctr" defTabSz="879475">
              <a:spcBef>
                <a:spcPct val="50000"/>
              </a:spcBef>
              <a:buFontTx/>
              <a:buNone/>
            </a:pPr>
            <a:r>
              <a:rPr lang="en-US" sz="1700" b="1">
                <a:solidFill>
                  <a:srgbClr val="B2B2B2"/>
                </a:solidFill>
                <a:hlinkClick r:id="rId4"/>
              </a:rPr>
              <a:t>aptaracorp.com</a:t>
            </a:r>
            <a:endParaRPr lang="en-US" sz="1700" b="1">
              <a:solidFill>
                <a:srgbClr val="B2B2B2"/>
              </a:solidFill>
            </a:endParaRPr>
          </a:p>
        </p:txBody>
      </p:sp>
      <p:sp>
        <p:nvSpPr>
          <p:cNvPr id="3078" name="TextBox 7"/>
          <p:cNvSpPr txBox="1">
            <a:spLocks noChangeArrowheads="1"/>
          </p:cNvSpPr>
          <p:nvPr/>
        </p:nvSpPr>
        <p:spPr bwMode="auto">
          <a:xfrm>
            <a:off x="6618288" y="4081463"/>
            <a:ext cx="3036887" cy="1138237"/>
          </a:xfrm>
          <a:prstGeom prst="rect">
            <a:avLst/>
          </a:prstGeom>
          <a:noFill/>
          <a:ln w="9525">
            <a:noFill/>
            <a:miter lim="800000"/>
            <a:headEnd/>
            <a:tailEnd/>
          </a:ln>
        </p:spPr>
        <p:txBody>
          <a:bodyPr>
            <a:spAutoFit/>
          </a:bodyPr>
          <a:lstStyle/>
          <a:p>
            <a:pPr algn="r">
              <a:buClr>
                <a:srgbClr val="9A9E17"/>
              </a:buClr>
              <a:buSzPct val="95000"/>
              <a:buFontTx/>
              <a:buNone/>
              <a:defRPr/>
            </a:pPr>
            <a:r>
              <a:rPr lang="en-US" sz="2000" dirty="0">
                <a:latin typeface="+mn-lt"/>
              </a:rPr>
              <a:t>Eric Freese</a:t>
            </a:r>
          </a:p>
          <a:p>
            <a:pPr algn="r">
              <a:buClr>
                <a:srgbClr val="9A9E17"/>
              </a:buClr>
              <a:buSzPct val="95000"/>
              <a:buFontTx/>
              <a:buNone/>
              <a:defRPr/>
            </a:pPr>
            <a:r>
              <a:rPr lang="en-US" sz="2000" dirty="0" smtClean="0">
                <a:latin typeface="+mn-lt"/>
              </a:rPr>
              <a:t>O’Reilly Tools of Change</a:t>
            </a:r>
            <a:endParaRPr lang="en-US" sz="2000" dirty="0">
              <a:latin typeface="+mn-lt"/>
            </a:endParaRPr>
          </a:p>
          <a:p>
            <a:pPr algn="r">
              <a:buClr>
                <a:srgbClr val="9A9E17"/>
              </a:buClr>
              <a:buSzPct val="95000"/>
              <a:buFontTx/>
              <a:buNone/>
              <a:defRPr/>
            </a:pPr>
            <a:r>
              <a:rPr lang="en-US" sz="2000" dirty="0" smtClean="0">
                <a:latin typeface="+mn-lt"/>
              </a:rPr>
              <a:t>02.23.10</a:t>
            </a:r>
            <a:endParaRPr lang="en-US" sz="2000" dirty="0">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z="3200" b="1" dirty="0" smtClean="0"/>
              <a:t>What today’s publisher has</a:t>
            </a:r>
            <a:r>
              <a:rPr lang="en-US" sz="3200" dirty="0" smtClean="0"/>
              <a:t>…</a:t>
            </a:r>
            <a:endParaRPr lang="en-US" sz="3200" b="1" dirty="0" smtClean="0"/>
          </a:p>
        </p:txBody>
      </p:sp>
      <p:sp>
        <p:nvSpPr>
          <p:cNvPr id="3" name="Content Placeholder 2"/>
          <p:cNvSpPr>
            <a:spLocks noGrp="1"/>
          </p:cNvSpPr>
          <p:nvPr>
            <p:ph idx="1"/>
          </p:nvPr>
        </p:nvSpPr>
        <p:spPr>
          <a:xfrm>
            <a:off x="1" y="1328362"/>
            <a:ext cx="9906000" cy="5056187"/>
          </a:xfrm>
        </p:spPr>
        <p:txBody>
          <a:bodyPr/>
          <a:lstStyle/>
          <a:p>
            <a:pPr eaLnBrk="1" hangingPunct="1"/>
            <a:r>
              <a:rPr lang="en-US" sz="2800" dirty="0" smtClean="0"/>
              <a:t>Large volumes of content ready to be delivered</a:t>
            </a:r>
          </a:p>
          <a:p>
            <a:pPr lvl="1" eaLnBrk="1" hangingPunct="1"/>
            <a:endParaRPr lang="en-US" sz="500" dirty="0" smtClean="0"/>
          </a:p>
          <a:p>
            <a:pPr lvl="1" eaLnBrk="1" hangingPunct="1"/>
            <a:r>
              <a:rPr lang="en-US" sz="2400" dirty="0" smtClean="0"/>
              <a:t>Mostly printed</a:t>
            </a:r>
          </a:p>
          <a:p>
            <a:pPr lvl="1" eaLnBrk="1" hangingPunct="1"/>
            <a:r>
              <a:rPr lang="en-US" sz="2400" dirty="0" smtClean="0"/>
              <a:t>Stored in expensive warehouse space</a:t>
            </a:r>
          </a:p>
          <a:p>
            <a:pPr lvl="1" eaLnBrk="1" hangingPunct="1"/>
            <a:r>
              <a:rPr lang="en-US" sz="2400" dirty="0" smtClean="0"/>
              <a:t>Older publications may no longer be available</a:t>
            </a:r>
          </a:p>
          <a:p>
            <a:pPr lvl="1" eaLnBrk="1" hangingPunct="1"/>
            <a:r>
              <a:rPr lang="en-US" sz="2400" dirty="0" smtClean="0"/>
              <a:t>Original material trapped in proprietary publishing/layout systems</a:t>
            </a:r>
          </a:p>
          <a:p>
            <a:pPr lvl="1" eaLnBrk="1" hangingPunct="1"/>
            <a:endParaRPr lang="en-US" sz="1500" dirty="0" smtClean="0"/>
          </a:p>
        </p:txBody>
      </p:sp>
      <p:sp>
        <p:nvSpPr>
          <p:cNvPr id="6148" name="Slide Number Placeholder 3"/>
          <p:cNvSpPr>
            <a:spLocks noGrp="1"/>
          </p:cNvSpPr>
          <p:nvPr>
            <p:ph type="sldNum" sz="quarter" idx="10"/>
          </p:nvPr>
        </p:nvSpPr>
        <p:spPr>
          <a:noFill/>
        </p:spPr>
        <p:txBody>
          <a:bodyPr/>
          <a:lstStyle/>
          <a:p>
            <a:pPr defTabSz="879475"/>
            <a:fld id="{361A23CE-D744-4AB5-9F73-0834F79929E1}" type="slidenum">
              <a:rPr lang="en-US" smtClean="0"/>
              <a:pPr defTabSz="879475"/>
              <a:t>10</a:t>
            </a:fld>
            <a:endParaRPr 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170" name="Picture 7"/>
          <p:cNvPicPr>
            <a:picLocks noChangeAspect="1" noChangeArrowheads="1"/>
          </p:cNvPicPr>
          <p:nvPr/>
        </p:nvPicPr>
        <p:blipFill>
          <a:blip r:embed="rId2"/>
          <a:srcRect/>
          <a:stretch>
            <a:fillRect/>
          </a:stretch>
        </p:blipFill>
        <p:spPr bwMode="auto">
          <a:xfrm>
            <a:off x="1624013" y="1025525"/>
            <a:ext cx="6442075" cy="5384800"/>
          </a:xfrm>
          <a:prstGeom prst="rect">
            <a:avLst/>
          </a:prstGeom>
          <a:noFill/>
          <a:ln w="9525" algn="ctr">
            <a:noFill/>
            <a:miter lim="800000"/>
            <a:headEnd/>
            <a:tailEnd/>
          </a:ln>
        </p:spPr>
      </p:pic>
      <p:sp>
        <p:nvSpPr>
          <p:cNvPr id="27" name="TextBox 26"/>
          <p:cNvSpPr txBox="1"/>
          <p:nvPr/>
        </p:nvSpPr>
        <p:spPr>
          <a:xfrm>
            <a:off x="2486025" y="2387600"/>
            <a:ext cx="4821238" cy="1589088"/>
          </a:xfrm>
          <a:prstGeom prst="rect">
            <a:avLst/>
          </a:prstGeom>
          <a:solidFill>
            <a:srgbClr val="0070C0"/>
          </a:solidFill>
        </p:spPr>
        <p:txBody>
          <a:bodyPr>
            <a:spAutoFit/>
          </a:bodyPr>
          <a:lstStyle/>
          <a:p>
            <a:pPr>
              <a:buFontTx/>
              <a:buNone/>
              <a:defRPr/>
            </a:pPr>
            <a:r>
              <a:rPr lang="en-US" dirty="0">
                <a:solidFill>
                  <a:schemeClr val="accent3"/>
                </a:solidFill>
              </a:rPr>
              <a:t>The book is probably the most successful technology ever.</a:t>
            </a:r>
          </a:p>
          <a:p>
            <a:pPr algn="r">
              <a:buFontTx/>
              <a:buNone/>
              <a:defRPr/>
            </a:pPr>
            <a:r>
              <a:rPr lang="en-US" sz="1800" dirty="0">
                <a:solidFill>
                  <a:schemeClr val="accent3"/>
                </a:solidFill>
              </a:rPr>
              <a:t>-- Jeff Bezos</a:t>
            </a:r>
          </a:p>
          <a:p>
            <a:pPr algn="r">
              <a:buFontTx/>
              <a:buNone/>
              <a:defRPr/>
            </a:pPr>
            <a:r>
              <a:rPr lang="en-US" sz="1800" dirty="0">
                <a:solidFill>
                  <a:schemeClr val="accent3"/>
                </a:solidFill>
              </a:rPr>
              <a:t>Newsweek, Dec 28, 2009</a:t>
            </a:r>
          </a:p>
        </p:txBody>
      </p:sp>
      <p:sp>
        <p:nvSpPr>
          <p:cNvPr id="29" name="TextBox 28"/>
          <p:cNvSpPr txBox="1"/>
          <p:nvPr/>
        </p:nvSpPr>
        <p:spPr>
          <a:xfrm>
            <a:off x="2459038" y="3298825"/>
            <a:ext cx="4822825" cy="1587500"/>
          </a:xfrm>
          <a:prstGeom prst="rect">
            <a:avLst/>
          </a:prstGeom>
          <a:solidFill>
            <a:srgbClr val="0070C0"/>
          </a:solidFill>
        </p:spPr>
        <p:txBody>
          <a:bodyPr>
            <a:spAutoFit/>
          </a:bodyPr>
          <a:lstStyle/>
          <a:p>
            <a:pPr>
              <a:buFontTx/>
              <a:buNone/>
              <a:defRPr/>
            </a:pPr>
            <a:r>
              <a:rPr lang="en-US" dirty="0">
                <a:solidFill>
                  <a:schemeClr val="accent3"/>
                </a:solidFill>
              </a:rPr>
              <a:t>But no technology, …, lasts forever.</a:t>
            </a:r>
          </a:p>
          <a:p>
            <a:pPr algn="r">
              <a:buFontTx/>
              <a:buNone/>
              <a:defRPr/>
            </a:pPr>
            <a:r>
              <a:rPr lang="en-US" sz="1800" dirty="0">
                <a:solidFill>
                  <a:schemeClr val="accent3"/>
                </a:solidFill>
              </a:rPr>
              <a:t>-- Jeff Bezos</a:t>
            </a:r>
          </a:p>
          <a:p>
            <a:pPr algn="r">
              <a:buFontTx/>
              <a:buNone/>
              <a:defRPr/>
            </a:pPr>
            <a:r>
              <a:rPr lang="en-US" sz="1800" dirty="0">
                <a:solidFill>
                  <a:schemeClr val="accent3"/>
                </a:solidFill>
              </a:rPr>
              <a:t>Newsweek, Dec 28, 2009</a:t>
            </a:r>
          </a:p>
        </p:txBody>
      </p:sp>
      <p:pic>
        <p:nvPicPr>
          <p:cNvPr id="172035" name="Picture 3"/>
          <p:cNvPicPr>
            <a:picLocks noChangeAspect="1" noChangeArrowheads="1"/>
          </p:cNvPicPr>
          <p:nvPr/>
        </p:nvPicPr>
        <p:blipFill>
          <a:blip r:embed="rId3"/>
          <a:srcRect/>
          <a:stretch>
            <a:fillRect/>
          </a:stretch>
        </p:blipFill>
        <p:spPr bwMode="auto">
          <a:xfrm>
            <a:off x="4689475" y="833438"/>
            <a:ext cx="3729038" cy="3944937"/>
          </a:xfrm>
          <a:prstGeom prst="rect">
            <a:avLst/>
          </a:prstGeom>
          <a:solidFill>
            <a:srgbClr val="FFFFFF"/>
          </a:solidFill>
          <a:ln w="9525">
            <a:noFill/>
            <a:miter lim="800000"/>
            <a:headEnd/>
            <a:tailEnd/>
          </a:ln>
        </p:spPr>
      </p:pic>
      <p:pic>
        <p:nvPicPr>
          <p:cNvPr id="5" name="Picture 3"/>
          <p:cNvPicPr>
            <a:picLocks noGrp="1" noChangeAspect="1" noChangeArrowheads="1"/>
          </p:cNvPicPr>
          <p:nvPr>
            <p:ph idx="1"/>
          </p:nvPr>
        </p:nvPicPr>
        <p:blipFill>
          <a:blip r:embed="rId4"/>
          <a:srcRect/>
          <a:stretch>
            <a:fillRect/>
          </a:stretch>
        </p:blipFill>
        <p:spPr>
          <a:xfrm>
            <a:off x="334963" y="1265238"/>
            <a:ext cx="4518025" cy="5056187"/>
          </a:xfrm>
          <a:noFill/>
        </p:spPr>
      </p:pic>
      <p:sp>
        <p:nvSpPr>
          <p:cNvPr id="7175" name="Slide Number Placeholder 3"/>
          <p:cNvSpPr>
            <a:spLocks noGrp="1"/>
          </p:cNvSpPr>
          <p:nvPr>
            <p:ph type="sldNum" sz="quarter" idx="10"/>
          </p:nvPr>
        </p:nvSpPr>
        <p:spPr>
          <a:noFill/>
        </p:spPr>
        <p:txBody>
          <a:bodyPr/>
          <a:lstStyle/>
          <a:p>
            <a:pPr defTabSz="879475"/>
            <a:fld id="{814225D7-C5FF-44EA-88BF-03046C5E300D}" type="slidenum">
              <a:rPr lang="en-US" smtClean="0"/>
              <a:pPr defTabSz="879475"/>
              <a:t>11</a:t>
            </a:fld>
            <a:endParaRPr lang="en-US" smtClean="0"/>
          </a:p>
        </p:txBody>
      </p:sp>
      <p:pic>
        <p:nvPicPr>
          <p:cNvPr id="6" name="Picture 11"/>
          <p:cNvPicPr>
            <a:picLocks noChangeAspect="1" noChangeArrowheads="1"/>
          </p:cNvPicPr>
          <p:nvPr/>
        </p:nvPicPr>
        <p:blipFill>
          <a:blip r:embed="rId5"/>
          <a:srcRect l="25545" r="19470" b="4762"/>
          <a:stretch>
            <a:fillRect/>
          </a:stretch>
        </p:blipFill>
        <p:spPr bwMode="auto">
          <a:xfrm>
            <a:off x="6725603" y="604203"/>
            <a:ext cx="2714625" cy="5422900"/>
          </a:xfrm>
          <a:prstGeom prst="rect">
            <a:avLst/>
          </a:prstGeom>
          <a:noFill/>
          <a:ln w="9525" algn="ctr">
            <a:noFill/>
            <a:miter lim="800000"/>
            <a:headEnd/>
            <a:tailEnd/>
          </a:ln>
        </p:spPr>
      </p:pic>
      <p:pic>
        <p:nvPicPr>
          <p:cNvPr id="7" name="Picture 4"/>
          <p:cNvPicPr>
            <a:picLocks noChangeAspect="1" noChangeArrowheads="1"/>
          </p:cNvPicPr>
          <p:nvPr/>
        </p:nvPicPr>
        <p:blipFill>
          <a:blip r:embed="rId6"/>
          <a:srcRect l="8612" r="6682" b="3391"/>
          <a:stretch>
            <a:fillRect/>
          </a:stretch>
        </p:blipFill>
        <p:spPr bwMode="auto">
          <a:xfrm>
            <a:off x="3327400" y="860425"/>
            <a:ext cx="2587625" cy="3295650"/>
          </a:xfrm>
          <a:prstGeom prst="rect">
            <a:avLst/>
          </a:prstGeom>
          <a:noFill/>
          <a:ln w="9525">
            <a:noFill/>
            <a:round/>
            <a:headEnd/>
            <a:tailEnd/>
          </a:ln>
        </p:spPr>
      </p:pic>
      <p:pic>
        <p:nvPicPr>
          <p:cNvPr id="8" name="Picture 6"/>
          <p:cNvPicPr>
            <a:picLocks noChangeAspect="1" noChangeArrowheads="1"/>
          </p:cNvPicPr>
          <p:nvPr/>
        </p:nvPicPr>
        <p:blipFill>
          <a:blip r:embed="rId7"/>
          <a:srcRect/>
          <a:stretch>
            <a:fillRect/>
          </a:stretch>
        </p:blipFill>
        <p:spPr bwMode="auto">
          <a:xfrm>
            <a:off x="4397375" y="4027488"/>
            <a:ext cx="4340225" cy="2087562"/>
          </a:xfrm>
          <a:prstGeom prst="rect">
            <a:avLst/>
          </a:prstGeom>
          <a:noFill/>
          <a:ln w="9525">
            <a:noFill/>
            <a:round/>
            <a:headEnd/>
            <a:tailEnd/>
          </a:ln>
        </p:spPr>
      </p:pic>
      <p:pic>
        <p:nvPicPr>
          <p:cNvPr id="9" name="Picture 14"/>
          <p:cNvPicPr>
            <a:picLocks noChangeAspect="1" noChangeArrowheads="1"/>
          </p:cNvPicPr>
          <p:nvPr/>
        </p:nvPicPr>
        <p:blipFill>
          <a:blip r:embed="rId8"/>
          <a:srcRect l="11136" t="6984" r="11136" b="7541"/>
          <a:stretch>
            <a:fillRect/>
          </a:stretch>
        </p:blipFill>
        <p:spPr bwMode="auto">
          <a:xfrm>
            <a:off x="1863725" y="2266950"/>
            <a:ext cx="2654300" cy="3917950"/>
          </a:xfrm>
          <a:prstGeom prst="rect">
            <a:avLst/>
          </a:prstGeom>
          <a:noFill/>
          <a:ln w="9525" algn="ctr">
            <a:noFill/>
            <a:miter lim="800000"/>
            <a:headEnd/>
            <a:tailEnd/>
          </a:ln>
        </p:spPr>
      </p:pic>
      <p:pic>
        <p:nvPicPr>
          <p:cNvPr id="172034" name="Picture 2"/>
          <p:cNvPicPr>
            <a:picLocks noChangeAspect="1" noChangeArrowheads="1"/>
          </p:cNvPicPr>
          <p:nvPr/>
        </p:nvPicPr>
        <p:blipFill>
          <a:blip r:embed="rId9"/>
          <a:srcRect/>
          <a:stretch>
            <a:fillRect/>
          </a:stretch>
        </p:blipFill>
        <p:spPr bwMode="auto">
          <a:xfrm>
            <a:off x="314325" y="1350963"/>
            <a:ext cx="3433763" cy="4440237"/>
          </a:xfrm>
          <a:prstGeom prst="rect">
            <a:avLst/>
          </a:prstGeom>
          <a:solidFill>
            <a:srgbClr val="FFFFFF"/>
          </a:solidFill>
          <a:ln w="9525">
            <a:noFill/>
            <a:miter lim="800000"/>
            <a:headEnd/>
            <a:tailEnd/>
          </a:ln>
        </p:spPr>
      </p:pic>
      <p:pic>
        <p:nvPicPr>
          <p:cNvPr id="7199" name="Picture 31"/>
          <p:cNvPicPr>
            <a:picLocks noChangeAspect="1" noChangeArrowheads="1"/>
          </p:cNvPicPr>
          <p:nvPr/>
        </p:nvPicPr>
        <p:blipFill>
          <a:blip r:embed="rId10"/>
          <a:srcRect/>
          <a:stretch>
            <a:fillRect/>
          </a:stretch>
        </p:blipFill>
        <p:spPr bwMode="auto">
          <a:xfrm>
            <a:off x="3021661" y="1520190"/>
            <a:ext cx="3512489" cy="4251960"/>
          </a:xfrm>
          <a:prstGeom prst="rect">
            <a:avLst/>
          </a:prstGeom>
          <a:noFill/>
          <a:ln w="9525" cap="flat" cmpd="sng" algn="ctr">
            <a:noFill/>
            <a:prstDash val="solid"/>
            <a:miter lim="800000"/>
            <a:headEnd/>
            <a:tailEnd/>
          </a:ln>
          <a:effectLst/>
        </p:spPr>
      </p:pic>
      <p:pic>
        <p:nvPicPr>
          <p:cNvPr id="172036" name="Picture 4"/>
          <p:cNvPicPr>
            <a:picLocks noChangeAspect="1" noChangeArrowheads="1"/>
          </p:cNvPicPr>
          <p:nvPr/>
        </p:nvPicPr>
        <p:blipFill>
          <a:blip r:embed="rId11"/>
          <a:srcRect/>
          <a:stretch>
            <a:fillRect/>
          </a:stretch>
        </p:blipFill>
        <p:spPr bwMode="auto">
          <a:xfrm>
            <a:off x="3920490" y="1867517"/>
            <a:ext cx="5779770" cy="4262774"/>
          </a:xfrm>
          <a:prstGeom prst="rect">
            <a:avLst/>
          </a:prstGeom>
          <a:solidFill>
            <a:srgbClr val="FFFFFF"/>
          </a:solidFill>
          <a:ln w="9525">
            <a:noFill/>
            <a:miter lim="800000"/>
            <a:headEnd/>
            <a:tailEnd/>
          </a:ln>
        </p:spPr>
      </p:pic>
      <p:pic>
        <p:nvPicPr>
          <p:cNvPr id="172038" name="Picture 6"/>
          <p:cNvPicPr>
            <a:picLocks noChangeAspect="1" noChangeArrowheads="1"/>
          </p:cNvPicPr>
          <p:nvPr/>
        </p:nvPicPr>
        <p:blipFill>
          <a:blip r:embed="rId12"/>
          <a:srcRect/>
          <a:stretch>
            <a:fillRect/>
          </a:stretch>
        </p:blipFill>
        <p:spPr bwMode="auto">
          <a:xfrm>
            <a:off x="239713" y="2125663"/>
            <a:ext cx="6442075" cy="4206875"/>
          </a:xfrm>
          <a:prstGeom prst="rect">
            <a:avLst/>
          </a:prstGeom>
          <a:solidFill>
            <a:srgbClr val="FFFFFF"/>
          </a:solidFill>
          <a:ln w="9525">
            <a:noFill/>
            <a:miter lim="800000"/>
            <a:headEnd/>
            <a:tailEnd/>
          </a:ln>
        </p:spPr>
      </p:pic>
      <p:sp>
        <p:nvSpPr>
          <p:cNvPr id="16" name="TextBox 15"/>
          <p:cNvSpPr txBox="1"/>
          <p:nvPr/>
        </p:nvSpPr>
        <p:spPr>
          <a:xfrm>
            <a:off x="990600" y="1763713"/>
            <a:ext cx="1470025" cy="508000"/>
          </a:xfrm>
          <a:prstGeom prst="rect">
            <a:avLst/>
          </a:prstGeom>
          <a:solidFill>
            <a:srgbClr val="C00000"/>
          </a:solidFill>
        </p:spPr>
        <p:txBody>
          <a:bodyPr>
            <a:spAutoFit/>
          </a:bodyPr>
          <a:lstStyle/>
          <a:p>
            <a:pPr algn="ctr">
              <a:buFontTx/>
              <a:buNone/>
              <a:defRPr/>
            </a:pPr>
            <a:r>
              <a:rPr lang="en-US" dirty="0">
                <a:solidFill>
                  <a:schemeClr val="accent3"/>
                </a:solidFill>
              </a:rPr>
              <a:t>EPUB</a:t>
            </a:r>
          </a:p>
        </p:txBody>
      </p:sp>
      <p:sp>
        <p:nvSpPr>
          <p:cNvPr id="17" name="TextBox 16"/>
          <p:cNvSpPr txBox="1"/>
          <p:nvPr/>
        </p:nvSpPr>
        <p:spPr>
          <a:xfrm>
            <a:off x="3527425" y="1425575"/>
            <a:ext cx="1470025" cy="508000"/>
          </a:xfrm>
          <a:prstGeom prst="rect">
            <a:avLst/>
          </a:prstGeom>
          <a:solidFill>
            <a:srgbClr val="C00000"/>
          </a:solidFill>
        </p:spPr>
        <p:txBody>
          <a:bodyPr>
            <a:spAutoFit/>
          </a:bodyPr>
          <a:lstStyle/>
          <a:p>
            <a:pPr algn="ctr">
              <a:buFontTx/>
              <a:buNone/>
              <a:defRPr/>
            </a:pPr>
            <a:r>
              <a:rPr lang="en-US" dirty="0">
                <a:solidFill>
                  <a:schemeClr val="accent3"/>
                </a:solidFill>
              </a:rPr>
              <a:t>PDB</a:t>
            </a:r>
          </a:p>
        </p:txBody>
      </p:sp>
      <p:sp>
        <p:nvSpPr>
          <p:cNvPr id="18" name="TextBox 17"/>
          <p:cNvSpPr txBox="1"/>
          <p:nvPr/>
        </p:nvSpPr>
        <p:spPr>
          <a:xfrm>
            <a:off x="6335713" y="1643063"/>
            <a:ext cx="1470025" cy="508000"/>
          </a:xfrm>
          <a:prstGeom prst="rect">
            <a:avLst/>
          </a:prstGeom>
          <a:solidFill>
            <a:srgbClr val="C00000"/>
          </a:solidFill>
        </p:spPr>
        <p:txBody>
          <a:bodyPr>
            <a:spAutoFit/>
          </a:bodyPr>
          <a:lstStyle/>
          <a:p>
            <a:pPr algn="ctr">
              <a:buFontTx/>
              <a:buNone/>
              <a:defRPr/>
            </a:pPr>
            <a:r>
              <a:rPr lang="en-US" dirty="0">
                <a:solidFill>
                  <a:schemeClr val="accent3"/>
                </a:solidFill>
              </a:rPr>
              <a:t>MOBI</a:t>
            </a:r>
          </a:p>
        </p:txBody>
      </p:sp>
      <p:sp>
        <p:nvSpPr>
          <p:cNvPr id="19" name="TextBox 18"/>
          <p:cNvSpPr txBox="1"/>
          <p:nvPr/>
        </p:nvSpPr>
        <p:spPr>
          <a:xfrm>
            <a:off x="968375" y="5006975"/>
            <a:ext cx="1470025" cy="508000"/>
          </a:xfrm>
          <a:prstGeom prst="rect">
            <a:avLst/>
          </a:prstGeom>
          <a:solidFill>
            <a:srgbClr val="C00000"/>
          </a:solidFill>
        </p:spPr>
        <p:txBody>
          <a:bodyPr>
            <a:spAutoFit/>
          </a:bodyPr>
          <a:lstStyle/>
          <a:p>
            <a:pPr algn="ctr">
              <a:buFontTx/>
              <a:buNone/>
              <a:defRPr/>
            </a:pPr>
            <a:r>
              <a:rPr lang="en-US" dirty="0">
                <a:solidFill>
                  <a:schemeClr val="accent3"/>
                </a:solidFill>
              </a:rPr>
              <a:t>PDF</a:t>
            </a:r>
          </a:p>
        </p:txBody>
      </p:sp>
      <p:sp>
        <p:nvSpPr>
          <p:cNvPr id="20" name="TextBox 19"/>
          <p:cNvSpPr txBox="1"/>
          <p:nvPr/>
        </p:nvSpPr>
        <p:spPr>
          <a:xfrm>
            <a:off x="4244975" y="4703763"/>
            <a:ext cx="1470025" cy="506412"/>
          </a:xfrm>
          <a:prstGeom prst="rect">
            <a:avLst/>
          </a:prstGeom>
          <a:solidFill>
            <a:srgbClr val="C00000"/>
          </a:solidFill>
        </p:spPr>
        <p:txBody>
          <a:bodyPr>
            <a:spAutoFit/>
          </a:bodyPr>
          <a:lstStyle/>
          <a:p>
            <a:pPr algn="ctr">
              <a:buFontTx/>
              <a:buNone/>
              <a:defRPr/>
            </a:pPr>
            <a:r>
              <a:rPr lang="en-US" dirty="0">
                <a:solidFill>
                  <a:schemeClr val="accent3"/>
                </a:solidFill>
              </a:rPr>
              <a:t>PRC</a:t>
            </a:r>
          </a:p>
        </p:txBody>
      </p:sp>
      <p:sp>
        <p:nvSpPr>
          <p:cNvPr id="21" name="TextBox 20"/>
          <p:cNvSpPr txBox="1"/>
          <p:nvPr/>
        </p:nvSpPr>
        <p:spPr>
          <a:xfrm>
            <a:off x="1871663" y="3298825"/>
            <a:ext cx="1470025" cy="508000"/>
          </a:xfrm>
          <a:prstGeom prst="rect">
            <a:avLst/>
          </a:prstGeom>
          <a:solidFill>
            <a:srgbClr val="C00000"/>
          </a:solidFill>
        </p:spPr>
        <p:txBody>
          <a:bodyPr>
            <a:spAutoFit/>
          </a:bodyPr>
          <a:lstStyle/>
          <a:p>
            <a:pPr algn="ctr">
              <a:buFontTx/>
              <a:buNone/>
              <a:defRPr/>
            </a:pPr>
            <a:r>
              <a:rPr lang="en-US" dirty="0">
                <a:solidFill>
                  <a:schemeClr val="accent3"/>
                </a:solidFill>
              </a:rPr>
              <a:t>HTML</a:t>
            </a:r>
          </a:p>
        </p:txBody>
      </p:sp>
      <p:sp>
        <p:nvSpPr>
          <p:cNvPr id="22" name="TextBox 21"/>
          <p:cNvSpPr txBox="1"/>
          <p:nvPr/>
        </p:nvSpPr>
        <p:spPr>
          <a:xfrm>
            <a:off x="5268913" y="2862263"/>
            <a:ext cx="1470025" cy="508000"/>
          </a:xfrm>
          <a:prstGeom prst="rect">
            <a:avLst/>
          </a:prstGeom>
          <a:solidFill>
            <a:srgbClr val="C00000"/>
          </a:solidFill>
        </p:spPr>
        <p:txBody>
          <a:bodyPr>
            <a:spAutoFit/>
          </a:bodyPr>
          <a:lstStyle/>
          <a:p>
            <a:pPr algn="ctr">
              <a:buFontTx/>
              <a:buNone/>
              <a:defRPr/>
            </a:pPr>
            <a:r>
              <a:rPr lang="en-US" dirty="0">
                <a:solidFill>
                  <a:schemeClr val="accent3"/>
                </a:solidFill>
              </a:rPr>
              <a:t>AZW</a:t>
            </a:r>
          </a:p>
        </p:txBody>
      </p:sp>
      <p:sp>
        <p:nvSpPr>
          <p:cNvPr id="23" name="TextBox 22"/>
          <p:cNvSpPr txBox="1"/>
          <p:nvPr/>
        </p:nvSpPr>
        <p:spPr>
          <a:xfrm>
            <a:off x="7586663" y="5051425"/>
            <a:ext cx="1470025" cy="508000"/>
          </a:xfrm>
          <a:prstGeom prst="rect">
            <a:avLst/>
          </a:prstGeom>
          <a:solidFill>
            <a:srgbClr val="C00000"/>
          </a:solidFill>
        </p:spPr>
        <p:txBody>
          <a:bodyPr>
            <a:spAutoFit/>
          </a:bodyPr>
          <a:lstStyle/>
          <a:p>
            <a:pPr algn="ctr">
              <a:buFontTx/>
              <a:buNone/>
              <a:defRPr/>
            </a:pPr>
            <a:r>
              <a:rPr lang="en-US" dirty="0">
                <a:solidFill>
                  <a:schemeClr val="accent3"/>
                </a:solidFill>
              </a:rPr>
              <a:t>OPF</a:t>
            </a:r>
          </a:p>
        </p:txBody>
      </p:sp>
      <p:sp>
        <p:nvSpPr>
          <p:cNvPr id="24" name="TextBox 23"/>
          <p:cNvSpPr txBox="1"/>
          <p:nvPr/>
        </p:nvSpPr>
        <p:spPr>
          <a:xfrm>
            <a:off x="141288" y="3984625"/>
            <a:ext cx="1470025" cy="508000"/>
          </a:xfrm>
          <a:prstGeom prst="rect">
            <a:avLst/>
          </a:prstGeom>
          <a:solidFill>
            <a:srgbClr val="C00000"/>
          </a:solidFill>
        </p:spPr>
        <p:txBody>
          <a:bodyPr>
            <a:spAutoFit/>
          </a:bodyPr>
          <a:lstStyle/>
          <a:p>
            <a:pPr algn="ctr">
              <a:buFontTx/>
              <a:buNone/>
              <a:defRPr/>
            </a:pPr>
            <a:r>
              <a:rPr lang="en-US" dirty="0">
                <a:solidFill>
                  <a:schemeClr val="accent3"/>
                </a:solidFill>
              </a:rPr>
              <a:t>FB2</a:t>
            </a:r>
          </a:p>
        </p:txBody>
      </p:sp>
      <p:sp>
        <p:nvSpPr>
          <p:cNvPr id="25" name="TextBox 24"/>
          <p:cNvSpPr txBox="1"/>
          <p:nvPr/>
        </p:nvSpPr>
        <p:spPr>
          <a:xfrm>
            <a:off x="7761288" y="3451225"/>
            <a:ext cx="1470025" cy="508000"/>
          </a:xfrm>
          <a:prstGeom prst="rect">
            <a:avLst/>
          </a:prstGeom>
          <a:solidFill>
            <a:srgbClr val="C00000"/>
          </a:solidFill>
        </p:spPr>
        <p:txBody>
          <a:bodyPr>
            <a:spAutoFit/>
          </a:bodyPr>
          <a:lstStyle/>
          <a:p>
            <a:pPr algn="ctr">
              <a:buFontTx/>
              <a:buNone/>
              <a:defRPr/>
            </a:pPr>
            <a:r>
              <a:rPr lang="en-US" dirty="0">
                <a:solidFill>
                  <a:schemeClr val="accent3"/>
                </a:solidFill>
              </a:rPr>
              <a:t>LIT</a:t>
            </a:r>
          </a:p>
        </p:txBody>
      </p:sp>
      <p:sp>
        <p:nvSpPr>
          <p:cNvPr id="26" name="TextBox 25"/>
          <p:cNvSpPr txBox="1"/>
          <p:nvPr/>
        </p:nvSpPr>
        <p:spPr>
          <a:xfrm>
            <a:off x="3973513" y="3722688"/>
            <a:ext cx="1470025" cy="508000"/>
          </a:xfrm>
          <a:prstGeom prst="rect">
            <a:avLst/>
          </a:prstGeom>
          <a:solidFill>
            <a:srgbClr val="C00000"/>
          </a:solidFill>
        </p:spPr>
        <p:txBody>
          <a:bodyPr>
            <a:spAutoFit/>
          </a:bodyPr>
          <a:lstStyle/>
          <a:p>
            <a:pPr algn="ctr">
              <a:buFontTx/>
              <a:buNone/>
              <a:defRPr/>
            </a:pPr>
            <a:r>
              <a:rPr lang="en-US" dirty="0">
                <a:solidFill>
                  <a:schemeClr val="accent3"/>
                </a:solidFill>
              </a:rPr>
              <a:t>LRX</a:t>
            </a:r>
          </a:p>
        </p:txBody>
      </p:sp>
      <p:sp>
        <p:nvSpPr>
          <p:cNvPr id="15" name="TextBox 14"/>
          <p:cNvSpPr txBox="1">
            <a:spLocks noChangeArrowheads="1"/>
          </p:cNvSpPr>
          <p:nvPr/>
        </p:nvSpPr>
        <p:spPr bwMode="auto">
          <a:xfrm>
            <a:off x="1628775" y="2555875"/>
            <a:ext cx="6705600" cy="1938338"/>
          </a:xfrm>
          <a:prstGeom prst="rect">
            <a:avLst/>
          </a:prstGeom>
          <a:gradFill>
            <a:gsLst>
              <a:gs pos="0">
                <a:srgbClr val="5E9EFF"/>
              </a:gs>
              <a:gs pos="39999">
                <a:srgbClr val="85C2FF"/>
              </a:gs>
              <a:gs pos="70000">
                <a:srgbClr val="C4D6EB"/>
              </a:gs>
              <a:gs pos="100000">
                <a:srgbClr val="FFEBFA"/>
              </a:gs>
            </a:gsLst>
            <a:lin ang="5400000" scaled="0"/>
          </a:gradFill>
          <a:ln w="9525">
            <a:noFill/>
            <a:miter lim="800000"/>
            <a:headEnd/>
            <a:tailEnd/>
          </a:ln>
        </p:spPr>
        <p:txBody>
          <a:bodyPr>
            <a:spAutoFit/>
          </a:bodyPr>
          <a:lstStyle/>
          <a:p>
            <a:pPr algn="ctr">
              <a:buFontTx/>
              <a:buNone/>
              <a:defRPr/>
            </a:pPr>
            <a:r>
              <a:rPr lang="en-US" sz="6000" dirty="0">
                <a:solidFill>
                  <a:schemeClr val="accent2">
                    <a:lumMod val="75000"/>
                  </a:schemeClr>
                </a:solidFill>
              </a:rPr>
              <a:t>… AND IT’S ONLY BEGINNING!!!</a:t>
            </a:r>
          </a:p>
        </p:txBody>
      </p:sp>
      <p:sp>
        <p:nvSpPr>
          <p:cNvPr id="7196" name="Title 1"/>
          <p:cNvSpPr>
            <a:spLocks noGrp="1"/>
          </p:cNvSpPr>
          <p:nvPr>
            <p:ph type="title"/>
          </p:nvPr>
        </p:nvSpPr>
        <p:spPr/>
        <p:txBody>
          <a:bodyPr/>
          <a:lstStyle/>
          <a:p>
            <a:pPr eaLnBrk="1" hangingPunct="1"/>
            <a:r>
              <a:rPr lang="en-US" sz="3600" b="1" dirty="0" smtClean="0"/>
              <a:t>So many possibilities …</a:t>
            </a:r>
          </a:p>
        </p:txBody>
      </p:sp>
      <p:sp>
        <p:nvSpPr>
          <p:cNvPr id="7197" name="Title 1"/>
          <p:cNvSpPr>
            <a:spLocks noGrp="1"/>
          </p:cNvSpPr>
          <p:nvPr/>
        </p:nvSpPr>
        <p:spPr bwMode="auto">
          <a:xfrm>
            <a:off x="0" y="906463"/>
            <a:ext cx="9386888" cy="873125"/>
          </a:xfrm>
          <a:prstGeom prst="rect">
            <a:avLst/>
          </a:prstGeom>
          <a:noFill/>
          <a:ln w="9525">
            <a:noFill/>
            <a:miter lim="800000"/>
            <a:headEnd/>
            <a:tailEnd/>
          </a:ln>
        </p:spPr>
        <p:txBody>
          <a:bodyPr lIns="87944" tIns="43972" rIns="87944" bIns="43972" anchor="ctr"/>
          <a:lstStyle/>
          <a:p>
            <a:pPr defTabSz="879475" eaLnBrk="0" hangingPunct="0">
              <a:spcBef>
                <a:spcPct val="0"/>
              </a:spcBef>
            </a:pP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linds(horizontal)">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 presetClass="entr" presetSubtype="6" fill="hold" nodeType="afterEffect">
                                  <p:stCondLst>
                                    <p:cond delay="0"/>
                                  </p:stCondLst>
                                  <p:childTnLst>
                                    <p:set>
                                      <p:cBhvr>
                                        <p:cTn id="21" dur="1" fill="hold">
                                          <p:stCondLst>
                                            <p:cond delay="0"/>
                                          </p:stCondLst>
                                        </p:cTn>
                                        <p:tgtEl>
                                          <p:spTgt spid="172035"/>
                                        </p:tgtEl>
                                        <p:attrNameLst>
                                          <p:attrName>style.visibility</p:attrName>
                                        </p:attrNameLst>
                                      </p:cBhvr>
                                      <p:to>
                                        <p:strVal val="visible"/>
                                      </p:to>
                                    </p:set>
                                    <p:anim calcmode="lin" valueType="num">
                                      <p:cBhvr additive="base">
                                        <p:cTn id="22" dur="500" fill="hold"/>
                                        <p:tgtEl>
                                          <p:spTgt spid="172035"/>
                                        </p:tgtEl>
                                        <p:attrNameLst>
                                          <p:attrName>ppt_x</p:attrName>
                                        </p:attrNameLst>
                                      </p:cBhvr>
                                      <p:tavLst>
                                        <p:tav tm="0">
                                          <p:val>
                                            <p:strVal val="1+#ppt_w/2"/>
                                          </p:val>
                                        </p:tav>
                                        <p:tav tm="100000">
                                          <p:val>
                                            <p:strVal val="#ppt_x"/>
                                          </p:val>
                                        </p:tav>
                                      </p:tavLst>
                                    </p:anim>
                                    <p:anim calcmode="lin" valueType="num">
                                      <p:cBhvr additive="base">
                                        <p:cTn id="23" dur="500" fill="hold"/>
                                        <p:tgtEl>
                                          <p:spTgt spid="172035"/>
                                        </p:tgtEl>
                                        <p:attrNameLst>
                                          <p:attrName>ppt_y</p:attrName>
                                        </p:attrNameLst>
                                      </p:cBhvr>
                                      <p:tavLst>
                                        <p:tav tm="0">
                                          <p:val>
                                            <p:strVal val="1+#ppt_h/2"/>
                                          </p:val>
                                        </p:tav>
                                        <p:tav tm="100000">
                                          <p:val>
                                            <p:strVal val="#ppt_y"/>
                                          </p:val>
                                        </p:tav>
                                      </p:tavLst>
                                    </p:anim>
                                  </p:childTnLst>
                                </p:cTn>
                              </p:par>
                            </p:childTnLst>
                          </p:cTn>
                        </p:par>
                        <p:par>
                          <p:cTn id="24" fill="hold">
                            <p:stCondLst>
                              <p:cond delay="1000"/>
                            </p:stCondLst>
                            <p:childTnLst>
                              <p:par>
                                <p:cTn id="25" presetID="30"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800" decel="100000"/>
                                        <p:tgtEl>
                                          <p:spTgt spid="6"/>
                                        </p:tgtEl>
                                      </p:cBhvr>
                                    </p:animEffect>
                                    <p:anim calcmode="lin" valueType="num">
                                      <p:cBhvr>
                                        <p:cTn id="28" dur="800" decel="100000" fill="hold"/>
                                        <p:tgtEl>
                                          <p:spTgt spid="6"/>
                                        </p:tgtEl>
                                        <p:attrNameLst>
                                          <p:attrName>style.rotation</p:attrName>
                                        </p:attrNameLst>
                                      </p:cBhvr>
                                      <p:tavLst>
                                        <p:tav tm="0">
                                          <p:val>
                                            <p:fltVal val="-90"/>
                                          </p:val>
                                        </p:tav>
                                        <p:tav tm="100000">
                                          <p:val>
                                            <p:fltVal val="0"/>
                                          </p:val>
                                        </p:tav>
                                      </p:tavLst>
                                    </p:anim>
                                    <p:anim calcmode="lin" valueType="num">
                                      <p:cBhvr>
                                        <p:cTn id="29" dur="800" decel="100000" fill="hold"/>
                                        <p:tgtEl>
                                          <p:spTgt spid="6"/>
                                        </p:tgtEl>
                                        <p:attrNameLst>
                                          <p:attrName>ppt_x</p:attrName>
                                        </p:attrNameLst>
                                      </p:cBhvr>
                                      <p:tavLst>
                                        <p:tav tm="0">
                                          <p:val>
                                            <p:strVal val="#ppt_x+0.4"/>
                                          </p:val>
                                        </p:tav>
                                        <p:tav tm="100000">
                                          <p:val>
                                            <p:strVal val="#ppt_x-0.05"/>
                                          </p:val>
                                        </p:tav>
                                      </p:tavLst>
                                    </p:anim>
                                    <p:anim calcmode="lin" valueType="num">
                                      <p:cBhvr>
                                        <p:cTn id="30" dur="800" decel="100000" fill="hold"/>
                                        <p:tgtEl>
                                          <p:spTgt spid="6"/>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33" fill="hold">
                            <p:stCondLst>
                              <p:cond delay="2000"/>
                            </p:stCondLst>
                            <p:childTnLst>
                              <p:par>
                                <p:cTn id="34" presetID="35" presetClass="entr" presetSubtype="0"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style.rotation</p:attrName>
                                        </p:attrNameLst>
                                      </p:cBhvr>
                                      <p:tavLst>
                                        <p:tav tm="0">
                                          <p:val>
                                            <p:fltVal val="720"/>
                                          </p:val>
                                        </p:tav>
                                        <p:tav tm="100000">
                                          <p:val>
                                            <p:fltVal val="0"/>
                                          </p:val>
                                        </p:tav>
                                      </p:tavLst>
                                    </p:anim>
                                    <p:anim calcmode="lin" valueType="num">
                                      <p:cBhvr>
                                        <p:cTn id="38" dur="1000" fill="hold"/>
                                        <p:tgtEl>
                                          <p:spTgt spid="7"/>
                                        </p:tgtEl>
                                        <p:attrNameLst>
                                          <p:attrName>ppt_h</p:attrName>
                                        </p:attrNameLst>
                                      </p:cBhvr>
                                      <p:tavLst>
                                        <p:tav tm="0">
                                          <p:val>
                                            <p:fltVal val="0"/>
                                          </p:val>
                                        </p:tav>
                                        <p:tav tm="100000">
                                          <p:val>
                                            <p:strVal val="#ppt_h"/>
                                          </p:val>
                                        </p:tav>
                                      </p:tavLst>
                                    </p:anim>
                                    <p:anim calcmode="lin" valueType="num">
                                      <p:cBhvr>
                                        <p:cTn id="39" dur="1000" fill="hold"/>
                                        <p:tgtEl>
                                          <p:spTgt spid="7"/>
                                        </p:tgtEl>
                                        <p:attrNameLst>
                                          <p:attrName>ppt_w</p:attrName>
                                        </p:attrNameLst>
                                      </p:cBhvr>
                                      <p:tavLst>
                                        <p:tav tm="0">
                                          <p:val>
                                            <p:fltVal val="0"/>
                                          </p:val>
                                        </p:tav>
                                        <p:tav tm="100000">
                                          <p:val>
                                            <p:strVal val="#ppt_w"/>
                                          </p:val>
                                        </p:tav>
                                      </p:tavLst>
                                    </p:anim>
                                  </p:childTnLst>
                                </p:cTn>
                              </p:par>
                            </p:childTnLst>
                          </p:cTn>
                        </p:par>
                        <p:par>
                          <p:cTn id="40" fill="hold">
                            <p:stCondLst>
                              <p:cond delay="3000"/>
                            </p:stCondLst>
                            <p:childTnLst>
                              <p:par>
                                <p:cTn id="41" presetID="5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Scale>
                                      <p:cBhvr>
                                        <p:cTn id="43"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8"/>
                                        </p:tgtEl>
                                        <p:attrNameLst>
                                          <p:attrName>ppt_x</p:attrName>
                                          <p:attrName>ppt_y</p:attrName>
                                        </p:attrNameLst>
                                      </p:cBhvr>
                                    </p:animMotion>
                                    <p:animEffect transition="in" filter="fade">
                                      <p:cBhvr>
                                        <p:cTn id="45" dur="1000"/>
                                        <p:tgtEl>
                                          <p:spTgt spid="8"/>
                                        </p:tgtEl>
                                      </p:cBhvr>
                                    </p:animEffect>
                                  </p:childTnLst>
                                </p:cTn>
                              </p:par>
                            </p:childTnLst>
                          </p:cTn>
                        </p:par>
                        <p:par>
                          <p:cTn id="46" fill="hold">
                            <p:stCondLst>
                              <p:cond delay="4000"/>
                            </p:stCondLst>
                            <p:childTnLst>
                              <p:par>
                                <p:cTn id="47" presetID="15" presetClass="entr" presetSubtype="0"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1000" fill="hold"/>
                                        <p:tgtEl>
                                          <p:spTgt spid="9"/>
                                        </p:tgtEl>
                                        <p:attrNameLst>
                                          <p:attrName>ppt_w</p:attrName>
                                        </p:attrNameLst>
                                      </p:cBhvr>
                                      <p:tavLst>
                                        <p:tav tm="0">
                                          <p:val>
                                            <p:fltVal val="0"/>
                                          </p:val>
                                        </p:tav>
                                        <p:tav tm="100000">
                                          <p:val>
                                            <p:strVal val="#ppt_w"/>
                                          </p:val>
                                        </p:tav>
                                      </p:tavLst>
                                    </p:anim>
                                    <p:anim calcmode="lin" valueType="num">
                                      <p:cBhvr>
                                        <p:cTn id="50" dur="1000" fill="hold"/>
                                        <p:tgtEl>
                                          <p:spTgt spid="9"/>
                                        </p:tgtEl>
                                        <p:attrNameLst>
                                          <p:attrName>ppt_h</p:attrName>
                                        </p:attrNameLst>
                                      </p:cBhvr>
                                      <p:tavLst>
                                        <p:tav tm="0">
                                          <p:val>
                                            <p:fltVal val="0"/>
                                          </p:val>
                                        </p:tav>
                                        <p:tav tm="100000">
                                          <p:val>
                                            <p:strVal val="#ppt_h"/>
                                          </p:val>
                                        </p:tav>
                                      </p:tavLst>
                                    </p:anim>
                                    <p:anim calcmode="lin" valueType="num">
                                      <p:cBhvr>
                                        <p:cTn id="51"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53" fill="hold">
                            <p:stCondLst>
                              <p:cond delay="5000"/>
                            </p:stCondLst>
                            <p:childTnLst>
                              <p:par>
                                <p:cTn id="54" presetID="35" presetClass="entr" presetSubtype="0" fill="hold" nodeType="afterEffect">
                                  <p:stCondLst>
                                    <p:cond delay="0"/>
                                  </p:stCondLst>
                                  <p:childTnLst>
                                    <p:set>
                                      <p:cBhvr>
                                        <p:cTn id="55" dur="1" fill="hold">
                                          <p:stCondLst>
                                            <p:cond delay="0"/>
                                          </p:stCondLst>
                                        </p:cTn>
                                        <p:tgtEl>
                                          <p:spTgt spid="172034"/>
                                        </p:tgtEl>
                                        <p:attrNameLst>
                                          <p:attrName>style.visibility</p:attrName>
                                        </p:attrNameLst>
                                      </p:cBhvr>
                                      <p:to>
                                        <p:strVal val="visible"/>
                                      </p:to>
                                    </p:set>
                                    <p:animEffect transition="in" filter="fade">
                                      <p:cBhvr>
                                        <p:cTn id="56" dur="1000"/>
                                        <p:tgtEl>
                                          <p:spTgt spid="172034"/>
                                        </p:tgtEl>
                                      </p:cBhvr>
                                    </p:animEffect>
                                    <p:anim calcmode="lin" valueType="num">
                                      <p:cBhvr>
                                        <p:cTn id="57" dur="1000" fill="hold"/>
                                        <p:tgtEl>
                                          <p:spTgt spid="172034"/>
                                        </p:tgtEl>
                                        <p:attrNameLst>
                                          <p:attrName>style.rotation</p:attrName>
                                        </p:attrNameLst>
                                      </p:cBhvr>
                                      <p:tavLst>
                                        <p:tav tm="0">
                                          <p:val>
                                            <p:fltVal val="720"/>
                                          </p:val>
                                        </p:tav>
                                        <p:tav tm="100000">
                                          <p:val>
                                            <p:fltVal val="0"/>
                                          </p:val>
                                        </p:tav>
                                      </p:tavLst>
                                    </p:anim>
                                    <p:anim calcmode="lin" valueType="num">
                                      <p:cBhvr>
                                        <p:cTn id="58" dur="1000" fill="hold"/>
                                        <p:tgtEl>
                                          <p:spTgt spid="172034"/>
                                        </p:tgtEl>
                                        <p:attrNameLst>
                                          <p:attrName>ppt_h</p:attrName>
                                        </p:attrNameLst>
                                      </p:cBhvr>
                                      <p:tavLst>
                                        <p:tav tm="0">
                                          <p:val>
                                            <p:fltVal val="0"/>
                                          </p:val>
                                        </p:tav>
                                        <p:tav tm="100000">
                                          <p:val>
                                            <p:strVal val="#ppt_h"/>
                                          </p:val>
                                        </p:tav>
                                      </p:tavLst>
                                    </p:anim>
                                    <p:anim calcmode="lin" valueType="num">
                                      <p:cBhvr>
                                        <p:cTn id="59" dur="1000" fill="hold"/>
                                        <p:tgtEl>
                                          <p:spTgt spid="172034"/>
                                        </p:tgtEl>
                                        <p:attrNameLst>
                                          <p:attrName>ppt_w</p:attrName>
                                        </p:attrNameLst>
                                      </p:cBhvr>
                                      <p:tavLst>
                                        <p:tav tm="0">
                                          <p:val>
                                            <p:fltVal val="0"/>
                                          </p:val>
                                        </p:tav>
                                        <p:tav tm="100000">
                                          <p:val>
                                            <p:strVal val="#ppt_w"/>
                                          </p:val>
                                        </p:tav>
                                      </p:tavLst>
                                    </p:anim>
                                  </p:childTnLst>
                                </p:cTn>
                              </p:par>
                            </p:childTnLst>
                          </p:cTn>
                        </p:par>
                        <p:par>
                          <p:cTn id="60" fill="hold">
                            <p:stCondLst>
                              <p:cond delay="6000"/>
                            </p:stCondLst>
                            <p:childTnLst>
                              <p:par>
                                <p:cTn id="61" presetID="30" presetClass="entr" presetSubtype="0" fill="hold" nodeType="afterEffect">
                                  <p:stCondLst>
                                    <p:cond delay="0"/>
                                  </p:stCondLst>
                                  <p:childTnLst>
                                    <p:set>
                                      <p:cBhvr>
                                        <p:cTn id="62" dur="1" fill="hold">
                                          <p:stCondLst>
                                            <p:cond delay="0"/>
                                          </p:stCondLst>
                                        </p:cTn>
                                        <p:tgtEl>
                                          <p:spTgt spid="7199"/>
                                        </p:tgtEl>
                                        <p:attrNameLst>
                                          <p:attrName>style.visibility</p:attrName>
                                        </p:attrNameLst>
                                      </p:cBhvr>
                                      <p:to>
                                        <p:strVal val="visible"/>
                                      </p:to>
                                    </p:set>
                                    <p:animEffect transition="in" filter="fade">
                                      <p:cBhvr>
                                        <p:cTn id="63" dur="800" decel="100000"/>
                                        <p:tgtEl>
                                          <p:spTgt spid="7199"/>
                                        </p:tgtEl>
                                      </p:cBhvr>
                                    </p:animEffect>
                                    <p:anim calcmode="lin" valueType="num">
                                      <p:cBhvr>
                                        <p:cTn id="64" dur="800" decel="100000" fill="hold"/>
                                        <p:tgtEl>
                                          <p:spTgt spid="7199"/>
                                        </p:tgtEl>
                                        <p:attrNameLst>
                                          <p:attrName>style.rotation</p:attrName>
                                        </p:attrNameLst>
                                      </p:cBhvr>
                                      <p:tavLst>
                                        <p:tav tm="0">
                                          <p:val>
                                            <p:fltVal val="-90"/>
                                          </p:val>
                                        </p:tav>
                                        <p:tav tm="100000">
                                          <p:val>
                                            <p:fltVal val="0"/>
                                          </p:val>
                                        </p:tav>
                                      </p:tavLst>
                                    </p:anim>
                                    <p:anim calcmode="lin" valueType="num">
                                      <p:cBhvr>
                                        <p:cTn id="65" dur="800" decel="100000" fill="hold"/>
                                        <p:tgtEl>
                                          <p:spTgt spid="7199"/>
                                        </p:tgtEl>
                                        <p:attrNameLst>
                                          <p:attrName>ppt_x</p:attrName>
                                        </p:attrNameLst>
                                      </p:cBhvr>
                                      <p:tavLst>
                                        <p:tav tm="0">
                                          <p:val>
                                            <p:strVal val="#ppt_x+0.4"/>
                                          </p:val>
                                        </p:tav>
                                        <p:tav tm="100000">
                                          <p:val>
                                            <p:strVal val="#ppt_x-0.05"/>
                                          </p:val>
                                        </p:tav>
                                      </p:tavLst>
                                    </p:anim>
                                    <p:anim calcmode="lin" valueType="num">
                                      <p:cBhvr>
                                        <p:cTn id="66" dur="800" decel="100000" fill="hold"/>
                                        <p:tgtEl>
                                          <p:spTgt spid="7199"/>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7199"/>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7199"/>
                                        </p:tgtEl>
                                        <p:attrNameLst>
                                          <p:attrName>ppt_y</p:attrName>
                                        </p:attrNameLst>
                                      </p:cBhvr>
                                      <p:tavLst>
                                        <p:tav tm="0">
                                          <p:val>
                                            <p:strVal val="#ppt_y+0.1"/>
                                          </p:val>
                                        </p:tav>
                                        <p:tav tm="100000">
                                          <p:val>
                                            <p:strVal val="#ppt_y"/>
                                          </p:val>
                                        </p:tav>
                                      </p:tavLst>
                                    </p:anim>
                                  </p:childTnLst>
                                </p:cTn>
                              </p:par>
                            </p:childTnLst>
                          </p:cTn>
                        </p:par>
                        <p:par>
                          <p:cTn id="69" fill="hold">
                            <p:stCondLst>
                              <p:cond delay="7000"/>
                            </p:stCondLst>
                            <p:childTnLst>
                              <p:par>
                                <p:cTn id="70" presetID="30" presetClass="entr" presetSubtype="0" fill="hold" nodeType="afterEffect">
                                  <p:stCondLst>
                                    <p:cond delay="0"/>
                                  </p:stCondLst>
                                  <p:childTnLst>
                                    <p:set>
                                      <p:cBhvr>
                                        <p:cTn id="71" dur="1" fill="hold">
                                          <p:stCondLst>
                                            <p:cond delay="0"/>
                                          </p:stCondLst>
                                        </p:cTn>
                                        <p:tgtEl>
                                          <p:spTgt spid="172036"/>
                                        </p:tgtEl>
                                        <p:attrNameLst>
                                          <p:attrName>style.visibility</p:attrName>
                                        </p:attrNameLst>
                                      </p:cBhvr>
                                      <p:to>
                                        <p:strVal val="visible"/>
                                      </p:to>
                                    </p:set>
                                    <p:animEffect transition="in" filter="fade">
                                      <p:cBhvr>
                                        <p:cTn id="72" dur="800" decel="100000"/>
                                        <p:tgtEl>
                                          <p:spTgt spid="172036"/>
                                        </p:tgtEl>
                                      </p:cBhvr>
                                    </p:animEffect>
                                    <p:anim calcmode="lin" valueType="num">
                                      <p:cBhvr>
                                        <p:cTn id="73" dur="800" decel="100000" fill="hold"/>
                                        <p:tgtEl>
                                          <p:spTgt spid="172036"/>
                                        </p:tgtEl>
                                        <p:attrNameLst>
                                          <p:attrName>style.rotation</p:attrName>
                                        </p:attrNameLst>
                                      </p:cBhvr>
                                      <p:tavLst>
                                        <p:tav tm="0">
                                          <p:val>
                                            <p:fltVal val="-90"/>
                                          </p:val>
                                        </p:tav>
                                        <p:tav tm="100000">
                                          <p:val>
                                            <p:fltVal val="0"/>
                                          </p:val>
                                        </p:tav>
                                      </p:tavLst>
                                    </p:anim>
                                    <p:anim calcmode="lin" valueType="num">
                                      <p:cBhvr>
                                        <p:cTn id="74" dur="800" decel="100000" fill="hold"/>
                                        <p:tgtEl>
                                          <p:spTgt spid="172036"/>
                                        </p:tgtEl>
                                        <p:attrNameLst>
                                          <p:attrName>ppt_x</p:attrName>
                                        </p:attrNameLst>
                                      </p:cBhvr>
                                      <p:tavLst>
                                        <p:tav tm="0">
                                          <p:val>
                                            <p:strVal val="#ppt_x+0.4"/>
                                          </p:val>
                                        </p:tav>
                                        <p:tav tm="100000">
                                          <p:val>
                                            <p:strVal val="#ppt_x-0.05"/>
                                          </p:val>
                                        </p:tav>
                                      </p:tavLst>
                                    </p:anim>
                                    <p:anim calcmode="lin" valueType="num">
                                      <p:cBhvr>
                                        <p:cTn id="75" dur="800" decel="100000" fill="hold"/>
                                        <p:tgtEl>
                                          <p:spTgt spid="172036"/>
                                        </p:tgtEl>
                                        <p:attrNameLst>
                                          <p:attrName>ppt_y</p:attrName>
                                        </p:attrNameLst>
                                      </p:cBhvr>
                                      <p:tavLst>
                                        <p:tav tm="0">
                                          <p:val>
                                            <p:strVal val="#ppt_y-0.4"/>
                                          </p:val>
                                        </p:tav>
                                        <p:tav tm="100000">
                                          <p:val>
                                            <p:strVal val="#ppt_y+0.1"/>
                                          </p:val>
                                        </p:tav>
                                      </p:tavLst>
                                    </p:anim>
                                    <p:anim calcmode="lin" valueType="num">
                                      <p:cBhvr>
                                        <p:cTn id="76" dur="200" accel="100000" fill="hold">
                                          <p:stCondLst>
                                            <p:cond delay="800"/>
                                          </p:stCondLst>
                                        </p:cTn>
                                        <p:tgtEl>
                                          <p:spTgt spid="172036"/>
                                        </p:tgtEl>
                                        <p:attrNameLst>
                                          <p:attrName>ppt_x</p:attrName>
                                        </p:attrNameLst>
                                      </p:cBhvr>
                                      <p:tavLst>
                                        <p:tav tm="0">
                                          <p:val>
                                            <p:strVal val="#ppt_x-0.05"/>
                                          </p:val>
                                        </p:tav>
                                        <p:tav tm="100000">
                                          <p:val>
                                            <p:strVal val="#ppt_x"/>
                                          </p:val>
                                        </p:tav>
                                      </p:tavLst>
                                    </p:anim>
                                    <p:anim calcmode="lin" valueType="num">
                                      <p:cBhvr>
                                        <p:cTn id="77" dur="200" accel="100000" fill="hold">
                                          <p:stCondLst>
                                            <p:cond delay="800"/>
                                          </p:stCondLst>
                                        </p:cTn>
                                        <p:tgtEl>
                                          <p:spTgt spid="172036"/>
                                        </p:tgtEl>
                                        <p:attrNameLst>
                                          <p:attrName>ppt_y</p:attrName>
                                        </p:attrNameLst>
                                      </p:cBhvr>
                                      <p:tavLst>
                                        <p:tav tm="0">
                                          <p:val>
                                            <p:strVal val="#ppt_y+0.1"/>
                                          </p:val>
                                        </p:tav>
                                        <p:tav tm="100000">
                                          <p:val>
                                            <p:strVal val="#ppt_y"/>
                                          </p:val>
                                        </p:tav>
                                      </p:tavLst>
                                    </p:anim>
                                  </p:childTnLst>
                                </p:cTn>
                              </p:par>
                            </p:childTnLst>
                          </p:cTn>
                        </p:par>
                        <p:par>
                          <p:cTn id="78" fill="hold">
                            <p:stCondLst>
                              <p:cond delay="8000"/>
                            </p:stCondLst>
                            <p:childTnLst>
                              <p:par>
                                <p:cTn id="79" presetID="2" presetClass="entr" presetSubtype="1" fill="hold" nodeType="afterEffect">
                                  <p:stCondLst>
                                    <p:cond delay="0"/>
                                  </p:stCondLst>
                                  <p:childTnLst>
                                    <p:set>
                                      <p:cBhvr>
                                        <p:cTn id="80" dur="1" fill="hold">
                                          <p:stCondLst>
                                            <p:cond delay="0"/>
                                          </p:stCondLst>
                                        </p:cTn>
                                        <p:tgtEl>
                                          <p:spTgt spid="172038"/>
                                        </p:tgtEl>
                                        <p:attrNameLst>
                                          <p:attrName>style.visibility</p:attrName>
                                        </p:attrNameLst>
                                      </p:cBhvr>
                                      <p:to>
                                        <p:strVal val="visible"/>
                                      </p:to>
                                    </p:set>
                                    <p:anim calcmode="lin" valueType="num">
                                      <p:cBhvr additive="base">
                                        <p:cTn id="81" dur="500" fill="hold"/>
                                        <p:tgtEl>
                                          <p:spTgt spid="172038"/>
                                        </p:tgtEl>
                                        <p:attrNameLst>
                                          <p:attrName>ppt_x</p:attrName>
                                        </p:attrNameLst>
                                      </p:cBhvr>
                                      <p:tavLst>
                                        <p:tav tm="0">
                                          <p:val>
                                            <p:strVal val="#ppt_x"/>
                                          </p:val>
                                        </p:tav>
                                        <p:tav tm="100000">
                                          <p:val>
                                            <p:strVal val="#ppt_x"/>
                                          </p:val>
                                        </p:tav>
                                      </p:tavLst>
                                    </p:anim>
                                    <p:anim calcmode="lin" valueType="num">
                                      <p:cBhvr additive="base">
                                        <p:cTn id="82" dur="500" fill="hold"/>
                                        <p:tgtEl>
                                          <p:spTgt spid="172038"/>
                                        </p:tgtEl>
                                        <p:attrNameLst>
                                          <p:attrName>ppt_y</p:attrName>
                                        </p:attrNameLst>
                                      </p:cBhvr>
                                      <p:tavLst>
                                        <p:tav tm="0">
                                          <p:val>
                                            <p:strVal val="0-#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 presetClass="entr" presetSubtype="16" fill="hold" grpId="0" nodeType="click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box(in)">
                                      <p:cBhvr>
                                        <p:cTn id="87" dur="500"/>
                                        <p:tgtEl>
                                          <p:spTgt spid="16"/>
                                        </p:tgtEl>
                                      </p:cBhvr>
                                    </p:animEffect>
                                  </p:childTnLst>
                                </p:cTn>
                              </p:par>
                            </p:childTnLst>
                          </p:cTn>
                        </p:par>
                        <p:par>
                          <p:cTn id="88" fill="hold">
                            <p:stCondLst>
                              <p:cond delay="500"/>
                            </p:stCondLst>
                            <p:childTnLst>
                              <p:par>
                                <p:cTn id="89" presetID="4" presetClass="entr" presetSubtype="16"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box(in)">
                                      <p:cBhvr>
                                        <p:cTn id="91" dur="500"/>
                                        <p:tgtEl>
                                          <p:spTgt spid="23"/>
                                        </p:tgtEl>
                                      </p:cBhvr>
                                    </p:animEffect>
                                  </p:childTnLst>
                                </p:cTn>
                              </p:par>
                            </p:childTnLst>
                          </p:cTn>
                        </p:par>
                        <p:par>
                          <p:cTn id="92" fill="hold">
                            <p:stCondLst>
                              <p:cond delay="1000"/>
                            </p:stCondLst>
                            <p:childTnLst>
                              <p:par>
                                <p:cTn id="93" presetID="4" presetClass="entr" presetSubtype="16" fill="hold" grpId="0" nodeType="afterEffect">
                                  <p:stCondLst>
                                    <p:cond delay="0"/>
                                  </p:stCondLst>
                                  <p:childTnLst>
                                    <p:set>
                                      <p:cBhvr>
                                        <p:cTn id="94" dur="1" fill="hold">
                                          <p:stCondLst>
                                            <p:cond delay="0"/>
                                          </p:stCondLst>
                                        </p:cTn>
                                        <p:tgtEl>
                                          <p:spTgt spid="22"/>
                                        </p:tgtEl>
                                        <p:attrNameLst>
                                          <p:attrName>style.visibility</p:attrName>
                                        </p:attrNameLst>
                                      </p:cBhvr>
                                      <p:to>
                                        <p:strVal val="visible"/>
                                      </p:to>
                                    </p:set>
                                    <p:animEffect transition="in" filter="box(in)">
                                      <p:cBhvr>
                                        <p:cTn id="95" dur="500"/>
                                        <p:tgtEl>
                                          <p:spTgt spid="22"/>
                                        </p:tgtEl>
                                      </p:cBhvr>
                                    </p:animEffect>
                                  </p:childTnLst>
                                </p:cTn>
                              </p:par>
                            </p:childTnLst>
                          </p:cTn>
                        </p:par>
                        <p:par>
                          <p:cTn id="96" fill="hold">
                            <p:stCondLst>
                              <p:cond delay="1500"/>
                            </p:stCondLst>
                            <p:childTnLst>
                              <p:par>
                                <p:cTn id="97" presetID="4" presetClass="entr" presetSubtype="16" fill="hold" grpId="0" nodeType="afterEffect">
                                  <p:stCondLst>
                                    <p:cond delay="0"/>
                                  </p:stCondLst>
                                  <p:childTnLst>
                                    <p:set>
                                      <p:cBhvr>
                                        <p:cTn id="98" dur="1" fill="hold">
                                          <p:stCondLst>
                                            <p:cond delay="0"/>
                                          </p:stCondLst>
                                        </p:cTn>
                                        <p:tgtEl>
                                          <p:spTgt spid="20"/>
                                        </p:tgtEl>
                                        <p:attrNameLst>
                                          <p:attrName>style.visibility</p:attrName>
                                        </p:attrNameLst>
                                      </p:cBhvr>
                                      <p:to>
                                        <p:strVal val="visible"/>
                                      </p:to>
                                    </p:set>
                                    <p:animEffect transition="in" filter="box(in)">
                                      <p:cBhvr>
                                        <p:cTn id="99" dur="500"/>
                                        <p:tgtEl>
                                          <p:spTgt spid="20"/>
                                        </p:tgtEl>
                                      </p:cBhvr>
                                    </p:animEffect>
                                  </p:childTnLst>
                                </p:cTn>
                              </p:par>
                            </p:childTnLst>
                          </p:cTn>
                        </p:par>
                        <p:par>
                          <p:cTn id="100" fill="hold">
                            <p:stCondLst>
                              <p:cond delay="2000"/>
                            </p:stCondLst>
                            <p:childTnLst>
                              <p:par>
                                <p:cTn id="101" presetID="4" presetClass="entr" presetSubtype="16" fill="hold" grpId="0" nodeType="afterEffect">
                                  <p:stCondLst>
                                    <p:cond delay="0"/>
                                  </p:stCondLst>
                                  <p:childTnLst>
                                    <p:set>
                                      <p:cBhvr>
                                        <p:cTn id="102" dur="1" fill="hold">
                                          <p:stCondLst>
                                            <p:cond delay="0"/>
                                          </p:stCondLst>
                                        </p:cTn>
                                        <p:tgtEl>
                                          <p:spTgt spid="17"/>
                                        </p:tgtEl>
                                        <p:attrNameLst>
                                          <p:attrName>style.visibility</p:attrName>
                                        </p:attrNameLst>
                                      </p:cBhvr>
                                      <p:to>
                                        <p:strVal val="visible"/>
                                      </p:to>
                                    </p:set>
                                    <p:animEffect transition="in" filter="box(in)">
                                      <p:cBhvr>
                                        <p:cTn id="103" dur="500"/>
                                        <p:tgtEl>
                                          <p:spTgt spid="17"/>
                                        </p:tgtEl>
                                      </p:cBhvr>
                                    </p:animEffect>
                                  </p:childTnLst>
                                </p:cTn>
                              </p:par>
                            </p:childTnLst>
                          </p:cTn>
                        </p:par>
                        <p:par>
                          <p:cTn id="104" fill="hold">
                            <p:stCondLst>
                              <p:cond delay="2500"/>
                            </p:stCondLst>
                            <p:childTnLst>
                              <p:par>
                                <p:cTn id="105" presetID="4" presetClass="entr" presetSubtype="16"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box(in)">
                                      <p:cBhvr>
                                        <p:cTn id="107" dur="500"/>
                                        <p:tgtEl>
                                          <p:spTgt spid="24"/>
                                        </p:tgtEl>
                                      </p:cBhvr>
                                    </p:animEffect>
                                  </p:childTnLst>
                                </p:cTn>
                              </p:par>
                            </p:childTnLst>
                          </p:cTn>
                        </p:par>
                        <p:par>
                          <p:cTn id="108" fill="hold">
                            <p:stCondLst>
                              <p:cond delay="3000"/>
                            </p:stCondLst>
                            <p:childTnLst>
                              <p:par>
                                <p:cTn id="109" presetID="4" presetClass="entr" presetSubtype="16"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Effect transition="in" filter="box(in)">
                                      <p:cBhvr>
                                        <p:cTn id="111" dur="500"/>
                                        <p:tgtEl>
                                          <p:spTgt spid="18"/>
                                        </p:tgtEl>
                                      </p:cBhvr>
                                    </p:animEffect>
                                  </p:childTnLst>
                                </p:cTn>
                              </p:par>
                            </p:childTnLst>
                          </p:cTn>
                        </p:par>
                        <p:par>
                          <p:cTn id="112" fill="hold">
                            <p:stCondLst>
                              <p:cond delay="3500"/>
                            </p:stCondLst>
                            <p:childTnLst>
                              <p:par>
                                <p:cTn id="113" presetID="4" presetClass="entr" presetSubtype="16" fill="hold" grpId="0" nodeType="afterEffect">
                                  <p:stCondLst>
                                    <p:cond delay="0"/>
                                  </p:stCondLst>
                                  <p:childTnLst>
                                    <p:set>
                                      <p:cBhvr>
                                        <p:cTn id="114" dur="1" fill="hold">
                                          <p:stCondLst>
                                            <p:cond delay="0"/>
                                          </p:stCondLst>
                                        </p:cTn>
                                        <p:tgtEl>
                                          <p:spTgt spid="19"/>
                                        </p:tgtEl>
                                        <p:attrNameLst>
                                          <p:attrName>style.visibility</p:attrName>
                                        </p:attrNameLst>
                                      </p:cBhvr>
                                      <p:to>
                                        <p:strVal val="visible"/>
                                      </p:to>
                                    </p:set>
                                    <p:animEffect transition="in" filter="box(in)">
                                      <p:cBhvr>
                                        <p:cTn id="115" dur="500"/>
                                        <p:tgtEl>
                                          <p:spTgt spid="19"/>
                                        </p:tgtEl>
                                      </p:cBhvr>
                                    </p:animEffect>
                                  </p:childTnLst>
                                </p:cTn>
                              </p:par>
                            </p:childTnLst>
                          </p:cTn>
                        </p:par>
                        <p:par>
                          <p:cTn id="116" fill="hold">
                            <p:stCondLst>
                              <p:cond delay="4000"/>
                            </p:stCondLst>
                            <p:childTnLst>
                              <p:par>
                                <p:cTn id="117" presetID="4" presetClass="entr" presetSubtype="16" fill="hold" grpId="0" nodeType="afterEffect">
                                  <p:stCondLst>
                                    <p:cond delay="0"/>
                                  </p:stCondLst>
                                  <p:childTnLst>
                                    <p:set>
                                      <p:cBhvr>
                                        <p:cTn id="118" dur="1" fill="hold">
                                          <p:stCondLst>
                                            <p:cond delay="0"/>
                                          </p:stCondLst>
                                        </p:cTn>
                                        <p:tgtEl>
                                          <p:spTgt spid="21"/>
                                        </p:tgtEl>
                                        <p:attrNameLst>
                                          <p:attrName>style.visibility</p:attrName>
                                        </p:attrNameLst>
                                      </p:cBhvr>
                                      <p:to>
                                        <p:strVal val="visible"/>
                                      </p:to>
                                    </p:set>
                                    <p:animEffect transition="in" filter="box(in)">
                                      <p:cBhvr>
                                        <p:cTn id="119" dur="500"/>
                                        <p:tgtEl>
                                          <p:spTgt spid="21"/>
                                        </p:tgtEl>
                                      </p:cBhvr>
                                    </p:animEffect>
                                  </p:childTnLst>
                                </p:cTn>
                              </p:par>
                            </p:childTnLst>
                          </p:cTn>
                        </p:par>
                        <p:par>
                          <p:cTn id="120" fill="hold">
                            <p:stCondLst>
                              <p:cond delay="4500"/>
                            </p:stCondLst>
                            <p:childTnLst>
                              <p:par>
                                <p:cTn id="121" presetID="4" presetClass="entr" presetSubtype="16"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box(in)">
                                      <p:cBhvr>
                                        <p:cTn id="123" dur="500"/>
                                        <p:tgtEl>
                                          <p:spTgt spid="25"/>
                                        </p:tgtEl>
                                      </p:cBhvr>
                                    </p:animEffect>
                                  </p:childTnLst>
                                </p:cTn>
                              </p:par>
                            </p:childTnLst>
                          </p:cTn>
                        </p:par>
                        <p:par>
                          <p:cTn id="124" fill="hold">
                            <p:stCondLst>
                              <p:cond delay="5000"/>
                            </p:stCondLst>
                            <p:childTnLst>
                              <p:par>
                                <p:cTn id="125" presetID="4" presetClass="entr" presetSubtype="16" fill="hold" grpId="0" nodeType="afterEffect">
                                  <p:stCondLst>
                                    <p:cond delay="0"/>
                                  </p:stCondLst>
                                  <p:childTnLst>
                                    <p:set>
                                      <p:cBhvr>
                                        <p:cTn id="126" dur="1" fill="hold">
                                          <p:stCondLst>
                                            <p:cond delay="0"/>
                                          </p:stCondLst>
                                        </p:cTn>
                                        <p:tgtEl>
                                          <p:spTgt spid="26"/>
                                        </p:tgtEl>
                                        <p:attrNameLst>
                                          <p:attrName>style.visibility</p:attrName>
                                        </p:attrNameLst>
                                      </p:cBhvr>
                                      <p:to>
                                        <p:strVal val="visible"/>
                                      </p:to>
                                    </p:set>
                                    <p:animEffect transition="in" filter="box(in)">
                                      <p:cBhvr>
                                        <p:cTn id="127" dur="500"/>
                                        <p:tgtEl>
                                          <p:spTgt spid="26"/>
                                        </p:tgtEl>
                                      </p:cBhvr>
                                    </p:animEffect>
                                  </p:childTnLst>
                                </p:cTn>
                              </p:par>
                            </p:childTnLst>
                          </p:cTn>
                        </p:par>
                      </p:childTnLst>
                    </p:cTn>
                  </p:par>
                  <p:par>
                    <p:cTn id="128" fill="hold">
                      <p:stCondLst>
                        <p:cond delay="indefinite"/>
                      </p:stCondLst>
                      <p:childTnLst>
                        <p:par>
                          <p:cTn id="129" fill="hold">
                            <p:stCondLst>
                              <p:cond delay="0"/>
                            </p:stCondLst>
                            <p:childTnLst>
                              <p:par>
                                <p:cTn id="130" presetID="26" presetClass="entr" presetSubtype="0" fill="hold" nodeType="clickEffect">
                                  <p:stCondLst>
                                    <p:cond delay="0"/>
                                  </p:stCondLst>
                                  <p:childTnLst>
                                    <p:set>
                                      <p:cBhvr>
                                        <p:cTn id="131" dur="1" fill="hold">
                                          <p:stCondLst>
                                            <p:cond delay="0"/>
                                          </p:stCondLst>
                                        </p:cTn>
                                        <p:tgtEl>
                                          <p:spTgt spid="15"/>
                                        </p:tgtEl>
                                        <p:attrNameLst>
                                          <p:attrName>style.visibility</p:attrName>
                                        </p:attrNameLst>
                                      </p:cBhvr>
                                      <p:to>
                                        <p:strVal val="visible"/>
                                      </p:to>
                                    </p:set>
                                    <p:animEffect transition="in" filter="wipe(down)">
                                      <p:cBhvr>
                                        <p:cTn id="132" dur="580">
                                          <p:stCondLst>
                                            <p:cond delay="0"/>
                                          </p:stCondLst>
                                        </p:cTn>
                                        <p:tgtEl>
                                          <p:spTgt spid="15"/>
                                        </p:tgtEl>
                                      </p:cBhvr>
                                    </p:animEffect>
                                    <p:anim calcmode="lin" valueType="num">
                                      <p:cBhvr>
                                        <p:cTn id="133"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34"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35"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36"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37"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8" dur="26">
                                          <p:stCondLst>
                                            <p:cond delay="650"/>
                                          </p:stCondLst>
                                        </p:cTn>
                                        <p:tgtEl>
                                          <p:spTgt spid="15"/>
                                        </p:tgtEl>
                                      </p:cBhvr>
                                      <p:to x="100000" y="60000"/>
                                    </p:animScale>
                                    <p:animScale>
                                      <p:cBhvr>
                                        <p:cTn id="139" dur="166" decel="50000">
                                          <p:stCondLst>
                                            <p:cond delay="676"/>
                                          </p:stCondLst>
                                        </p:cTn>
                                        <p:tgtEl>
                                          <p:spTgt spid="15"/>
                                        </p:tgtEl>
                                      </p:cBhvr>
                                      <p:to x="100000" y="100000"/>
                                    </p:animScale>
                                    <p:animScale>
                                      <p:cBhvr>
                                        <p:cTn id="140" dur="26">
                                          <p:stCondLst>
                                            <p:cond delay="1312"/>
                                          </p:stCondLst>
                                        </p:cTn>
                                        <p:tgtEl>
                                          <p:spTgt spid="15"/>
                                        </p:tgtEl>
                                      </p:cBhvr>
                                      <p:to x="100000" y="80000"/>
                                    </p:animScale>
                                    <p:animScale>
                                      <p:cBhvr>
                                        <p:cTn id="141" dur="166" decel="50000">
                                          <p:stCondLst>
                                            <p:cond delay="1338"/>
                                          </p:stCondLst>
                                        </p:cTn>
                                        <p:tgtEl>
                                          <p:spTgt spid="15"/>
                                        </p:tgtEl>
                                      </p:cBhvr>
                                      <p:to x="100000" y="100000"/>
                                    </p:animScale>
                                    <p:animScale>
                                      <p:cBhvr>
                                        <p:cTn id="142" dur="26">
                                          <p:stCondLst>
                                            <p:cond delay="1642"/>
                                          </p:stCondLst>
                                        </p:cTn>
                                        <p:tgtEl>
                                          <p:spTgt spid="15"/>
                                        </p:tgtEl>
                                      </p:cBhvr>
                                      <p:to x="100000" y="90000"/>
                                    </p:animScale>
                                    <p:animScale>
                                      <p:cBhvr>
                                        <p:cTn id="143" dur="166" decel="50000">
                                          <p:stCondLst>
                                            <p:cond delay="1668"/>
                                          </p:stCondLst>
                                        </p:cTn>
                                        <p:tgtEl>
                                          <p:spTgt spid="15"/>
                                        </p:tgtEl>
                                      </p:cBhvr>
                                      <p:to x="100000" y="100000"/>
                                    </p:animScale>
                                    <p:animScale>
                                      <p:cBhvr>
                                        <p:cTn id="144" dur="26">
                                          <p:stCondLst>
                                            <p:cond delay="1808"/>
                                          </p:stCondLst>
                                        </p:cTn>
                                        <p:tgtEl>
                                          <p:spTgt spid="15"/>
                                        </p:tgtEl>
                                      </p:cBhvr>
                                      <p:to x="100000" y="95000"/>
                                    </p:animScale>
                                    <p:animScale>
                                      <p:cBhvr>
                                        <p:cTn id="145" dur="166" decel="50000">
                                          <p:stCondLst>
                                            <p:cond delay="1834"/>
                                          </p:stCondLst>
                                        </p:cTn>
                                        <p:tgtEl>
                                          <p:spTgt spid="15"/>
                                        </p:tgtEl>
                                      </p:cBhvr>
                                      <p:to x="100000" y="100000"/>
                                    </p:animScale>
                                  </p:childTnLst>
                                </p:cTn>
                              </p:par>
                            </p:childTnLst>
                          </p:cTn>
                        </p:par>
                      </p:childTnLst>
                    </p:cTn>
                  </p:par>
                  <p:par>
                    <p:cTn id="146" fill="hold">
                      <p:stCondLst>
                        <p:cond delay="indefinite"/>
                      </p:stCondLst>
                      <p:childTnLst>
                        <p:par>
                          <p:cTn id="147" fill="hold">
                            <p:stCondLst>
                              <p:cond delay="0"/>
                            </p:stCondLst>
                            <p:childTnLst>
                              <p:par>
                                <p:cTn id="148" presetID="3" presetClass="entr" presetSubtype="10" fill="hold" grpId="0" nodeType="clickEffect">
                                  <p:stCondLst>
                                    <p:cond delay="0"/>
                                  </p:stCondLst>
                                  <p:childTnLst>
                                    <p:set>
                                      <p:cBhvr>
                                        <p:cTn id="149" dur="1" fill="hold">
                                          <p:stCondLst>
                                            <p:cond delay="0"/>
                                          </p:stCondLst>
                                        </p:cTn>
                                        <p:tgtEl>
                                          <p:spTgt spid="29"/>
                                        </p:tgtEl>
                                        <p:attrNameLst>
                                          <p:attrName>style.visibility</p:attrName>
                                        </p:attrNameLst>
                                      </p:cBhvr>
                                      <p:to>
                                        <p:strVal val="visible"/>
                                      </p:to>
                                    </p:set>
                                    <p:animEffect transition="in" filter="blinds(horizontal)">
                                      <p:cBhvr>
                                        <p:cTn id="15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P spid="29" grpId="1"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z="3200" b="1" dirty="0" smtClean="0"/>
              <a:t>Formats, formats and more formats</a:t>
            </a:r>
            <a:endParaRPr lang="en-US" sz="2400" b="1" dirty="0" smtClean="0"/>
          </a:p>
        </p:txBody>
      </p:sp>
      <p:sp>
        <p:nvSpPr>
          <p:cNvPr id="8195" name="Slide Number Placeholder 4"/>
          <p:cNvSpPr>
            <a:spLocks noGrp="1"/>
          </p:cNvSpPr>
          <p:nvPr>
            <p:ph type="sldNum" sz="quarter" idx="10"/>
          </p:nvPr>
        </p:nvSpPr>
        <p:spPr>
          <a:noFill/>
        </p:spPr>
        <p:txBody>
          <a:bodyPr/>
          <a:lstStyle/>
          <a:p>
            <a:fld id="{C974AC04-309C-47A9-9435-C93FE3E0D453}" type="slidenum">
              <a:rPr lang="en-US" smtClean="0"/>
              <a:pPr/>
              <a:t>12</a:t>
            </a:fld>
            <a:endParaRPr lang="en-US" smtClean="0"/>
          </a:p>
        </p:txBody>
      </p:sp>
      <p:sp>
        <p:nvSpPr>
          <p:cNvPr id="8196" name="TextBox 5"/>
          <p:cNvSpPr txBox="1">
            <a:spLocks noChangeArrowheads="1"/>
          </p:cNvSpPr>
          <p:nvPr/>
        </p:nvSpPr>
        <p:spPr bwMode="auto">
          <a:xfrm>
            <a:off x="3212571" y="1401763"/>
            <a:ext cx="2748227" cy="4432300"/>
          </a:xfrm>
          <a:prstGeom prst="rect">
            <a:avLst/>
          </a:prstGeom>
          <a:noFill/>
          <a:ln w="9525">
            <a:noFill/>
            <a:miter lim="800000"/>
            <a:headEnd/>
            <a:tailEnd/>
          </a:ln>
        </p:spPr>
        <p:txBody>
          <a:bodyPr>
            <a:spAutoFit/>
          </a:bodyPr>
          <a:lstStyle/>
          <a:p>
            <a:pPr>
              <a:spcBef>
                <a:spcPct val="0"/>
              </a:spcBef>
              <a:buClr>
                <a:srgbClr val="9A9E17"/>
              </a:buClr>
              <a:buFont typeface="Wingdings" pitchFamily="2" charset="2"/>
              <a:buChar char="Ø"/>
            </a:pPr>
            <a:r>
              <a:rPr lang="en-US" sz="2200" b="1"/>
              <a:t> eBook formats</a:t>
            </a:r>
          </a:p>
          <a:p>
            <a:pPr marL="688975" lvl="1" indent="-285750">
              <a:spcBef>
                <a:spcPct val="0"/>
              </a:spcBef>
              <a:buClr>
                <a:srgbClr val="9A9E17"/>
              </a:buClr>
              <a:buFont typeface="Wingdings" pitchFamily="2" charset="2"/>
              <a:buChar char="§"/>
            </a:pPr>
            <a:r>
              <a:rPr lang="en-US" sz="2000"/>
              <a:t>.LIT</a:t>
            </a:r>
          </a:p>
          <a:p>
            <a:pPr marL="688975" lvl="1" indent="-285750">
              <a:spcBef>
                <a:spcPct val="0"/>
              </a:spcBef>
              <a:buClr>
                <a:srgbClr val="9A9E17"/>
              </a:buClr>
              <a:buFont typeface="Wingdings" pitchFamily="2" charset="2"/>
              <a:buChar char="§"/>
            </a:pPr>
            <a:r>
              <a:rPr lang="en-US" sz="2000"/>
              <a:t>Mobi</a:t>
            </a:r>
          </a:p>
          <a:p>
            <a:pPr marL="688975" lvl="1" indent="-285750">
              <a:spcBef>
                <a:spcPct val="0"/>
              </a:spcBef>
              <a:buClr>
                <a:srgbClr val="9A9E17"/>
              </a:buClr>
              <a:buFont typeface="Wingdings" pitchFamily="2" charset="2"/>
              <a:buChar char="§"/>
            </a:pPr>
            <a:r>
              <a:rPr lang="en-US" sz="2000"/>
              <a:t>AZW</a:t>
            </a:r>
          </a:p>
          <a:p>
            <a:pPr marL="688975" lvl="1" indent="-285750">
              <a:spcBef>
                <a:spcPct val="0"/>
              </a:spcBef>
              <a:buClr>
                <a:srgbClr val="9A9E17"/>
              </a:buClr>
              <a:buFont typeface="Wingdings" pitchFamily="2" charset="2"/>
              <a:buChar char="§"/>
            </a:pPr>
            <a:r>
              <a:rPr lang="en-US" sz="2000"/>
              <a:t>PDB</a:t>
            </a:r>
          </a:p>
          <a:p>
            <a:pPr marL="688975" lvl="1" indent="-285750">
              <a:spcBef>
                <a:spcPct val="0"/>
              </a:spcBef>
              <a:buClr>
                <a:srgbClr val="9A9E17"/>
              </a:buClr>
              <a:buFont typeface="Wingdings" pitchFamily="2" charset="2"/>
              <a:buChar char="§"/>
            </a:pPr>
            <a:r>
              <a:rPr lang="en-US" sz="2000"/>
              <a:t>FB2</a:t>
            </a:r>
          </a:p>
          <a:p>
            <a:pPr marL="688975" lvl="1" indent="-285750">
              <a:spcBef>
                <a:spcPct val="0"/>
              </a:spcBef>
              <a:buClr>
                <a:srgbClr val="9A9E17"/>
              </a:buClr>
              <a:buFont typeface="Wingdings" pitchFamily="2" charset="2"/>
              <a:buChar char="§"/>
            </a:pPr>
            <a:r>
              <a:rPr lang="en-US" sz="2000"/>
              <a:t>PDF</a:t>
            </a:r>
          </a:p>
          <a:p>
            <a:pPr marL="688975" lvl="1" indent="-285750">
              <a:spcBef>
                <a:spcPct val="0"/>
              </a:spcBef>
              <a:buClr>
                <a:srgbClr val="9A9E17"/>
              </a:buClr>
              <a:buFont typeface="Wingdings" pitchFamily="2" charset="2"/>
              <a:buChar char="§"/>
            </a:pPr>
            <a:r>
              <a:rPr lang="en-US" sz="2000"/>
              <a:t>RTF</a:t>
            </a:r>
          </a:p>
          <a:p>
            <a:pPr marL="688975" lvl="1" indent="-285750">
              <a:spcBef>
                <a:spcPct val="0"/>
              </a:spcBef>
              <a:buClr>
                <a:srgbClr val="9A9E17"/>
              </a:buClr>
              <a:buFont typeface="Wingdings" pitchFamily="2" charset="2"/>
              <a:buChar char="§"/>
            </a:pPr>
            <a:r>
              <a:rPr lang="en-US" sz="2000"/>
              <a:t>BBeB</a:t>
            </a:r>
          </a:p>
          <a:p>
            <a:pPr marL="688975" lvl="1" indent="-285750">
              <a:spcBef>
                <a:spcPct val="0"/>
              </a:spcBef>
              <a:buClr>
                <a:srgbClr val="9A9E17"/>
              </a:buClr>
              <a:buFont typeface="Wingdings" pitchFamily="2" charset="2"/>
              <a:buChar char="§"/>
            </a:pPr>
            <a:r>
              <a:rPr lang="en-US" sz="2000"/>
              <a:t>EPUB</a:t>
            </a:r>
          </a:p>
          <a:p>
            <a:pPr marL="688975" lvl="1" indent="-285750">
              <a:spcBef>
                <a:spcPct val="0"/>
              </a:spcBef>
              <a:buClr>
                <a:srgbClr val="9A9E17"/>
              </a:buClr>
              <a:buFont typeface="Wingdings" pitchFamily="2" charset="2"/>
              <a:buChar char="§"/>
            </a:pPr>
            <a:r>
              <a:rPr lang="en-US" sz="2000"/>
              <a:t>HTML</a:t>
            </a:r>
          </a:p>
          <a:p>
            <a:pPr marL="688975" lvl="1" indent="-285750">
              <a:spcBef>
                <a:spcPct val="0"/>
              </a:spcBef>
              <a:buClr>
                <a:srgbClr val="9A9E17"/>
              </a:buClr>
              <a:buFont typeface="Wingdings" pitchFamily="2" charset="2"/>
              <a:buChar char="§"/>
            </a:pPr>
            <a:r>
              <a:rPr lang="en-US" sz="2000"/>
              <a:t>RB</a:t>
            </a:r>
          </a:p>
          <a:p>
            <a:pPr marL="688975" lvl="1" indent="-285750">
              <a:spcBef>
                <a:spcPct val="0"/>
              </a:spcBef>
              <a:buClr>
                <a:srgbClr val="9A9E17"/>
              </a:buClr>
              <a:buFont typeface="Wingdings" pitchFamily="2" charset="2"/>
              <a:buChar char="§"/>
            </a:pPr>
            <a:r>
              <a:rPr lang="en-US" sz="2000"/>
              <a:t>CHM</a:t>
            </a:r>
          </a:p>
          <a:p>
            <a:pPr marL="688975" lvl="1" indent="-285750">
              <a:spcBef>
                <a:spcPct val="0"/>
              </a:spcBef>
              <a:buClr>
                <a:srgbClr val="9A9E17"/>
              </a:buClr>
              <a:buFont typeface="Wingdings" pitchFamily="2" charset="2"/>
              <a:buChar char="§"/>
            </a:pPr>
            <a:r>
              <a:rPr lang="en-US" sz="2000"/>
              <a:t>OEB </a:t>
            </a:r>
          </a:p>
        </p:txBody>
      </p:sp>
      <p:sp>
        <p:nvSpPr>
          <p:cNvPr id="8197" name="Rectangle 4"/>
          <p:cNvSpPr>
            <a:spLocks noChangeArrowheads="1"/>
          </p:cNvSpPr>
          <p:nvPr/>
        </p:nvSpPr>
        <p:spPr bwMode="auto">
          <a:xfrm>
            <a:off x="6184371" y="1430338"/>
            <a:ext cx="3159258" cy="4495800"/>
          </a:xfrm>
          <a:prstGeom prst="rect">
            <a:avLst/>
          </a:prstGeom>
          <a:noFill/>
          <a:ln w="9525">
            <a:noFill/>
            <a:miter lim="800000"/>
            <a:headEnd/>
            <a:tailEnd/>
          </a:ln>
        </p:spPr>
        <p:txBody>
          <a:bodyPr/>
          <a:lstStyle/>
          <a:p>
            <a:pPr marL="342900" indent="-342900">
              <a:lnSpc>
                <a:spcPct val="80000"/>
              </a:lnSpc>
              <a:buClr>
                <a:srgbClr val="9A9E17"/>
              </a:buClr>
              <a:buSzPct val="95000"/>
              <a:buFont typeface="Wingdings" pitchFamily="2" charset="2"/>
              <a:buChar char="Ø"/>
            </a:pPr>
            <a:r>
              <a:rPr lang="en-US" sz="2200" b="1"/>
              <a:t>DRM formats</a:t>
            </a:r>
          </a:p>
          <a:p>
            <a:pPr marL="742950" lvl="1" indent="-285750" eaLnBrk="0" hangingPunct="0">
              <a:lnSpc>
                <a:spcPct val="90000"/>
              </a:lnSpc>
              <a:buClr>
                <a:srgbClr val="9A9E17"/>
              </a:buClr>
              <a:buSzPct val="95000"/>
              <a:buFont typeface="Wingdings" pitchFamily="2" charset="2"/>
              <a:buChar char="§"/>
            </a:pPr>
            <a:r>
              <a:rPr lang="en-US" sz="2000"/>
              <a:t>Microsoft Reader</a:t>
            </a:r>
          </a:p>
          <a:p>
            <a:pPr marL="742950" lvl="1" indent="-285750" eaLnBrk="0" hangingPunct="0">
              <a:lnSpc>
                <a:spcPct val="90000"/>
              </a:lnSpc>
              <a:buClr>
                <a:srgbClr val="9A9E17"/>
              </a:buClr>
              <a:buSzPct val="95000"/>
              <a:buFont typeface="Wingdings" pitchFamily="2" charset="2"/>
              <a:buChar char="§"/>
            </a:pPr>
            <a:r>
              <a:rPr lang="en-US" sz="2000"/>
              <a:t>Adobe Adept</a:t>
            </a:r>
          </a:p>
          <a:p>
            <a:pPr marL="742950" lvl="1" indent="-285750" eaLnBrk="0" hangingPunct="0">
              <a:lnSpc>
                <a:spcPct val="90000"/>
              </a:lnSpc>
              <a:buClr>
                <a:srgbClr val="9A9E17"/>
              </a:buClr>
              <a:buSzPct val="95000"/>
              <a:buFont typeface="Wingdings" pitchFamily="2" charset="2"/>
              <a:buChar char="§"/>
            </a:pPr>
            <a:r>
              <a:rPr lang="en-US" sz="2000"/>
              <a:t>eReader</a:t>
            </a:r>
          </a:p>
          <a:p>
            <a:pPr marL="742950" lvl="1" indent="-285750" eaLnBrk="0" hangingPunct="0">
              <a:lnSpc>
                <a:spcPct val="90000"/>
              </a:lnSpc>
              <a:buClr>
                <a:srgbClr val="9A9E17"/>
              </a:buClr>
              <a:buSzPct val="95000"/>
              <a:buFont typeface="Wingdings" pitchFamily="2" charset="2"/>
              <a:buChar char="§"/>
            </a:pPr>
            <a:r>
              <a:rPr lang="en-US" sz="2000"/>
              <a:t>Mobi</a:t>
            </a:r>
          </a:p>
          <a:p>
            <a:pPr marL="742950" lvl="1" indent="-285750" eaLnBrk="0" hangingPunct="0">
              <a:lnSpc>
                <a:spcPct val="90000"/>
              </a:lnSpc>
              <a:buClr>
                <a:srgbClr val="9A9E17"/>
              </a:buClr>
              <a:buSzPct val="95000"/>
              <a:buFont typeface="Wingdings" pitchFamily="2" charset="2"/>
              <a:buChar char="§"/>
            </a:pPr>
            <a:r>
              <a:rPr lang="en-US" sz="2000"/>
              <a:t>Apple FairPlay</a:t>
            </a:r>
          </a:p>
          <a:p>
            <a:pPr marL="742950" lvl="1" indent="-285750" eaLnBrk="0" hangingPunct="0">
              <a:lnSpc>
                <a:spcPct val="90000"/>
              </a:lnSpc>
              <a:buClr>
                <a:srgbClr val="9A9E17"/>
              </a:buClr>
              <a:buSzPct val="95000"/>
              <a:buFont typeface="Wingdings" pitchFamily="2" charset="2"/>
              <a:buChar char="§"/>
            </a:pPr>
            <a:r>
              <a:rPr lang="en-US" sz="2000"/>
              <a:t>DNL</a:t>
            </a:r>
          </a:p>
          <a:p>
            <a:pPr marL="742950" lvl="1" indent="-285750" eaLnBrk="0" hangingPunct="0">
              <a:lnSpc>
                <a:spcPct val="90000"/>
              </a:lnSpc>
              <a:buClr>
                <a:srgbClr val="9A9E17"/>
              </a:buClr>
              <a:buSzPct val="95000"/>
              <a:buFont typeface="Wingdings" pitchFamily="2" charset="2"/>
              <a:buChar char="§"/>
            </a:pPr>
            <a:r>
              <a:rPr lang="en-US" sz="2000"/>
              <a:t>and many others…</a:t>
            </a:r>
          </a:p>
        </p:txBody>
      </p:sp>
      <p:sp>
        <p:nvSpPr>
          <p:cNvPr id="8198" name="TextBox 5"/>
          <p:cNvSpPr txBox="1">
            <a:spLocks noChangeArrowheads="1"/>
          </p:cNvSpPr>
          <p:nvPr/>
        </p:nvSpPr>
        <p:spPr bwMode="auto">
          <a:xfrm>
            <a:off x="223574" y="1435100"/>
            <a:ext cx="2653639" cy="3200400"/>
          </a:xfrm>
          <a:prstGeom prst="rect">
            <a:avLst/>
          </a:prstGeom>
          <a:noFill/>
          <a:ln w="9525">
            <a:noFill/>
            <a:miter lim="800000"/>
            <a:headEnd/>
            <a:tailEnd/>
          </a:ln>
        </p:spPr>
        <p:txBody>
          <a:bodyPr>
            <a:spAutoFit/>
          </a:bodyPr>
          <a:lstStyle/>
          <a:p>
            <a:pPr>
              <a:spcBef>
                <a:spcPct val="0"/>
              </a:spcBef>
              <a:buClr>
                <a:srgbClr val="9A9E17"/>
              </a:buClr>
              <a:buFont typeface="Wingdings" pitchFamily="2" charset="2"/>
              <a:buChar char="Ø"/>
            </a:pPr>
            <a:r>
              <a:rPr lang="en-US" sz="2200"/>
              <a:t> </a:t>
            </a:r>
            <a:r>
              <a:rPr lang="en-US" sz="2200" b="1"/>
              <a:t>Input formats</a:t>
            </a:r>
          </a:p>
          <a:p>
            <a:pPr marL="688975" lvl="1" indent="-285750">
              <a:spcBef>
                <a:spcPct val="0"/>
              </a:spcBef>
              <a:buClr>
                <a:srgbClr val="9A9E17"/>
              </a:buClr>
              <a:buFont typeface="Wingdings" pitchFamily="2" charset="2"/>
              <a:buChar char="§"/>
            </a:pPr>
            <a:r>
              <a:rPr lang="en-US" sz="2000"/>
              <a:t>MS Office</a:t>
            </a:r>
          </a:p>
          <a:p>
            <a:pPr marL="688975" lvl="1" indent="-285750">
              <a:spcBef>
                <a:spcPct val="0"/>
              </a:spcBef>
              <a:buClr>
                <a:srgbClr val="9A9E17"/>
              </a:buClr>
              <a:buFont typeface="Wingdings" pitchFamily="2" charset="2"/>
              <a:buChar char="§"/>
            </a:pPr>
            <a:r>
              <a:rPr lang="en-US" sz="2000"/>
              <a:t>OpenOffice</a:t>
            </a:r>
          </a:p>
          <a:p>
            <a:pPr marL="688975" lvl="1" indent="-285750">
              <a:spcBef>
                <a:spcPct val="0"/>
              </a:spcBef>
              <a:buClr>
                <a:srgbClr val="9A9E17"/>
              </a:buClr>
              <a:buFont typeface="Wingdings" pitchFamily="2" charset="2"/>
              <a:buChar char="§"/>
            </a:pPr>
            <a:r>
              <a:rPr lang="en-US" sz="2000"/>
              <a:t>InDesign</a:t>
            </a:r>
          </a:p>
          <a:p>
            <a:pPr marL="688975" lvl="1" indent="-285750">
              <a:spcBef>
                <a:spcPct val="0"/>
              </a:spcBef>
              <a:buClr>
                <a:srgbClr val="9A9E17"/>
              </a:buClr>
              <a:buFont typeface="Wingdings" pitchFamily="2" charset="2"/>
              <a:buChar char="§"/>
            </a:pPr>
            <a:r>
              <a:rPr lang="en-US" sz="2000"/>
              <a:t>Quark</a:t>
            </a:r>
          </a:p>
          <a:p>
            <a:pPr marL="688975" lvl="1" indent="-285750">
              <a:spcBef>
                <a:spcPct val="0"/>
              </a:spcBef>
              <a:buClr>
                <a:srgbClr val="9A9E17"/>
              </a:buClr>
              <a:buFont typeface="Wingdings" pitchFamily="2" charset="2"/>
              <a:buChar char="§"/>
            </a:pPr>
            <a:r>
              <a:rPr lang="en-US" sz="2000"/>
              <a:t>PDF</a:t>
            </a:r>
          </a:p>
          <a:p>
            <a:pPr marL="688975" lvl="1" indent="-285750">
              <a:spcBef>
                <a:spcPct val="0"/>
              </a:spcBef>
              <a:buClr>
                <a:srgbClr val="9A9E17"/>
              </a:buClr>
              <a:buFont typeface="Wingdings" pitchFamily="2" charset="2"/>
              <a:buChar char="§"/>
            </a:pPr>
            <a:r>
              <a:rPr lang="en-US" sz="2000"/>
              <a:t>Hardcopy</a:t>
            </a:r>
          </a:p>
          <a:p>
            <a:pPr marL="688975" lvl="1" indent="-285750">
              <a:spcBef>
                <a:spcPct val="0"/>
              </a:spcBef>
              <a:buClr>
                <a:srgbClr val="9A9E17"/>
              </a:buClr>
              <a:buFont typeface="Wingdings" pitchFamily="2" charset="2"/>
              <a:buChar char="§"/>
            </a:pPr>
            <a:r>
              <a:rPr lang="en-US" sz="2000"/>
              <a:t>XML</a:t>
            </a:r>
          </a:p>
          <a:p>
            <a:pPr marL="688975" lvl="1" indent="-285750">
              <a:spcBef>
                <a:spcPct val="0"/>
              </a:spcBef>
              <a:buClr>
                <a:srgbClr val="9A9E17"/>
              </a:buClr>
              <a:buFont typeface="Wingdings" pitchFamily="2" charset="2"/>
              <a:buChar char="§"/>
            </a:pPr>
            <a:r>
              <a:rPr lang="en-US" sz="2000"/>
              <a:t>HTML</a:t>
            </a:r>
          </a:p>
          <a:p>
            <a:pPr marL="688975" lvl="1" indent="-285750">
              <a:spcBef>
                <a:spcPct val="0"/>
              </a:spcBef>
              <a:buClr>
                <a:srgbClr val="9A9E17"/>
              </a:buClr>
              <a:buFont typeface="Wingdings" pitchFamily="2" charset="2"/>
              <a:buChar char="§"/>
            </a:pPr>
            <a:r>
              <a:rPr lang="en-US" sz="2000"/>
              <a:t>Others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251089" y="523875"/>
            <a:ext cx="9460575" cy="400050"/>
          </a:xfrm>
          <a:prstGeom prst="rect">
            <a:avLst/>
          </a:prstGeom>
          <a:noFill/>
          <a:ln w="9525" algn="ctr">
            <a:noFill/>
            <a:miter lim="800000"/>
            <a:headEnd/>
            <a:tailEnd/>
          </a:ln>
        </p:spPr>
        <p:txBody>
          <a:bodyPr anchor="ctr"/>
          <a:lstStyle/>
          <a:p>
            <a:pPr>
              <a:buFontTx/>
              <a:buNone/>
            </a:pPr>
            <a:r>
              <a:rPr lang="en-US" sz="3200" b="1" dirty="0" smtClean="0"/>
              <a:t>Delivery Options</a:t>
            </a:r>
            <a:endParaRPr lang="en-US" b="1" dirty="0"/>
          </a:p>
        </p:txBody>
      </p:sp>
      <p:grpSp>
        <p:nvGrpSpPr>
          <p:cNvPr id="2" name="Group 3"/>
          <p:cNvGrpSpPr>
            <a:grpSpLocks/>
          </p:cNvGrpSpPr>
          <p:nvPr/>
        </p:nvGrpSpPr>
        <p:grpSpPr bwMode="auto">
          <a:xfrm>
            <a:off x="670719" y="1123950"/>
            <a:ext cx="8718948" cy="5345004"/>
            <a:chOff x="403" y="389"/>
            <a:chExt cx="5213" cy="3487"/>
          </a:xfrm>
        </p:grpSpPr>
        <p:pic>
          <p:nvPicPr>
            <p:cNvPr id="12292" name="Picture 4" descr="back"/>
            <p:cNvPicPr>
              <a:picLocks noChangeAspect="1" noChangeArrowheads="1"/>
            </p:cNvPicPr>
            <p:nvPr/>
          </p:nvPicPr>
          <p:blipFill>
            <a:blip r:embed="rId3"/>
            <a:srcRect/>
            <a:stretch>
              <a:fillRect/>
            </a:stretch>
          </p:blipFill>
          <p:spPr bwMode="auto">
            <a:xfrm>
              <a:off x="638" y="840"/>
              <a:ext cx="4722" cy="2730"/>
            </a:xfrm>
            <a:prstGeom prst="rect">
              <a:avLst/>
            </a:prstGeom>
            <a:noFill/>
            <a:ln w="9525">
              <a:noFill/>
              <a:miter lim="800000"/>
              <a:headEnd/>
              <a:tailEnd/>
            </a:ln>
          </p:spPr>
        </p:pic>
        <p:pic>
          <p:nvPicPr>
            <p:cNvPr id="12293" name="Picture 5" descr="final"/>
            <p:cNvPicPr>
              <a:picLocks noChangeAspect="1" noChangeArrowheads="1"/>
            </p:cNvPicPr>
            <p:nvPr/>
          </p:nvPicPr>
          <p:blipFill>
            <a:blip r:embed="rId4"/>
            <a:srcRect/>
            <a:stretch>
              <a:fillRect/>
            </a:stretch>
          </p:blipFill>
          <p:spPr bwMode="auto">
            <a:xfrm>
              <a:off x="428" y="616"/>
              <a:ext cx="5152" cy="3121"/>
            </a:xfrm>
            <a:prstGeom prst="rect">
              <a:avLst/>
            </a:prstGeom>
            <a:noFill/>
            <a:ln w="9525">
              <a:noFill/>
              <a:miter lim="800000"/>
              <a:headEnd/>
              <a:tailEnd/>
            </a:ln>
          </p:spPr>
        </p:pic>
        <p:sp>
          <p:nvSpPr>
            <p:cNvPr id="12294" name="Line 6"/>
            <p:cNvSpPr>
              <a:spLocks noChangeShapeType="1"/>
            </p:cNvSpPr>
            <p:nvPr/>
          </p:nvSpPr>
          <p:spPr bwMode="auto">
            <a:xfrm>
              <a:off x="1584" y="1512"/>
              <a:ext cx="352" cy="224"/>
            </a:xfrm>
            <a:prstGeom prst="line">
              <a:avLst/>
            </a:prstGeom>
            <a:noFill/>
            <a:ln w="19050" cap="rnd">
              <a:solidFill>
                <a:srgbClr val="B2B2B2"/>
              </a:solidFill>
              <a:prstDash val="sysDot"/>
              <a:round/>
              <a:headEnd/>
              <a:tailEnd/>
            </a:ln>
          </p:spPr>
          <p:txBody>
            <a:bodyPr wrap="none" anchor="ctr"/>
            <a:lstStyle/>
            <a:p>
              <a:endParaRPr lang="en-US"/>
            </a:p>
          </p:txBody>
        </p:sp>
        <p:sp>
          <p:nvSpPr>
            <p:cNvPr id="12295" name="Line 7"/>
            <p:cNvSpPr>
              <a:spLocks noChangeShapeType="1"/>
            </p:cNvSpPr>
            <p:nvPr/>
          </p:nvSpPr>
          <p:spPr bwMode="auto">
            <a:xfrm>
              <a:off x="2120" y="1168"/>
              <a:ext cx="248" cy="280"/>
            </a:xfrm>
            <a:prstGeom prst="line">
              <a:avLst/>
            </a:prstGeom>
            <a:noFill/>
            <a:ln w="19050" cap="rnd">
              <a:solidFill>
                <a:srgbClr val="B2B2B2"/>
              </a:solidFill>
              <a:prstDash val="sysDot"/>
              <a:round/>
              <a:headEnd/>
              <a:tailEnd/>
            </a:ln>
          </p:spPr>
          <p:txBody>
            <a:bodyPr wrap="none" anchor="ctr"/>
            <a:lstStyle/>
            <a:p>
              <a:endParaRPr lang="en-US"/>
            </a:p>
          </p:txBody>
        </p:sp>
        <p:sp>
          <p:nvSpPr>
            <p:cNvPr id="12296" name="Line 8"/>
            <p:cNvSpPr>
              <a:spLocks noChangeShapeType="1"/>
            </p:cNvSpPr>
            <p:nvPr/>
          </p:nvSpPr>
          <p:spPr bwMode="auto">
            <a:xfrm>
              <a:off x="2752" y="1048"/>
              <a:ext cx="96" cy="296"/>
            </a:xfrm>
            <a:prstGeom prst="line">
              <a:avLst/>
            </a:prstGeom>
            <a:noFill/>
            <a:ln w="19050" cap="rnd">
              <a:solidFill>
                <a:srgbClr val="B2B2B2"/>
              </a:solidFill>
              <a:prstDash val="sysDot"/>
              <a:round/>
              <a:headEnd/>
              <a:tailEnd/>
            </a:ln>
          </p:spPr>
          <p:txBody>
            <a:bodyPr wrap="none" anchor="ctr"/>
            <a:lstStyle/>
            <a:p>
              <a:endParaRPr lang="en-US"/>
            </a:p>
          </p:txBody>
        </p:sp>
        <p:sp>
          <p:nvSpPr>
            <p:cNvPr id="12297" name="Line 9"/>
            <p:cNvSpPr>
              <a:spLocks noChangeShapeType="1"/>
            </p:cNvSpPr>
            <p:nvPr/>
          </p:nvSpPr>
          <p:spPr bwMode="auto">
            <a:xfrm flipH="1">
              <a:off x="3344" y="1048"/>
              <a:ext cx="48" cy="288"/>
            </a:xfrm>
            <a:prstGeom prst="line">
              <a:avLst/>
            </a:prstGeom>
            <a:noFill/>
            <a:ln w="19050" cap="rnd">
              <a:solidFill>
                <a:srgbClr val="B2B2B2"/>
              </a:solidFill>
              <a:prstDash val="sysDot"/>
              <a:round/>
              <a:headEnd/>
              <a:tailEnd/>
            </a:ln>
          </p:spPr>
          <p:txBody>
            <a:bodyPr wrap="none" anchor="ctr"/>
            <a:lstStyle/>
            <a:p>
              <a:endParaRPr lang="en-US"/>
            </a:p>
          </p:txBody>
        </p:sp>
        <p:sp>
          <p:nvSpPr>
            <p:cNvPr id="12298" name="Line 10"/>
            <p:cNvSpPr>
              <a:spLocks noChangeShapeType="1"/>
            </p:cNvSpPr>
            <p:nvPr/>
          </p:nvSpPr>
          <p:spPr bwMode="auto">
            <a:xfrm flipH="1">
              <a:off x="3792" y="1200"/>
              <a:ext cx="128" cy="248"/>
            </a:xfrm>
            <a:prstGeom prst="line">
              <a:avLst/>
            </a:prstGeom>
            <a:noFill/>
            <a:ln w="19050" cap="rnd">
              <a:solidFill>
                <a:srgbClr val="B2B2B2"/>
              </a:solidFill>
              <a:prstDash val="sysDot"/>
              <a:round/>
              <a:headEnd/>
              <a:tailEnd/>
            </a:ln>
          </p:spPr>
          <p:txBody>
            <a:bodyPr wrap="none" anchor="ctr"/>
            <a:lstStyle/>
            <a:p>
              <a:endParaRPr lang="en-US"/>
            </a:p>
          </p:txBody>
        </p:sp>
        <p:sp>
          <p:nvSpPr>
            <p:cNvPr id="12299" name="Line 11"/>
            <p:cNvSpPr>
              <a:spLocks noChangeShapeType="1"/>
            </p:cNvSpPr>
            <p:nvPr/>
          </p:nvSpPr>
          <p:spPr bwMode="auto">
            <a:xfrm flipH="1">
              <a:off x="4160" y="1456"/>
              <a:ext cx="320" cy="232"/>
            </a:xfrm>
            <a:prstGeom prst="line">
              <a:avLst/>
            </a:prstGeom>
            <a:noFill/>
            <a:ln w="19050" cap="rnd">
              <a:solidFill>
                <a:srgbClr val="B2B2B2"/>
              </a:solidFill>
              <a:prstDash val="sysDot"/>
              <a:round/>
              <a:headEnd/>
              <a:tailEnd/>
            </a:ln>
          </p:spPr>
          <p:txBody>
            <a:bodyPr wrap="none" anchor="ctr"/>
            <a:lstStyle/>
            <a:p>
              <a:endParaRPr lang="en-US"/>
            </a:p>
          </p:txBody>
        </p:sp>
        <p:sp>
          <p:nvSpPr>
            <p:cNvPr id="12300" name="Line 12"/>
            <p:cNvSpPr>
              <a:spLocks noChangeShapeType="1"/>
            </p:cNvSpPr>
            <p:nvPr/>
          </p:nvSpPr>
          <p:spPr bwMode="auto">
            <a:xfrm flipH="1">
              <a:off x="4512" y="1792"/>
              <a:ext cx="432" cy="96"/>
            </a:xfrm>
            <a:prstGeom prst="line">
              <a:avLst/>
            </a:prstGeom>
            <a:noFill/>
            <a:ln w="19050" cap="rnd">
              <a:solidFill>
                <a:srgbClr val="B2B2B2"/>
              </a:solidFill>
              <a:prstDash val="sysDot"/>
              <a:round/>
              <a:headEnd/>
              <a:tailEnd/>
            </a:ln>
          </p:spPr>
          <p:txBody>
            <a:bodyPr wrap="none" anchor="ctr"/>
            <a:lstStyle/>
            <a:p>
              <a:endParaRPr lang="en-US"/>
            </a:p>
          </p:txBody>
        </p:sp>
        <p:sp>
          <p:nvSpPr>
            <p:cNvPr id="12301" name="Line 13"/>
            <p:cNvSpPr>
              <a:spLocks noChangeShapeType="1"/>
            </p:cNvSpPr>
            <p:nvPr/>
          </p:nvSpPr>
          <p:spPr bwMode="auto">
            <a:xfrm flipH="1" flipV="1">
              <a:off x="4504" y="2208"/>
              <a:ext cx="560" cy="136"/>
            </a:xfrm>
            <a:prstGeom prst="line">
              <a:avLst/>
            </a:prstGeom>
            <a:noFill/>
            <a:ln w="19050" cap="rnd">
              <a:solidFill>
                <a:srgbClr val="B2B2B2"/>
              </a:solidFill>
              <a:prstDash val="sysDot"/>
              <a:round/>
              <a:headEnd/>
              <a:tailEnd/>
            </a:ln>
          </p:spPr>
          <p:txBody>
            <a:bodyPr wrap="none" anchor="ctr"/>
            <a:lstStyle/>
            <a:p>
              <a:endParaRPr lang="en-US"/>
            </a:p>
          </p:txBody>
        </p:sp>
        <p:sp>
          <p:nvSpPr>
            <p:cNvPr id="12302" name="Line 14"/>
            <p:cNvSpPr>
              <a:spLocks noChangeShapeType="1"/>
            </p:cNvSpPr>
            <p:nvPr/>
          </p:nvSpPr>
          <p:spPr bwMode="auto">
            <a:xfrm flipH="1" flipV="1">
              <a:off x="4208" y="2600"/>
              <a:ext cx="512" cy="280"/>
            </a:xfrm>
            <a:prstGeom prst="line">
              <a:avLst/>
            </a:prstGeom>
            <a:noFill/>
            <a:ln w="19050" cap="rnd">
              <a:solidFill>
                <a:srgbClr val="B2B2B2"/>
              </a:solidFill>
              <a:prstDash val="sysDot"/>
              <a:round/>
              <a:headEnd/>
              <a:tailEnd/>
            </a:ln>
          </p:spPr>
          <p:txBody>
            <a:bodyPr wrap="none" anchor="ctr"/>
            <a:lstStyle/>
            <a:p>
              <a:endParaRPr lang="en-US"/>
            </a:p>
          </p:txBody>
        </p:sp>
        <p:sp>
          <p:nvSpPr>
            <p:cNvPr id="12303" name="Line 15"/>
            <p:cNvSpPr>
              <a:spLocks noChangeShapeType="1"/>
            </p:cNvSpPr>
            <p:nvPr/>
          </p:nvSpPr>
          <p:spPr bwMode="auto">
            <a:xfrm flipH="1" flipV="1">
              <a:off x="3744" y="2760"/>
              <a:ext cx="248" cy="288"/>
            </a:xfrm>
            <a:prstGeom prst="line">
              <a:avLst/>
            </a:prstGeom>
            <a:noFill/>
            <a:ln w="19050" cap="rnd">
              <a:solidFill>
                <a:srgbClr val="B2B2B2"/>
              </a:solidFill>
              <a:prstDash val="sysDot"/>
              <a:round/>
              <a:headEnd/>
              <a:tailEnd/>
            </a:ln>
          </p:spPr>
          <p:txBody>
            <a:bodyPr wrap="none" anchor="ctr"/>
            <a:lstStyle/>
            <a:p>
              <a:endParaRPr lang="en-US"/>
            </a:p>
          </p:txBody>
        </p:sp>
        <p:sp>
          <p:nvSpPr>
            <p:cNvPr id="12304" name="Line 16"/>
            <p:cNvSpPr>
              <a:spLocks noChangeShapeType="1"/>
            </p:cNvSpPr>
            <p:nvPr/>
          </p:nvSpPr>
          <p:spPr bwMode="auto">
            <a:xfrm flipH="1" flipV="1">
              <a:off x="3320" y="2896"/>
              <a:ext cx="144" cy="376"/>
            </a:xfrm>
            <a:prstGeom prst="line">
              <a:avLst/>
            </a:prstGeom>
            <a:noFill/>
            <a:ln w="19050" cap="rnd">
              <a:solidFill>
                <a:srgbClr val="B2B2B2"/>
              </a:solidFill>
              <a:prstDash val="sysDot"/>
              <a:round/>
              <a:headEnd/>
              <a:tailEnd/>
            </a:ln>
          </p:spPr>
          <p:txBody>
            <a:bodyPr wrap="none" anchor="ctr"/>
            <a:lstStyle/>
            <a:p>
              <a:endParaRPr lang="en-US"/>
            </a:p>
          </p:txBody>
        </p:sp>
        <p:sp>
          <p:nvSpPr>
            <p:cNvPr id="12305" name="Line 17"/>
            <p:cNvSpPr>
              <a:spLocks noChangeShapeType="1"/>
            </p:cNvSpPr>
            <p:nvPr/>
          </p:nvSpPr>
          <p:spPr bwMode="auto">
            <a:xfrm flipV="1">
              <a:off x="2704" y="2920"/>
              <a:ext cx="112" cy="368"/>
            </a:xfrm>
            <a:prstGeom prst="line">
              <a:avLst/>
            </a:prstGeom>
            <a:noFill/>
            <a:ln w="19050" cap="rnd">
              <a:solidFill>
                <a:srgbClr val="B2B2B2"/>
              </a:solidFill>
              <a:prstDash val="sysDot"/>
              <a:round/>
              <a:headEnd/>
              <a:tailEnd/>
            </a:ln>
          </p:spPr>
          <p:txBody>
            <a:bodyPr wrap="none" anchor="ctr"/>
            <a:lstStyle/>
            <a:p>
              <a:endParaRPr lang="en-US"/>
            </a:p>
          </p:txBody>
        </p:sp>
        <p:sp>
          <p:nvSpPr>
            <p:cNvPr id="12306" name="Line 18"/>
            <p:cNvSpPr>
              <a:spLocks noChangeShapeType="1"/>
            </p:cNvSpPr>
            <p:nvPr/>
          </p:nvSpPr>
          <p:spPr bwMode="auto">
            <a:xfrm flipV="1">
              <a:off x="2064" y="2760"/>
              <a:ext cx="240" cy="352"/>
            </a:xfrm>
            <a:prstGeom prst="line">
              <a:avLst/>
            </a:prstGeom>
            <a:noFill/>
            <a:ln w="19050" cap="rnd">
              <a:solidFill>
                <a:srgbClr val="B2B2B2"/>
              </a:solidFill>
              <a:prstDash val="sysDot"/>
              <a:round/>
              <a:headEnd/>
              <a:tailEnd/>
            </a:ln>
          </p:spPr>
          <p:txBody>
            <a:bodyPr wrap="none" anchor="ctr"/>
            <a:lstStyle/>
            <a:p>
              <a:endParaRPr lang="en-US"/>
            </a:p>
          </p:txBody>
        </p:sp>
        <p:sp>
          <p:nvSpPr>
            <p:cNvPr id="12307" name="Line 19"/>
            <p:cNvSpPr>
              <a:spLocks noChangeShapeType="1"/>
            </p:cNvSpPr>
            <p:nvPr/>
          </p:nvSpPr>
          <p:spPr bwMode="auto">
            <a:xfrm flipV="1">
              <a:off x="1456" y="2608"/>
              <a:ext cx="448" cy="296"/>
            </a:xfrm>
            <a:prstGeom prst="line">
              <a:avLst/>
            </a:prstGeom>
            <a:noFill/>
            <a:ln w="19050" cap="rnd">
              <a:solidFill>
                <a:srgbClr val="B2B2B2"/>
              </a:solidFill>
              <a:prstDash val="sysDot"/>
              <a:round/>
              <a:headEnd/>
              <a:tailEnd/>
            </a:ln>
          </p:spPr>
          <p:txBody>
            <a:bodyPr wrap="none" anchor="ctr"/>
            <a:lstStyle/>
            <a:p>
              <a:endParaRPr lang="en-US"/>
            </a:p>
          </p:txBody>
        </p:sp>
        <p:sp>
          <p:nvSpPr>
            <p:cNvPr id="12308" name="Line 20"/>
            <p:cNvSpPr>
              <a:spLocks noChangeShapeType="1"/>
            </p:cNvSpPr>
            <p:nvPr/>
          </p:nvSpPr>
          <p:spPr bwMode="auto">
            <a:xfrm flipV="1">
              <a:off x="1048" y="2376"/>
              <a:ext cx="688" cy="104"/>
            </a:xfrm>
            <a:prstGeom prst="line">
              <a:avLst/>
            </a:prstGeom>
            <a:noFill/>
            <a:ln w="19050" cap="rnd">
              <a:solidFill>
                <a:srgbClr val="B2B2B2"/>
              </a:solidFill>
              <a:prstDash val="sysDot"/>
              <a:round/>
              <a:headEnd/>
              <a:tailEnd/>
            </a:ln>
          </p:spPr>
          <p:txBody>
            <a:bodyPr wrap="none" anchor="ctr"/>
            <a:lstStyle/>
            <a:p>
              <a:endParaRPr lang="en-US"/>
            </a:p>
          </p:txBody>
        </p:sp>
        <p:sp>
          <p:nvSpPr>
            <p:cNvPr id="12309" name="Line 21"/>
            <p:cNvSpPr>
              <a:spLocks noChangeShapeType="1"/>
            </p:cNvSpPr>
            <p:nvPr/>
          </p:nvSpPr>
          <p:spPr bwMode="auto">
            <a:xfrm>
              <a:off x="1008" y="1856"/>
              <a:ext cx="656" cy="120"/>
            </a:xfrm>
            <a:prstGeom prst="line">
              <a:avLst/>
            </a:prstGeom>
            <a:noFill/>
            <a:ln w="19050" cap="rnd">
              <a:solidFill>
                <a:srgbClr val="B2B2B2"/>
              </a:solidFill>
              <a:prstDash val="sysDot"/>
              <a:round/>
              <a:headEnd/>
              <a:tailEnd/>
            </a:ln>
          </p:spPr>
          <p:txBody>
            <a:bodyPr wrap="none" anchor="ctr"/>
            <a:lstStyle/>
            <a:p>
              <a:endParaRPr lang="en-US"/>
            </a:p>
          </p:txBody>
        </p:sp>
        <p:pic>
          <p:nvPicPr>
            <p:cNvPr id="12310" name="Picture 22" descr="book"/>
            <p:cNvPicPr>
              <a:picLocks noChangeAspect="1" noChangeArrowheads="1"/>
            </p:cNvPicPr>
            <p:nvPr/>
          </p:nvPicPr>
          <p:blipFill>
            <a:blip r:embed="rId5"/>
            <a:srcRect/>
            <a:stretch>
              <a:fillRect/>
            </a:stretch>
          </p:blipFill>
          <p:spPr bwMode="auto">
            <a:xfrm>
              <a:off x="1998" y="1335"/>
              <a:ext cx="2011" cy="1462"/>
            </a:xfrm>
            <a:prstGeom prst="rect">
              <a:avLst/>
            </a:prstGeom>
            <a:noFill/>
            <a:ln w="9525">
              <a:noFill/>
              <a:miter lim="800000"/>
              <a:headEnd/>
              <a:tailEnd/>
            </a:ln>
          </p:spPr>
        </p:pic>
        <p:sp>
          <p:nvSpPr>
            <p:cNvPr id="12311" name="Text Box 23"/>
            <p:cNvSpPr txBox="1">
              <a:spLocks noChangeArrowheads="1"/>
            </p:cNvSpPr>
            <p:nvPr/>
          </p:nvSpPr>
          <p:spPr bwMode="auto">
            <a:xfrm>
              <a:off x="454" y="1437"/>
              <a:ext cx="328" cy="151"/>
            </a:xfrm>
            <a:prstGeom prst="rect">
              <a:avLst/>
            </a:prstGeom>
            <a:noFill/>
            <a:ln w="9525">
              <a:noFill/>
              <a:miter lim="800000"/>
              <a:headEnd/>
              <a:tailEnd/>
            </a:ln>
          </p:spPr>
          <p:txBody>
            <a:bodyPr wrap="none">
              <a:spAutoFit/>
            </a:bodyPr>
            <a:lstStyle/>
            <a:p>
              <a:pPr algn="ctr">
                <a:spcBef>
                  <a:spcPct val="0"/>
                </a:spcBef>
                <a:buFontTx/>
                <a:buNone/>
              </a:pPr>
              <a:r>
                <a:rPr lang="en-US" sz="900" b="1">
                  <a:solidFill>
                    <a:srgbClr val="3366CC"/>
                  </a:solidFill>
                  <a:latin typeface="Verdana" pitchFamily="34" charset="0"/>
                </a:rPr>
                <a:t>PDF's</a:t>
              </a:r>
            </a:p>
          </p:txBody>
        </p:sp>
        <p:sp>
          <p:nvSpPr>
            <p:cNvPr id="12312" name="Text Box 24"/>
            <p:cNvSpPr txBox="1">
              <a:spLocks noChangeArrowheads="1"/>
            </p:cNvSpPr>
            <p:nvPr/>
          </p:nvSpPr>
          <p:spPr bwMode="auto">
            <a:xfrm>
              <a:off x="1043" y="805"/>
              <a:ext cx="444" cy="151"/>
            </a:xfrm>
            <a:prstGeom prst="rect">
              <a:avLst/>
            </a:prstGeom>
            <a:noFill/>
            <a:ln w="9525" algn="ctr">
              <a:noFill/>
              <a:miter lim="800000"/>
              <a:headEnd/>
              <a:tailEnd/>
            </a:ln>
          </p:spPr>
          <p:txBody>
            <a:bodyPr wrap="none">
              <a:spAutoFit/>
            </a:bodyPr>
            <a:lstStyle/>
            <a:p>
              <a:pPr algn="ctr">
                <a:spcBef>
                  <a:spcPct val="0"/>
                </a:spcBef>
                <a:buFontTx/>
                <a:buNone/>
              </a:pPr>
              <a:r>
                <a:rPr lang="en-US" sz="900" b="1">
                  <a:solidFill>
                    <a:srgbClr val="3366CC"/>
                  </a:solidFill>
                  <a:latin typeface="Verdana" pitchFamily="34" charset="0"/>
                </a:rPr>
                <a:t>E- books</a:t>
              </a:r>
            </a:p>
          </p:txBody>
        </p:sp>
        <p:sp>
          <p:nvSpPr>
            <p:cNvPr id="12313" name="Text Box 25"/>
            <p:cNvSpPr txBox="1">
              <a:spLocks noChangeArrowheads="1"/>
            </p:cNvSpPr>
            <p:nvPr/>
          </p:nvSpPr>
          <p:spPr bwMode="auto">
            <a:xfrm>
              <a:off x="1707" y="551"/>
              <a:ext cx="468" cy="241"/>
            </a:xfrm>
            <a:prstGeom prst="rect">
              <a:avLst/>
            </a:prstGeom>
            <a:noFill/>
            <a:ln w="9525" algn="ctr">
              <a:noFill/>
              <a:miter lim="800000"/>
              <a:headEnd/>
              <a:tailEnd/>
            </a:ln>
          </p:spPr>
          <p:txBody>
            <a:bodyPr wrap="none">
              <a:spAutoFit/>
            </a:bodyPr>
            <a:lstStyle/>
            <a:p>
              <a:pPr algn="ctr">
                <a:spcBef>
                  <a:spcPct val="0"/>
                </a:spcBef>
                <a:buFontTx/>
                <a:buNone/>
              </a:pPr>
              <a:r>
                <a:rPr lang="en-US" sz="900" b="1">
                  <a:solidFill>
                    <a:srgbClr val="3366CC"/>
                  </a:solidFill>
                  <a:latin typeface="Verdana" pitchFamily="34" charset="0"/>
                </a:rPr>
                <a:t>Student </a:t>
              </a:r>
            </a:p>
            <a:p>
              <a:pPr algn="ctr">
                <a:spcBef>
                  <a:spcPct val="0"/>
                </a:spcBef>
                <a:buFontTx/>
                <a:buNone/>
              </a:pPr>
              <a:r>
                <a:rPr lang="en-US" sz="900" b="1">
                  <a:solidFill>
                    <a:srgbClr val="3366CC"/>
                  </a:solidFill>
                  <a:latin typeface="Verdana" pitchFamily="34" charset="0"/>
                </a:rPr>
                <a:t>Resource</a:t>
              </a:r>
            </a:p>
          </p:txBody>
        </p:sp>
        <p:sp>
          <p:nvSpPr>
            <p:cNvPr id="12314" name="Text Box 26"/>
            <p:cNvSpPr txBox="1">
              <a:spLocks noChangeArrowheads="1"/>
            </p:cNvSpPr>
            <p:nvPr/>
          </p:nvSpPr>
          <p:spPr bwMode="auto">
            <a:xfrm>
              <a:off x="2412" y="389"/>
              <a:ext cx="506" cy="241"/>
            </a:xfrm>
            <a:prstGeom prst="rect">
              <a:avLst/>
            </a:prstGeom>
            <a:noFill/>
            <a:ln w="9525" algn="ctr">
              <a:noFill/>
              <a:miter lim="800000"/>
              <a:headEnd/>
              <a:tailEnd/>
            </a:ln>
          </p:spPr>
          <p:txBody>
            <a:bodyPr wrap="none">
              <a:spAutoFit/>
            </a:bodyPr>
            <a:lstStyle/>
            <a:p>
              <a:pPr algn="ctr">
                <a:spcBef>
                  <a:spcPct val="0"/>
                </a:spcBef>
                <a:buFontTx/>
                <a:buNone/>
              </a:pPr>
              <a:r>
                <a:rPr lang="en-US" sz="900" b="1">
                  <a:solidFill>
                    <a:srgbClr val="3366CC"/>
                  </a:solidFill>
                  <a:latin typeface="Verdana" pitchFamily="34" charset="0"/>
                </a:rPr>
                <a:t>Instructor</a:t>
              </a:r>
            </a:p>
            <a:p>
              <a:pPr algn="ctr">
                <a:spcBef>
                  <a:spcPct val="0"/>
                </a:spcBef>
                <a:buFontTx/>
                <a:buNone/>
              </a:pPr>
              <a:r>
                <a:rPr lang="en-US" sz="900" b="1">
                  <a:solidFill>
                    <a:srgbClr val="3366CC"/>
                  </a:solidFill>
                  <a:latin typeface="Verdana" pitchFamily="34" charset="0"/>
                </a:rPr>
                <a:t>Resource</a:t>
              </a:r>
            </a:p>
          </p:txBody>
        </p:sp>
        <p:sp>
          <p:nvSpPr>
            <p:cNvPr id="12315" name="Text Box 27"/>
            <p:cNvSpPr txBox="1">
              <a:spLocks noChangeArrowheads="1"/>
            </p:cNvSpPr>
            <p:nvPr/>
          </p:nvSpPr>
          <p:spPr bwMode="auto">
            <a:xfrm>
              <a:off x="3000" y="457"/>
              <a:ext cx="815" cy="152"/>
            </a:xfrm>
            <a:prstGeom prst="rect">
              <a:avLst/>
            </a:prstGeom>
            <a:noFill/>
            <a:ln w="9525">
              <a:noFill/>
              <a:miter lim="800000"/>
              <a:headEnd/>
              <a:tailEnd/>
            </a:ln>
          </p:spPr>
          <p:txBody>
            <a:bodyPr wrap="none"/>
            <a:lstStyle/>
            <a:p>
              <a:pPr algn="ctr">
                <a:spcBef>
                  <a:spcPct val="0"/>
                </a:spcBef>
                <a:buFontTx/>
                <a:buNone/>
              </a:pPr>
              <a:r>
                <a:rPr lang="en-US" sz="900" b="1">
                  <a:solidFill>
                    <a:srgbClr val="3366CC"/>
                  </a:solidFill>
                  <a:latin typeface="Verdana" pitchFamily="34" charset="0"/>
                </a:rPr>
                <a:t>Companion CD</a:t>
              </a:r>
            </a:p>
          </p:txBody>
        </p:sp>
        <p:sp>
          <p:nvSpPr>
            <p:cNvPr id="12316" name="Text Box 28"/>
            <p:cNvSpPr txBox="1">
              <a:spLocks noChangeArrowheads="1"/>
            </p:cNvSpPr>
            <p:nvPr/>
          </p:nvSpPr>
          <p:spPr bwMode="auto">
            <a:xfrm>
              <a:off x="3814" y="529"/>
              <a:ext cx="543" cy="241"/>
            </a:xfrm>
            <a:prstGeom prst="rect">
              <a:avLst/>
            </a:prstGeom>
            <a:noFill/>
            <a:ln w="9525">
              <a:noFill/>
              <a:miter lim="800000"/>
              <a:headEnd/>
              <a:tailEnd/>
            </a:ln>
          </p:spPr>
          <p:txBody>
            <a:bodyPr wrap="none">
              <a:spAutoFit/>
            </a:bodyPr>
            <a:lstStyle/>
            <a:p>
              <a:pPr algn="ctr">
                <a:spcBef>
                  <a:spcPct val="0"/>
                </a:spcBef>
                <a:buFontTx/>
                <a:buNone/>
              </a:pPr>
              <a:r>
                <a:rPr lang="en-US" sz="900" b="1">
                  <a:solidFill>
                    <a:srgbClr val="3366CC"/>
                  </a:solidFill>
                  <a:latin typeface="Verdana" pitchFamily="34" charset="0"/>
                </a:rPr>
                <a:t>Companion</a:t>
              </a:r>
            </a:p>
            <a:p>
              <a:pPr algn="ctr">
                <a:spcBef>
                  <a:spcPct val="0"/>
                </a:spcBef>
                <a:buFontTx/>
                <a:buNone/>
              </a:pPr>
              <a:r>
                <a:rPr lang="en-US" sz="900" b="1">
                  <a:solidFill>
                    <a:srgbClr val="3366CC"/>
                  </a:solidFill>
                  <a:latin typeface="Verdana" pitchFamily="34" charset="0"/>
                </a:rPr>
                <a:t>Website</a:t>
              </a:r>
            </a:p>
          </p:txBody>
        </p:sp>
        <p:sp>
          <p:nvSpPr>
            <p:cNvPr id="12317" name="Text Box 29"/>
            <p:cNvSpPr txBox="1">
              <a:spLocks noChangeArrowheads="1"/>
            </p:cNvSpPr>
            <p:nvPr/>
          </p:nvSpPr>
          <p:spPr bwMode="auto">
            <a:xfrm>
              <a:off x="4475" y="727"/>
              <a:ext cx="540" cy="241"/>
            </a:xfrm>
            <a:prstGeom prst="rect">
              <a:avLst/>
            </a:prstGeom>
            <a:noFill/>
            <a:ln w="9525">
              <a:noFill/>
              <a:miter lim="800000"/>
              <a:headEnd/>
              <a:tailEnd/>
            </a:ln>
          </p:spPr>
          <p:txBody>
            <a:bodyPr wrap="none">
              <a:spAutoFit/>
            </a:bodyPr>
            <a:lstStyle/>
            <a:p>
              <a:pPr algn="ctr">
                <a:spcBef>
                  <a:spcPct val="0"/>
                </a:spcBef>
                <a:buFontTx/>
                <a:buNone/>
              </a:pPr>
              <a:r>
                <a:rPr lang="en-US" sz="900" b="1">
                  <a:solidFill>
                    <a:srgbClr val="3366CC"/>
                  </a:solidFill>
                  <a:latin typeface="Verdana" pitchFamily="34" charset="0"/>
                </a:rPr>
                <a:t>PDA-Based</a:t>
              </a:r>
            </a:p>
            <a:p>
              <a:pPr algn="ctr">
                <a:spcBef>
                  <a:spcPct val="0"/>
                </a:spcBef>
                <a:buFontTx/>
                <a:buNone/>
              </a:pPr>
              <a:r>
                <a:rPr lang="en-US" sz="900" b="1">
                  <a:solidFill>
                    <a:srgbClr val="3366CC"/>
                  </a:solidFill>
                  <a:latin typeface="Verdana" pitchFamily="34" charset="0"/>
                </a:rPr>
                <a:t>Products</a:t>
              </a:r>
            </a:p>
          </p:txBody>
        </p:sp>
        <p:sp>
          <p:nvSpPr>
            <p:cNvPr id="12318" name="Text Box 30"/>
            <p:cNvSpPr txBox="1">
              <a:spLocks noChangeArrowheads="1"/>
            </p:cNvSpPr>
            <p:nvPr/>
          </p:nvSpPr>
          <p:spPr bwMode="auto">
            <a:xfrm>
              <a:off x="5115" y="1141"/>
              <a:ext cx="475" cy="241"/>
            </a:xfrm>
            <a:prstGeom prst="rect">
              <a:avLst/>
            </a:prstGeom>
            <a:noFill/>
            <a:ln w="9525">
              <a:noFill/>
              <a:miter lim="800000"/>
              <a:headEnd/>
              <a:tailEnd/>
            </a:ln>
          </p:spPr>
          <p:txBody>
            <a:bodyPr wrap="none">
              <a:spAutoFit/>
            </a:bodyPr>
            <a:lstStyle/>
            <a:p>
              <a:pPr algn="ctr">
                <a:spcBef>
                  <a:spcPct val="0"/>
                </a:spcBef>
                <a:buFontTx/>
                <a:buNone/>
              </a:pPr>
              <a:r>
                <a:rPr lang="en-US" sz="900" b="1">
                  <a:solidFill>
                    <a:srgbClr val="3366CC"/>
                  </a:solidFill>
                  <a:latin typeface="Verdana" pitchFamily="34" charset="0"/>
                </a:rPr>
                <a:t>Learning </a:t>
              </a:r>
            </a:p>
            <a:p>
              <a:pPr algn="ctr">
                <a:spcBef>
                  <a:spcPct val="0"/>
                </a:spcBef>
                <a:buFontTx/>
                <a:buNone/>
              </a:pPr>
              <a:r>
                <a:rPr lang="en-US" sz="900" b="1">
                  <a:solidFill>
                    <a:srgbClr val="3366CC"/>
                  </a:solidFill>
                  <a:latin typeface="Verdana" pitchFamily="34" charset="0"/>
                </a:rPr>
                <a:t>Aids</a:t>
              </a:r>
            </a:p>
          </p:txBody>
        </p:sp>
        <p:sp>
          <p:nvSpPr>
            <p:cNvPr id="12319" name="Text Box 31"/>
            <p:cNvSpPr txBox="1">
              <a:spLocks noChangeArrowheads="1"/>
            </p:cNvSpPr>
            <p:nvPr/>
          </p:nvSpPr>
          <p:spPr bwMode="auto">
            <a:xfrm>
              <a:off x="5231" y="2647"/>
              <a:ext cx="385" cy="241"/>
            </a:xfrm>
            <a:prstGeom prst="rect">
              <a:avLst/>
            </a:prstGeom>
            <a:noFill/>
            <a:ln w="9525">
              <a:noFill/>
              <a:miter lim="800000"/>
              <a:headEnd/>
              <a:tailEnd/>
            </a:ln>
          </p:spPr>
          <p:txBody>
            <a:bodyPr wrap="none">
              <a:spAutoFit/>
            </a:bodyPr>
            <a:lstStyle/>
            <a:p>
              <a:pPr algn="ctr">
                <a:spcBef>
                  <a:spcPct val="0"/>
                </a:spcBef>
                <a:buFontTx/>
                <a:buNone/>
              </a:pPr>
              <a:r>
                <a:rPr lang="en-US" sz="900" b="1">
                  <a:solidFill>
                    <a:srgbClr val="3366CC"/>
                  </a:solidFill>
                  <a:latin typeface="Verdana" pitchFamily="34" charset="0"/>
                </a:rPr>
                <a:t>Image </a:t>
              </a:r>
            </a:p>
            <a:p>
              <a:pPr algn="ctr">
                <a:spcBef>
                  <a:spcPct val="0"/>
                </a:spcBef>
                <a:buFontTx/>
                <a:buNone/>
              </a:pPr>
              <a:r>
                <a:rPr lang="en-US" sz="900" b="1">
                  <a:solidFill>
                    <a:srgbClr val="3366CC"/>
                  </a:solidFill>
                  <a:latin typeface="Verdana" pitchFamily="34" charset="0"/>
                </a:rPr>
                <a:t>Banks</a:t>
              </a:r>
            </a:p>
          </p:txBody>
        </p:sp>
        <p:sp>
          <p:nvSpPr>
            <p:cNvPr id="12320" name="Text Box 32"/>
            <p:cNvSpPr txBox="1">
              <a:spLocks noChangeArrowheads="1"/>
            </p:cNvSpPr>
            <p:nvPr/>
          </p:nvSpPr>
          <p:spPr bwMode="auto">
            <a:xfrm>
              <a:off x="4680" y="3403"/>
              <a:ext cx="662" cy="151"/>
            </a:xfrm>
            <a:prstGeom prst="rect">
              <a:avLst/>
            </a:prstGeom>
            <a:noFill/>
            <a:ln w="9525" algn="ctr">
              <a:noFill/>
              <a:miter lim="800000"/>
              <a:headEnd/>
              <a:tailEnd/>
            </a:ln>
          </p:spPr>
          <p:txBody>
            <a:bodyPr wrap="none">
              <a:spAutoFit/>
            </a:bodyPr>
            <a:lstStyle/>
            <a:p>
              <a:pPr algn="ctr">
                <a:spcBef>
                  <a:spcPct val="0"/>
                </a:spcBef>
                <a:buFontTx/>
                <a:buNone/>
              </a:pPr>
              <a:r>
                <a:rPr lang="en-US" sz="900" b="1">
                  <a:solidFill>
                    <a:srgbClr val="3366CC"/>
                  </a:solidFill>
                  <a:latin typeface="Verdana" pitchFamily="34" charset="0"/>
                </a:rPr>
                <a:t>Interactivities</a:t>
              </a:r>
            </a:p>
          </p:txBody>
        </p:sp>
        <p:sp>
          <p:nvSpPr>
            <p:cNvPr id="12321" name="Text Box 33"/>
            <p:cNvSpPr txBox="1">
              <a:spLocks noChangeArrowheads="1"/>
            </p:cNvSpPr>
            <p:nvPr/>
          </p:nvSpPr>
          <p:spPr bwMode="auto">
            <a:xfrm>
              <a:off x="3897" y="3653"/>
              <a:ext cx="548" cy="151"/>
            </a:xfrm>
            <a:prstGeom prst="rect">
              <a:avLst/>
            </a:prstGeom>
            <a:noFill/>
            <a:ln w="9525" algn="ctr">
              <a:noFill/>
              <a:miter lim="800000"/>
              <a:headEnd/>
              <a:tailEnd/>
            </a:ln>
          </p:spPr>
          <p:txBody>
            <a:bodyPr wrap="none">
              <a:spAutoFit/>
            </a:bodyPr>
            <a:lstStyle/>
            <a:p>
              <a:pPr algn="ctr">
                <a:spcBef>
                  <a:spcPct val="0"/>
                </a:spcBef>
                <a:buFontTx/>
                <a:buNone/>
              </a:pPr>
              <a:r>
                <a:rPr lang="en-US" sz="900" b="1">
                  <a:solidFill>
                    <a:srgbClr val="3366CC"/>
                  </a:solidFill>
                  <a:latin typeface="Verdana" pitchFamily="34" charset="0"/>
                </a:rPr>
                <a:t>Animations</a:t>
              </a:r>
            </a:p>
          </p:txBody>
        </p:sp>
        <p:sp>
          <p:nvSpPr>
            <p:cNvPr id="12322" name="Text Box 34"/>
            <p:cNvSpPr txBox="1">
              <a:spLocks noChangeArrowheads="1"/>
            </p:cNvSpPr>
            <p:nvPr/>
          </p:nvSpPr>
          <p:spPr bwMode="auto">
            <a:xfrm>
              <a:off x="3233" y="3725"/>
              <a:ext cx="615" cy="151"/>
            </a:xfrm>
            <a:prstGeom prst="rect">
              <a:avLst/>
            </a:prstGeom>
            <a:noFill/>
            <a:ln w="9525" algn="ctr">
              <a:noFill/>
              <a:miter lim="800000"/>
              <a:headEnd/>
              <a:tailEnd/>
            </a:ln>
          </p:spPr>
          <p:txBody>
            <a:bodyPr wrap="none">
              <a:spAutoFit/>
            </a:bodyPr>
            <a:lstStyle/>
            <a:p>
              <a:pPr algn="ctr">
                <a:spcBef>
                  <a:spcPct val="0"/>
                </a:spcBef>
                <a:buFontTx/>
                <a:buNone/>
              </a:pPr>
              <a:r>
                <a:rPr lang="en-US" sz="900" b="1">
                  <a:solidFill>
                    <a:srgbClr val="3366CC"/>
                  </a:solidFill>
                  <a:latin typeface="Verdana" pitchFamily="34" charset="0"/>
                </a:rPr>
                <a:t>Assessments</a:t>
              </a:r>
            </a:p>
          </p:txBody>
        </p:sp>
        <p:sp>
          <p:nvSpPr>
            <p:cNvPr id="12323" name="Text Box 35"/>
            <p:cNvSpPr txBox="1">
              <a:spLocks noChangeArrowheads="1"/>
            </p:cNvSpPr>
            <p:nvPr/>
          </p:nvSpPr>
          <p:spPr bwMode="auto">
            <a:xfrm>
              <a:off x="2396" y="3725"/>
              <a:ext cx="372" cy="151"/>
            </a:xfrm>
            <a:prstGeom prst="rect">
              <a:avLst/>
            </a:prstGeom>
            <a:noFill/>
            <a:ln w="9525" algn="ctr">
              <a:noFill/>
              <a:miter lim="800000"/>
              <a:headEnd/>
              <a:tailEnd/>
            </a:ln>
          </p:spPr>
          <p:txBody>
            <a:bodyPr wrap="none">
              <a:spAutoFit/>
            </a:bodyPr>
            <a:lstStyle/>
            <a:p>
              <a:pPr algn="ctr">
                <a:spcBef>
                  <a:spcPct val="0"/>
                </a:spcBef>
                <a:buFontTx/>
                <a:buNone/>
              </a:pPr>
              <a:r>
                <a:rPr lang="en-US" sz="900" b="1">
                  <a:solidFill>
                    <a:srgbClr val="3366CC"/>
                  </a:solidFill>
                  <a:latin typeface="Verdana" pitchFamily="34" charset="0"/>
                </a:rPr>
                <a:t>Games</a:t>
              </a:r>
            </a:p>
          </p:txBody>
        </p:sp>
        <p:sp>
          <p:nvSpPr>
            <p:cNvPr id="12324" name="Text Box 36"/>
            <p:cNvSpPr txBox="1">
              <a:spLocks noChangeArrowheads="1"/>
            </p:cNvSpPr>
            <p:nvPr/>
          </p:nvSpPr>
          <p:spPr bwMode="auto">
            <a:xfrm>
              <a:off x="1567" y="3621"/>
              <a:ext cx="606" cy="151"/>
            </a:xfrm>
            <a:prstGeom prst="rect">
              <a:avLst/>
            </a:prstGeom>
            <a:noFill/>
            <a:ln w="9525" algn="ctr">
              <a:noFill/>
              <a:miter lim="800000"/>
              <a:headEnd/>
              <a:tailEnd/>
            </a:ln>
          </p:spPr>
          <p:txBody>
            <a:bodyPr wrap="none">
              <a:spAutoFit/>
            </a:bodyPr>
            <a:lstStyle/>
            <a:p>
              <a:pPr algn="ctr">
                <a:spcBef>
                  <a:spcPct val="0"/>
                </a:spcBef>
                <a:buFontTx/>
                <a:buNone/>
              </a:pPr>
              <a:r>
                <a:rPr lang="en-US" sz="900" b="1">
                  <a:solidFill>
                    <a:srgbClr val="3366CC"/>
                  </a:solidFill>
                  <a:latin typeface="Verdana" pitchFamily="34" charset="0"/>
                </a:rPr>
                <a:t>Case Studies</a:t>
              </a:r>
            </a:p>
          </p:txBody>
        </p:sp>
        <p:sp>
          <p:nvSpPr>
            <p:cNvPr id="12325" name="Text Box 37"/>
            <p:cNvSpPr txBox="1">
              <a:spLocks noChangeArrowheads="1"/>
            </p:cNvSpPr>
            <p:nvPr/>
          </p:nvSpPr>
          <p:spPr bwMode="auto">
            <a:xfrm>
              <a:off x="830" y="3347"/>
              <a:ext cx="568" cy="151"/>
            </a:xfrm>
            <a:prstGeom prst="rect">
              <a:avLst/>
            </a:prstGeom>
            <a:noFill/>
            <a:ln w="9525" algn="ctr">
              <a:noFill/>
              <a:miter lim="800000"/>
              <a:headEnd/>
              <a:tailEnd/>
            </a:ln>
          </p:spPr>
          <p:txBody>
            <a:bodyPr wrap="none">
              <a:spAutoFit/>
            </a:bodyPr>
            <a:lstStyle/>
            <a:p>
              <a:pPr algn="ctr">
                <a:spcBef>
                  <a:spcPct val="0"/>
                </a:spcBef>
                <a:buFontTx/>
                <a:buNone/>
              </a:pPr>
              <a:r>
                <a:rPr lang="en-US" sz="900" b="1">
                  <a:solidFill>
                    <a:srgbClr val="3366CC"/>
                  </a:solidFill>
                  <a:latin typeface="Verdana" pitchFamily="34" charset="0"/>
                </a:rPr>
                <a:t>Simulations</a:t>
              </a:r>
            </a:p>
          </p:txBody>
        </p:sp>
        <p:sp>
          <p:nvSpPr>
            <p:cNvPr id="12326" name="Text Box 38"/>
            <p:cNvSpPr txBox="1">
              <a:spLocks noChangeArrowheads="1"/>
            </p:cNvSpPr>
            <p:nvPr/>
          </p:nvSpPr>
          <p:spPr bwMode="auto">
            <a:xfrm>
              <a:off x="403" y="2865"/>
              <a:ext cx="477" cy="151"/>
            </a:xfrm>
            <a:prstGeom prst="rect">
              <a:avLst/>
            </a:prstGeom>
            <a:noFill/>
            <a:ln w="9525" algn="ctr">
              <a:noFill/>
              <a:miter lim="800000"/>
              <a:headEnd/>
              <a:tailEnd/>
            </a:ln>
          </p:spPr>
          <p:txBody>
            <a:bodyPr wrap="none">
              <a:spAutoFit/>
            </a:bodyPr>
            <a:lstStyle/>
            <a:p>
              <a:pPr algn="ctr">
                <a:spcBef>
                  <a:spcPct val="0"/>
                </a:spcBef>
                <a:buFontTx/>
                <a:buNone/>
              </a:pPr>
              <a:r>
                <a:rPr lang="en-US" sz="900" b="1">
                  <a:solidFill>
                    <a:srgbClr val="3366CC"/>
                  </a:solidFill>
                  <a:latin typeface="Verdana" pitchFamily="34" charset="0"/>
                </a:rPr>
                <a:t>Elearning</a:t>
              </a: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147" name="Picture 3" descr="WaveArtScreenPP"/>
          <p:cNvPicPr>
            <a:picLocks noChangeAspect="1" noChangeArrowheads="1"/>
          </p:cNvPicPr>
          <p:nvPr/>
        </p:nvPicPr>
        <p:blipFill>
          <a:blip r:embed="rId3"/>
          <a:srcRect/>
          <a:stretch>
            <a:fillRect/>
          </a:stretch>
        </p:blipFill>
        <p:spPr bwMode="auto">
          <a:xfrm>
            <a:off x="0" y="2657476"/>
            <a:ext cx="9844088" cy="3514725"/>
          </a:xfrm>
          <a:prstGeom prst="rect">
            <a:avLst/>
          </a:prstGeom>
          <a:noFill/>
          <a:ln w="9525">
            <a:noFill/>
            <a:miter lim="800000"/>
            <a:headEnd/>
            <a:tailEnd/>
          </a:ln>
        </p:spPr>
      </p:pic>
      <p:sp>
        <p:nvSpPr>
          <p:cNvPr id="6148" name="Rectangle 3"/>
          <p:cNvSpPr txBox="1">
            <a:spLocks noChangeArrowheads="1"/>
          </p:cNvSpPr>
          <p:nvPr/>
        </p:nvSpPr>
        <p:spPr bwMode="auto">
          <a:xfrm>
            <a:off x="307843" y="409575"/>
            <a:ext cx="9230121" cy="609600"/>
          </a:xfrm>
          <a:prstGeom prst="rect">
            <a:avLst/>
          </a:prstGeom>
          <a:noFill/>
          <a:ln w="9525">
            <a:noFill/>
            <a:miter lim="800000"/>
            <a:headEnd/>
            <a:tailEnd/>
          </a:ln>
        </p:spPr>
        <p:txBody>
          <a:bodyPr/>
          <a:lstStyle/>
          <a:p>
            <a:pPr>
              <a:buFontTx/>
              <a:buNone/>
            </a:pPr>
            <a:r>
              <a:rPr lang="en-US" b="1"/>
              <a:t>Agenda</a:t>
            </a:r>
          </a:p>
        </p:txBody>
      </p:sp>
      <p:sp>
        <p:nvSpPr>
          <p:cNvPr id="6149" name="Line 5"/>
          <p:cNvSpPr>
            <a:spLocks noChangeShapeType="1"/>
          </p:cNvSpPr>
          <p:nvPr/>
        </p:nvSpPr>
        <p:spPr bwMode="auto">
          <a:xfrm>
            <a:off x="247650" y="1143000"/>
            <a:ext cx="9410700" cy="0"/>
          </a:xfrm>
          <a:prstGeom prst="line">
            <a:avLst/>
          </a:prstGeom>
          <a:noFill/>
          <a:ln w="25400">
            <a:solidFill>
              <a:srgbClr val="9A9E17"/>
            </a:solidFill>
            <a:round/>
            <a:headEnd/>
            <a:tailEnd/>
          </a:ln>
        </p:spPr>
        <p:txBody>
          <a:bodyPr/>
          <a:lstStyle/>
          <a:p>
            <a:endParaRPr lang="en-US"/>
          </a:p>
        </p:txBody>
      </p:sp>
      <p:sp>
        <p:nvSpPr>
          <p:cNvPr id="6150" name="Rectangle 6"/>
          <p:cNvSpPr>
            <a:spLocks noChangeArrowheads="1"/>
          </p:cNvSpPr>
          <p:nvPr/>
        </p:nvSpPr>
        <p:spPr bwMode="auto">
          <a:xfrm>
            <a:off x="0" y="6692900"/>
            <a:ext cx="9906000" cy="1651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6151" name="Rectangle 7"/>
          <p:cNvSpPr>
            <a:spLocks noChangeArrowheads="1"/>
          </p:cNvSpPr>
          <p:nvPr/>
        </p:nvSpPr>
        <p:spPr bwMode="auto">
          <a:xfrm>
            <a:off x="0" y="6572250"/>
            <a:ext cx="9906000" cy="109538"/>
          </a:xfrm>
          <a:prstGeom prst="rect">
            <a:avLst/>
          </a:prstGeom>
          <a:solidFill>
            <a:srgbClr val="00649D"/>
          </a:solidFill>
          <a:ln w="9525">
            <a:solidFill>
              <a:schemeClr val="tx1"/>
            </a:solidFill>
            <a:miter lim="800000"/>
            <a:headEnd/>
            <a:tailEnd/>
          </a:ln>
        </p:spPr>
        <p:txBody>
          <a:bodyPr wrap="none" anchor="ctr"/>
          <a:lstStyle/>
          <a:p>
            <a:endParaRPr lang="en-US"/>
          </a:p>
        </p:txBody>
      </p:sp>
      <p:sp>
        <p:nvSpPr>
          <p:cNvPr id="6152" name="Rectangle 8"/>
          <p:cNvSpPr>
            <a:spLocks noChangeArrowheads="1"/>
          </p:cNvSpPr>
          <p:nvPr/>
        </p:nvSpPr>
        <p:spPr bwMode="auto">
          <a:xfrm>
            <a:off x="9090819" y="6248400"/>
            <a:ext cx="660400" cy="285750"/>
          </a:xfrm>
          <a:prstGeom prst="rect">
            <a:avLst/>
          </a:prstGeom>
          <a:noFill/>
          <a:ln w="9525">
            <a:noFill/>
            <a:miter lim="800000"/>
            <a:headEnd/>
            <a:tailEnd/>
          </a:ln>
        </p:spPr>
        <p:txBody>
          <a:bodyPr/>
          <a:lstStyle/>
          <a:p>
            <a:pPr algn="r" eaLnBrk="0" hangingPunct="0">
              <a:spcBef>
                <a:spcPct val="0"/>
              </a:spcBef>
              <a:buFontTx/>
              <a:buNone/>
            </a:pPr>
            <a:endParaRPr lang="en-US" sz="1400">
              <a:solidFill>
                <a:srgbClr val="9A9E17"/>
              </a:solidFill>
              <a:ea typeface="ＭＳ Ｐゴシック" pitchFamily="-16" charset="-128"/>
            </a:endParaRPr>
          </a:p>
        </p:txBody>
      </p:sp>
      <p:sp>
        <p:nvSpPr>
          <p:cNvPr id="6153" name="Rectangle 9"/>
          <p:cNvSpPr>
            <a:spLocks noChangeArrowheads="1"/>
          </p:cNvSpPr>
          <p:nvPr/>
        </p:nvSpPr>
        <p:spPr bwMode="auto">
          <a:xfrm>
            <a:off x="0" y="0"/>
            <a:ext cx="9906000" cy="228600"/>
          </a:xfrm>
          <a:prstGeom prst="rect">
            <a:avLst/>
          </a:prstGeom>
          <a:solidFill>
            <a:srgbClr val="9A9E17"/>
          </a:solidFill>
          <a:ln w="9525">
            <a:noFill/>
            <a:miter lim="800000"/>
            <a:headEnd/>
            <a:tailEnd/>
          </a:ln>
        </p:spPr>
        <p:txBody>
          <a:bodyPr wrap="none" anchor="ctr"/>
          <a:lstStyle/>
          <a:p>
            <a:endParaRPr lang="en-US"/>
          </a:p>
        </p:txBody>
      </p:sp>
      <p:pic>
        <p:nvPicPr>
          <p:cNvPr id="6154" name="Picture 10" descr="AptaraLogo"/>
          <p:cNvPicPr>
            <a:picLocks noChangeAspect="1" noChangeArrowheads="1"/>
          </p:cNvPicPr>
          <p:nvPr/>
        </p:nvPicPr>
        <p:blipFill>
          <a:blip r:embed="rId4"/>
          <a:srcRect/>
          <a:stretch>
            <a:fillRect/>
          </a:stretch>
        </p:blipFill>
        <p:spPr bwMode="auto">
          <a:xfrm>
            <a:off x="8058944" y="6229351"/>
            <a:ext cx="1692275" cy="284163"/>
          </a:xfrm>
          <a:prstGeom prst="rect">
            <a:avLst/>
          </a:prstGeom>
          <a:noFill/>
          <a:ln w="9525">
            <a:noFill/>
            <a:miter lim="800000"/>
            <a:headEnd/>
            <a:tailEnd/>
          </a:ln>
        </p:spPr>
      </p:pic>
      <p:sp>
        <p:nvSpPr>
          <p:cNvPr id="6155" name="Rectangle 11"/>
          <p:cNvSpPr>
            <a:spLocks noChangeArrowheads="1"/>
          </p:cNvSpPr>
          <p:nvPr/>
        </p:nvSpPr>
        <p:spPr bwMode="auto">
          <a:xfrm>
            <a:off x="3910806" y="6657975"/>
            <a:ext cx="2249488" cy="228600"/>
          </a:xfrm>
          <a:prstGeom prst="rect">
            <a:avLst/>
          </a:prstGeom>
          <a:noFill/>
          <a:ln w="9525">
            <a:noFill/>
            <a:miter lim="800000"/>
            <a:headEnd/>
            <a:tailEnd/>
          </a:ln>
        </p:spPr>
        <p:txBody>
          <a:bodyPr/>
          <a:lstStyle/>
          <a:p>
            <a:pPr algn="r" eaLnBrk="0" hangingPunct="0">
              <a:spcBef>
                <a:spcPct val="0"/>
              </a:spcBef>
              <a:buFontTx/>
              <a:buNone/>
            </a:pPr>
            <a:r>
              <a:rPr lang="en-US" sz="1000">
                <a:solidFill>
                  <a:schemeClr val="bg2"/>
                </a:solidFill>
                <a:ea typeface="ＭＳ Ｐゴシック" pitchFamily="-16" charset="-128"/>
              </a:rPr>
              <a:t>Confidential. Not for distribution.</a:t>
            </a:r>
          </a:p>
        </p:txBody>
      </p:sp>
      <p:sp>
        <p:nvSpPr>
          <p:cNvPr id="6156" name="Rectangle 12"/>
          <p:cNvSpPr>
            <a:spLocks noChangeArrowheads="1"/>
          </p:cNvSpPr>
          <p:nvPr/>
        </p:nvSpPr>
        <p:spPr bwMode="auto">
          <a:xfrm>
            <a:off x="72231" y="6657976"/>
            <a:ext cx="660400" cy="200025"/>
          </a:xfrm>
          <a:prstGeom prst="rect">
            <a:avLst/>
          </a:prstGeom>
          <a:noFill/>
          <a:ln w="9525">
            <a:noFill/>
            <a:miter lim="800000"/>
            <a:headEnd/>
            <a:tailEnd/>
          </a:ln>
        </p:spPr>
        <p:txBody>
          <a:bodyPr/>
          <a:lstStyle/>
          <a:p>
            <a:pPr eaLnBrk="0" hangingPunct="0">
              <a:spcBef>
                <a:spcPct val="0"/>
              </a:spcBef>
              <a:buFontTx/>
              <a:buNone/>
            </a:pPr>
            <a:fld id="{E1959768-4445-4A9B-87D6-B9BAF0FCAEE7}" type="slidenum">
              <a:rPr lang="en-US" sz="1000">
                <a:solidFill>
                  <a:schemeClr val="bg2"/>
                </a:solidFill>
                <a:ea typeface="ＭＳ Ｐゴシック" pitchFamily="-16" charset="-128"/>
              </a:rPr>
              <a:pPr eaLnBrk="0" hangingPunct="0">
                <a:spcBef>
                  <a:spcPct val="0"/>
                </a:spcBef>
                <a:buFontTx/>
                <a:buNone/>
              </a:pPr>
              <a:t>14</a:t>
            </a:fld>
            <a:endParaRPr lang="en-US" sz="1000">
              <a:solidFill>
                <a:schemeClr val="bg2"/>
              </a:solidFill>
              <a:ea typeface="ＭＳ Ｐゴシック" pitchFamily="-16" charset="-128"/>
            </a:endParaRPr>
          </a:p>
        </p:txBody>
      </p:sp>
      <p:sp>
        <p:nvSpPr>
          <p:cNvPr id="81933" name="Rectangle 13"/>
          <p:cNvSpPr>
            <a:spLocks noChangeArrowheads="1"/>
          </p:cNvSpPr>
          <p:nvPr/>
        </p:nvSpPr>
        <p:spPr bwMode="auto">
          <a:xfrm>
            <a:off x="1967442" y="1866901"/>
            <a:ext cx="2264018" cy="400110"/>
          </a:xfrm>
          <a:prstGeom prst="rect">
            <a:avLst/>
          </a:prstGeom>
          <a:noFill/>
          <a:ln w="9525">
            <a:noFill/>
            <a:miter lim="800000"/>
            <a:headEnd/>
            <a:tailEnd/>
          </a:ln>
        </p:spPr>
        <p:txBody>
          <a:bodyPr wrap="none">
            <a:spAutoFit/>
          </a:bodyPr>
          <a:lstStyle/>
          <a:p>
            <a:pPr>
              <a:buClr>
                <a:schemeClr val="tx2"/>
              </a:buClr>
              <a:buFontTx/>
              <a:buNone/>
            </a:pPr>
            <a:r>
              <a:rPr lang="en-US" sz="2000" dirty="0">
                <a:solidFill>
                  <a:schemeClr val="tx1"/>
                </a:solidFill>
              </a:rPr>
              <a:t>Introducing Aptara</a:t>
            </a:r>
          </a:p>
        </p:txBody>
      </p:sp>
      <p:sp>
        <p:nvSpPr>
          <p:cNvPr id="6158" name="AutoShape 14"/>
          <p:cNvSpPr>
            <a:spLocks noChangeArrowheads="1"/>
          </p:cNvSpPr>
          <p:nvPr/>
        </p:nvSpPr>
        <p:spPr bwMode="auto">
          <a:xfrm rot="-5400000">
            <a:off x="1616472" y="1789113"/>
            <a:ext cx="533400" cy="577850"/>
          </a:xfrm>
          <a:custGeom>
            <a:avLst/>
            <a:gdLst>
              <a:gd name="T0" fmla="*/ 266700 w 21600"/>
              <a:gd name="T1" fmla="*/ 0 h 21600"/>
              <a:gd name="T2" fmla="*/ 66675 w 21600"/>
              <a:gd name="T3" fmla="*/ 266700 h 21600"/>
              <a:gd name="T4" fmla="*/ 266700 w 21600"/>
              <a:gd name="T5" fmla="*/ 133350 h 21600"/>
              <a:gd name="T6" fmla="*/ 466725 w 21600"/>
              <a:gd name="T7" fmla="*/ 266700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9A9E17"/>
          </a:solidFill>
          <a:ln w="9525">
            <a:noFill/>
            <a:miter lim="800000"/>
            <a:headEnd/>
            <a:tailEnd/>
          </a:ln>
        </p:spPr>
        <p:txBody>
          <a:bodyPr wrap="none" anchor="ctr"/>
          <a:lstStyle/>
          <a:p>
            <a:endParaRPr lang="en-US"/>
          </a:p>
        </p:txBody>
      </p:sp>
      <p:grpSp>
        <p:nvGrpSpPr>
          <p:cNvPr id="2" name="Group 15"/>
          <p:cNvGrpSpPr>
            <a:grpSpLocks/>
          </p:cNvGrpSpPr>
          <p:nvPr/>
        </p:nvGrpSpPr>
        <p:grpSpPr bwMode="auto">
          <a:xfrm>
            <a:off x="1833298" y="1820864"/>
            <a:ext cx="6199850" cy="515937"/>
            <a:chOff x="672" y="854"/>
            <a:chExt cx="2597" cy="325"/>
          </a:xfrm>
        </p:grpSpPr>
        <p:sp>
          <p:nvSpPr>
            <p:cNvPr id="6175" name="Line 16"/>
            <p:cNvSpPr>
              <a:spLocks noChangeShapeType="1"/>
            </p:cNvSpPr>
            <p:nvPr/>
          </p:nvSpPr>
          <p:spPr bwMode="auto">
            <a:xfrm>
              <a:off x="672" y="854"/>
              <a:ext cx="2597" cy="0"/>
            </a:xfrm>
            <a:prstGeom prst="line">
              <a:avLst/>
            </a:prstGeom>
            <a:noFill/>
            <a:ln w="9525">
              <a:solidFill>
                <a:srgbClr val="9A9E17"/>
              </a:solidFill>
              <a:round/>
              <a:headEnd/>
              <a:tailEnd/>
            </a:ln>
          </p:spPr>
          <p:txBody>
            <a:bodyPr/>
            <a:lstStyle/>
            <a:p>
              <a:endParaRPr lang="en-US"/>
            </a:p>
          </p:txBody>
        </p:sp>
        <p:sp>
          <p:nvSpPr>
            <p:cNvPr id="6176" name="Line 17"/>
            <p:cNvSpPr>
              <a:spLocks noChangeShapeType="1"/>
            </p:cNvSpPr>
            <p:nvPr/>
          </p:nvSpPr>
          <p:spPr bwMode="auto">
            <a:xfrm>
              <a:off x="672" y="1179"/>
              <a:ext cx="2597" cy="0"/>
            </a:xfrm>
            <a:prstGeom prst="line">
              <a:avLst/>
            </a:prstGeom>
            <a:noFill/>
            <a:ln w="9525">
              <a:solidFill>
                <a:srgbClr val="9A9E17"/>
              </a:solidFill>
              <a:round/>
              <a:headEnd/>
              <a:tailEnd/>
            </a:ln>
          </p:spPr>
          <p:txBody>
            <a:bodyPr/>
            <a:lstStyle/>
            <a:p>
              <a:endParaRPr lang="en-US"/>
            </a:p>
          </p:txBody>
        </p:sp>
      </p:grpSp>
      <p:sp>
        <p:nvSpPr>
          <p:cNvPr id="6161" name="AutoShape 19"/>
          <p:cNvSpPr>
            <a:spLocks noChangeArrowheads="1"/>
          </p:cNvSpPr>
          <p:nvPr/>
        </p:nvSpPr>
        <p:spPr bwMode="auto">
          <a:xfrm rot="-5400000">
            <a:off x="1616472" y="2597150"/>
            <a:ext cx="533400" cy="577850"/>
          </a:xfrm>
          <a:custGeom>
            <a:avLst/>
            <a:gdLst>
              <a:gd name="T0" fmla="*/ 266700 w 21600"/>
              <a:gd name="T1" fmla="*/ 0 h 21600"/>
              <a:gd name="T2" fmla="*/ 66675 w 21600"/>
              <a:gd name="T3" fmla="*/ 266700 h 21600"/>
              <a:gd name="T4" fmla="*/ 266700 w 21600"/>
              <a:gd name="T5" fmla="*/ 133350 h 21600"/>
              <a:gd name="T6" fmla="*/ 466725 w 21600"/>
              <a:gd name="T7" fmla="*/ 266700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9A9E17"/>
          </a:solidFill>
          <a:ln w="9525">
            <a:noFill/>
            <a:miter lim="800000"/>
            <a:headEnd/>
            <a:tailEnd/>
          </a:ln>
        </p:spPr>
        <p:txBody>
          <a:bodyPr wrap="none" anchor="ctr"/>
          <a:lstStyle/>
          <a:p>
            <a:endParaRPr lang="en-US"/>
          </a:p>
        </p:txBody>
      </p:sp>
      <p:grpSp>
        <p:nvGrpSpPr>
          <p:cNvPr id="3" name="Group 20"/>
          <p:cNvGrpSpPr>
            <a:grpSpLocks/>
          </p:cNvGrpSpPr>
          <p:nvPr/>
        </p:nvGrpSpPr>
        <p:grpSpPr bwMode="auto">
          <a:xfrm>
            <a:off x="1833298" y="2628900"/>
            <a:ext cx="6199850" cy="515938"/>
            <a:chOff x="672" y="854"/>
            <a:chExt cx="2597" cy="325"/>
          </a:xfrm>
        </p:grpSpPr>
        <p:sp>
          <p:nvSpPr>
            <p:cNvPr id="6173" name="Line 21"/>
            <p:cNvSpPr>
              <a:spLocks noChangeShapeType="1"/>
            </p:cNvSpPr>
            <p:nvPr/>
          </p:nvSpPr>
          <p:spPr bwMode="auto">
            <a:xfrm>
              <a:off x="672" y="854"/>
              <a:ext cx="2597" cy="0"/>
            </a:xfrm>
            <a:prstGeom prst="line">
              <a:avLst/>
            </a:prstGeom>
            <a:noFill/>
            <a:ln w="9525">
              <a:solidFill>
                <a:srgbClr val="9A9E17"/>
              </a:solidFill>
              <a:round/>
              <a:headEnd/>
              <a:tailEnd/>
            </a:ln>
          </p:spPr>
          <p:txBody>
            <a:bodyPr/>
            <a:lstStyle/>
            <a:p>
              <a:endParaRPr lang="en-US"/>
            </a:p>
          </p:txBody>
        </p:sp>
        <p:sp>
          <p:nvSpPr>
            <p:cNvPr id="6174" name="Line 22"/>
            <p:cNvSpPr>
              <a:spLocks noChangeShapeType="1"/>
            </p:cNvSpPr>
            <p:nvPr/>
          </p:nvSpPr>
          <p:spPr bwMode="auto">
            <a:xfrm>
              <a:off x="672" y="1179"/>
              <a:ext cx="2597" cy="0"/>
            </a:xfrm>
            <a:prstGeom prst="line">
              <a:avLst/>
            </a:prstGeom>
            <a:noFill/>
            <a:ln w="9525">
              <a:solidFill>
                <a:srgbClr val="9A9E17"/>
              </a:solidFill>
              <a:round/>
              <a:headEnd/>
              <a:tailEnd/>
            </a:ln>
          </p:spPr>
          <p:txBody>
            <a:bodyPr/>
            <a:lstStyle/>
            <a:p>
              <a:endParaRPr lang="en-US"/>
            </a:p>
          </p:txBody>
        </p:sp>
      </p:grpSp>
      <p:sp>
        <p:nvSpPr>
          <p:cNvPr id="6164" name="AutoShape 24"/>
          <p:cNvSpPr>
            <a:spLocks noChangeArrowheads="1"/>
          </p:cNvSpPr>
          <p:nvPr/>
        </p:nvSpPr>
        <p:spPr bwMode="auto">
          <a:xfrm rot="-5400000">
            <a:off x="1616472" y="3409950"/>
            <a:ext cx="533400" cy="577850"/>
          </a:xfrm>
          <a:custGeom>
            <a:avLst/>
            <a:gdLst>
              <a:gd name="T0" fmla="*/ 266700 w 21600"/>
              <a:gd name="T1" fmla="*/ 0 h 21600"/>
              <a:gd name="T2" fmla="*/ 66675 w 21600"/>
              <a:gd name="T3" fmla="*/ 266700 h 21600"/>
              <a:gd name="T4" fmla="*/ 266700 w 21600"/>
              <a:gd name="T5" fmla="*/ 133350 h 21600"/>
              <a:gd name="T6" fmla="*/ 466725 w 21600"/>
              <a:gd name="T7" fmla="*/ 266700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9A9E17"/>
          </a:solidFill>
          <a:ln w="9525">
            <a:noFill/>
            <a:miter lim="800000"/>
            <a:headEnd/>
            <a:tailEnd/>
          </a:ln>
        </p:spPr>
        <p:txBody>
          <a:bodyPr wrap="none" anchor="ctr"/>
          <a:lstStyle/>
          <a:p>
            <a:endParaRPr lang="en-US"/>
          </a:p>
        </p:txBody>
      </p:sp>
      <p:grpSp>
        <p:nvGrpSpPr>
          <p:cNvPr id="4" name="Group 25"/>
          <p:cNvGrpSpPr>
            <a:grpSpLocks/>
          </p:cNvGrpSpPr>
          <p:nvPr/>
        </p:nvGrpSpPr>
        <p:grpSpPr bwMode="auto">
          <a:xfrm>
            <a:off x="1833298" y="3441700"/>
            <a:ext cx="6199850" cy="515938"/>
            <a:chOff x="672" y="854"/>
            <a:chExt cx="2597" cy="325"/>
          </a:xfrm>
        </p:grpSpPr>
        <p:sp>
          <p:nvSpPr>
            <p:cNvPr id="6171" name="Line 26"/>
            <p:cNvSpPr>
              <a:spLocks noChangeShapeType="1"/>
            </p:cNvSpPr>
            <p:nvPr/>
          </p:nvSpPr>
          <p:spPr bwMode="auto">
            <a:xfrm>
              <a:off x="672" y="854"/>
              <a:ext cx="2597" cy="0"/>
            </a:xfrm>
            <a:prstGeom prst="line">
              <a:avLst/>
            </a:prstGeom>
            <a:noFill/>
            <a:ln w="9525">
              <a:solidFill>
                <a:srgbClr val="9A9E17"/>
              </a:solidFill>
              <a:round/>
              <a:headEnd/>
              <a:tailEnd/>
            </a:ln>
          </p:spPr>
          <p:txBody>
            <a:bodyPr/>
            <a:lstStyle/>
            <a:p>
              <a:endParaRPr lang="en-US"/>
            </a:p>
          </p:txBody>
        </p:sp>
        <p:sp>
          <p:nvSpPr>
            <p:cNvPr id="6172" name="Line 27"/>
            <p:cNvSpPr>
              <a:spLocks noChangeShapeType="1"/>
            </p:cNvSpPr>
            <p:nvPr/>
          </p:nvSpPr>
          <p:spPr bwMode="auto">
            <a:xfrm>
              <a:off x="672" y="1179"/>
              <a:ext cx="2597" cy="0"/>
            </a:xfrm>
            <a:prstGeom prst="line">
              <a:avLst/>
            </a:prstGeom>
            <a:noFill/>
            <a:ln w="9525">
              <a:solidFill>
                <a:srgbClr val="9A9E17"/>
              </a:solidFill>
              <a:round/>
              <a:headEnd/>
              <a:tailEnd/>
            </a:ln>
          </p:spPr>
          <p:txBody>
            <a:bodyPr/>
            <a:lstStyle/>
            <a:p>
              <a:endParaRPr lang="en-US"/>
            </a:p>
          </p:txBody>
        </p:sp>
      </p:grpSp>
      <p:sp>
        <p:nvSpPr>
          <p:cNvPr id="6166" name="Rectangle 28"/>
          <p:cNvSpPr>
            <a:spLocks noChangeArrowheads="1"/>
          </p:cNvSpPr>
          <p:nvPr/>
        </p:nvSpPr>
        <p:spPr bwMode="auto">
          <a:xfrm>
            <a:off x="1967442" y="4287839"/>
            <a:ext cx="2308645" cy="400110"/>
          </a:xfrm>
          <a:prstGeom prst="rect">
            <a:avLst/>
          </a:prstGeom>
          <a:noFill/>
          <a:ln w="9525">
            <a:noFill/>
            <a:miter lim="800000"/>
            <a:headEnd/>
            <a:tailEnd/>
          </a:ln>
        </p:spPr>
        <p:txBody>
          <a:bodyPr wrap="none">
            <a:spAutoFit/>
          </a:bodyPr>
          <a:lstStyle/>
          <a:p>
            <a:pPr>
              <a:buClr>
                <a:schemeClr val="tx2"/>
              </a:buClr>
              <a:buFontTx/>
              <a:buNone/>
            </a:pPr>
            <a:r>
              <a:rPr lang="en-US" sz="2000" dirty="0" smtClean="0">
                <a:solidFill>
                  <a:schemeClr val="tx1"/>
                </a:solidFill>
              </a:rPr>
              <a:t>Digital First &amp; XML</a:t>
            </a:r>
            <a:endParaRPr lang="en-US" sz="2000" dirty="0">
              <a:solidFill>
                <a:schemeClr val="tx1"/>
              </a:solidFill>
            </a:endParaRPr>
          </a:p>
        </p:txBody>
      </p:sp>
      <p:sp>
        <p:nvSpPr>
          <p:cNvPr id="33" name="Rectangle 2">
            <a:hlinkClick r:id="rId5" action="ppaction://hlinkfile"/>
          </p:cNvPr>
          <p:cNvSpPr>
            <a:spLocks noChangeArrowheads="1"/>
          </p:cNvSpPr>
          <p:nvPr/>
        </p:nvSpPr>
        <p:spPr bwMode="auto">
          <a:xfrm>
            <a:off x="1686376" y="3528379"/>
            <a:ext cx="6344311" cy="344487"/>
          </a:xfrm>
          <a:prstGeom prst="rect">
            <a:avLst/>
          </a:prstGeom>
          <a:solidFill>
            <a:srgbClr val="9A9E17">
              <a:alpha val="74901"/>
            </a:srgbClr>
          </a:solidFill>
          <a:ln w="9525" algn="ctr">
            <a:noFill/>
            <a:miter lim="800000"/>
            <a:headEnd/>
            <a:tailEnd/>
          </a:ln>
        </p:spPr>
        <p:txBody>
          <a:bodyPr wrap="none" anchor="ctr"/>
          <a:lstStyle/>
          <a:p>
            <a:endParaRPr lang="en-US"/>
          </a:p>
        </p:txBody>
      </p:sp>
      <p:sp>
        <p:nvSpPr>
          <p:cNvPr id="6167" name="AutoShape 29"/>
          <p:cNvSpPr>
            <a:spLocks noChangeArrowheads="1"/>
          </p:cNvSpPr>
          <p:nvPr/>
        </p:nvSpPr>
        <p:spPr bwMode="auto">
          <a:xfrm rot="-5400000">
            <a:off x="1616472" y="4210050"/>
            <a:ext cx="533400" cy="577850"/>
          </a:xfrm>
          <a:custGeom>
            <a:avLst/>
            <a:gdLst>
              <a:gd name="T0" fmla="*/ 266700 w 21600"/>
              <a:gd name="T1" fmla="*/ 0 h 21600"/>
              <a:gd name="T2" fmla="*/ 66675 w 21600"/>
              <a:gd name="T3" fmla="*/ 266700 h 21600"/>
              <a:gd name="T4" fmla="*/ 266700 w 21600"/>
              <a:gd name="T5" fmla="*/ 133350 h 21600"/>
              <a:gd name="T6" fmla="*/ 466725 w 21600"/>
              <a:gd name="T7" fmla="*/ 266700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9A9E17"/>
          </a:solidFill>
          <a:ln w="9525">
            <a:noFill/>
            <a:miter lim="800000"/>
            <a:headEnd/>
            <a:tailEnd/>
          </a:ln>
        </p:spPr>
        <p:txBody>
          <a:bodyPr wrap="none" anchor="ctr"/>
          <a:lstStyle/>
          <a:p>
            <a:endParaRPr lang="en-US"/>
          </a:p>
        </p:txBody>
      </p:sp>
      <p:grpSp>
        <p:nvGrpSpPr>
          <p:cNvPr id="5" name="Group 30"/>
          <p:cNvGrpSpPr>
            <a:grpSpLocks/>
          </p:cNvGrpSpPr>
          <p:nvPr/>
        </p:nvGrpSpPr>
        <p:grpSpPr bwMode="auto">
          <a:xfrm>
            <a:off x="1833298" y="4241800"/>
            <a:ext cx="6199850" cy="515938"/>
            <a:chOff x="672" y="854"/>
            <a:chExt cx="2597" cy="325"/>
          </a:xfrm>
        </p:grpSpPr>
        <p:sp>
          <p:nvSpPr>
            <p:cNvPr id="6169" name="Line 31"/>
            <p:cNvSpPr>
              <a:spLocks noChangeShapeType="1"/>
            </p:cNvSpPr>
            <p:nvPr/>
          </p:nvSpPr>
          <p:spPr bwMode="auto">
            <a:xfrm>
              <a:off x="672" y="854"/>
              <a:ext cx="2597" cy="0"/>
            </a:xfrm>
            <a:prstGeom prst="line">
              <a:avLst/>
            </a:prstGeom>
            <a:noFill/>
            <a:ln w="9525">
              <a:solidFill>
                <a:srgbClr val="9A9E17"/>
              </a:solidFill>
              <a:round/>
              <a:headEnd/>
              <a:tailEnd/>
            </a:ln>
          </p:spPr>
          <p:txBody>
            <a:bodyPr/>
            <a:lstStyle/>
            <a:p>
              <a:endParaRPr lang="en-US"/>
            </a:p>
          </p:txBody>
        </p:sp>
        <p:sp>
          <p:nvSpPr>
            <p:cNvPr id="6170" name="Line 32"/>
            <p:cNvSpPr>
              <a:spLocks noChangeShapeType="1"/>
            </p:cNvSpPr>
            <p:nvPr/>
          </p:nvSpPr>
          <p:spPr bwMode="auto">
            <a:xfrm>
              <a:off x="672" y="1179"/>
              <a:ext cx="2597" cy="0"/>
            </a:xfrm>
            <a:prstGeom prst="line">
              <a:avLst/>
            </a:prstGeom>
            <a:noFill/>
            <a:ln w="9525">
              <a:solidFill>
                <a:srgbClr val="9A9E17"/>
              </a:solidFill>
              <a:round/>
              <a:headEnd/>
              <a:tailEnd/>
            </a:ln>
          </p:spPr>
          <p:txBody>
            <a:bodyPr/>
            <a:lstStyle/>
            <a:p>
              <a:endParaRPr lang="en-US"/>
            </a:p>
          </p:txBody>
        </p:sp>
      </p:grpSp>
      <p:sp>
        <p:nvSpPr>
          <p:cNvPr id="6160" name="Rectangle 18"/>
          <p:cNvSpPr>
            <a:spLocks noChangeArrowheads="1"/>
          </p:cNvSpPr>
          <p:nvPr/>
        </p:nvSpPr>
        <p:spPr bwMode="auto">
          <a:xfrm>
            <a:off x="1967442" y="2674939"/>
            <a:ext cx="2560957" cy="400110"/>
          </a:xfrm>
          <a:prstGeom prst="rect">
            <a:avLst/>
          </a:prstGeom>
          <a:noFill/>
          <a:ln w="9525">
            <a:noFill/>
            <a:miter lim="800000"/>
            <a:headEnd/>
            <a:tailEnd/>
          </a:ln>
        </p:spPr>
        <p:txBody>
          <a:bodyPr wrap="none">
            <a:spAutoFit/>
          </a:bodyPr>
          <a:lstStyle/>
          <a:p>
            <a:pPr>
              <a:buClr>
                <a:schemeClr val="tx2"/>
              </a:buClr>
              <a:buFontTx/>
              <a:buNone/>
            </a:pPr>
            <a:r>
              <a:rPr lang="en-US" sz="2000" dirty="0" smtClean="0">
                <a:solidFill>
                  <a:schemeClr val="tx1"/>
                </a:solidFill>
              </a:rPr>
              <a:t>Today’s Environment</a:t>
            </a:r>
            <a:endParaRPr lang="en-US" sz="2000" dirty="0">
              <a:solidFill>
                <a:schemeClr val="tx1"/>
              </a:solidFill>
            </a:endParaRPr>
          </a:p>
        </p:txBody>
      </p:sp>
      <p:sp>
        <p:nvSpPr>
          <p:cNvPr id="6163" name="Rectangle 23"/>
          <p:cNvSpPr>
            <a:spLocks noChangeArrowheads="1"/>
          </p:cNvSpPr>
          <p:nvPr/>
        </p:nvSpPr>
        <p:spPr bwMode="auto">
          <a:xfrm>
            <a:off x="1967442" y="3487739"/>
            <a:ext cx="3041410" cy="400110"/>
          </a:xfrm>
          <a:prstGeom prst="rect">
            <a:avLst/>
          </a:prstGeom>
          <a:noFill/>
          <a:ln w="9525">
            <a:noFill/>
            <a:miter lim="800000"/>
            <a:headEnd/>
            <a:tailEnd/>
          </a:ln>
        </p:spPr>
        <p:txBody>
          <a:bodyPr wrap="none">
            <a:spAutoFit/>
          </a:bodyPr>
          <a:lstStyle/>
          <a:p>
            <a:pPr>
              <a:buClr>
                <a:schemeClr val="tx2"/>
              </a:buClr>
              <a:buFontTx/>
              <a:buNone/>
            </a:pPr>
            <a:r>
              <a:rPr lang="en-US" sz="2000" dirty="0" smtClean="0">
                <a:solidFill>
                  <a:schemeClr val="tx1"/>
                </a:solidFill>
              </a:rPr>
              <a:t>Getting There From Here</a:t>
            </a:r>
            <a:endParaRPr lang="en-US" sz="20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linds(horizontal)">
                                      <p:cBhvr>
                                        <p:cTn id="7" dur="500"/>
                                        <p:tgtEl>
                                          <p:spTgt spid="33"/>
                                        </p:tgtEl>
                                      </p:cBhvr>
                                    </p:animEffect>
                                  </p:childTnLst>
                                </p:cTn>
                              </p:par>
                              <p:par>
                                <p:cTn id="8" presetID="3" presetClass="emph" presetSubtype="2" fill="hold" grpId="0" nodeType="withEffect">
                                  <p:stCondLst>
                                    <p:cond delay="0"/>
                                  </p:stCondLst>
                                  <p:childTnLst>
                                    <p:animClr clrSpc="rgb">
                                      <p:cBhvr override="childStyle">
                                        <p:cTn id="9" dur="500" fill="hold"/>
                                        <p:tgtEl>
                                          <p:spTgt spid="6163"/>
                                        </p:tgtEl>
                                        <p:attrNameLst>
                                          <p:attrName>style.color</p:attrName>
                                        </p:attrNameLst>
                                      </p:cBhvr>
                                      <p:to>
                                        <a:schemeClr val="bg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6163" grpId="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sz="3200" b="1" dirty="0" smtClean="0"/>
              <a:t>Getting there from here</a:t>
            </a:r>
          </a:p>
        </p:txBody>
      </p:sp>
      <p:sp>
        <p:nvSpPr>
          <p:cNvPr id="3" name="Content Placeholder 2"/>
          <p:cNvSpPr>
            <a:spLocks noGrp="1"/>
          </p:cNvSpPr>
          <p:nvPr>
            <p:ph idx="1"/>
          </p:nvPr>
        </p:nvSpPr>
        <p:spPr/>
        <p:txBody>
          <a:bodyPr/>
          <a:lstStyle/>
          <a:p>
            <a:pPr eaLnBrk="1" hangingPunct="1"/>
            <a:endParaRPr lang="en-US" sz="1000" dirty="0" smtClean="0"/>
          </a:p>
          <a:p>
            <a:pPr eaLnBrk="1" hangingPunct="1"/>
            <a:r>
              <a:rPr lang="en-US" sz="2500" dirty="0" smtClean="0"/>
              <a:t>Traditional print publishing practices do not translate well</a:t>
            </a:r>
          </a:p>
          <a:p>
            <a:pPr eaLnBrk="1" hangingPunct="1"/>
            <a:endParaRPr lang="en-US" sz="1000" dirty="0" smtClean="0"/>
          </a:p>
          <a:p>
            <a:pPr eaLnBrk="1" hangingPunct="1"/>
            <a:r>
              <a:rPr lang="en-US" sz="2500" dirty="0" smtClean="0"/>
              <a:t>Retrofitting is:</a:t>
            </a:r>
          </a:p>
          <a:p>
            <a:pPr lvl="1" eaLnBrk="1" hangingPunct="1"/>
            <a:r>
              <a:rPr lang="en-US" sz="2000" dirty="0" smtClean="0"/>
              <a:t>Expensive</a:t>
            </a:r>
          </a:p>
          <a:p>
            <a:pPr lvl="1" eaLnBrk="1" hangingPunct="1"/>
            <a:r>
              <a:rPr lang="en-US" sz="2000" dirty="0" smtClean="0"/>
              <a:t>Error prone</a:t>
            </a:r>
          </a:p>
          <a:p>
            <a:pPr lvl="1" eaLnBrk="1" hangingPunct="1"/>
            <a:r>
              <a:rPr lang="en-US" sz="2000" dirty="0" smtClean="0"/>
              <a:t>Complicated</a:t>
            </a:r>
          </a:p>
          <a:p>
            <a:pPr lvl="1" eaLnBrk="1" hangingPunct="1"/>
            <a:r>
              <a:rPr lang="en-US" sz="2000" dirty="0" smtClean="0"/>
              <a:t>Impractical</a:t>
            </a:r>
          </a:p>
          <a:p>
            <a:pPr lvl="1" eaLnBrk="1" hangingPunct="1"/>
            <a:r>
              <a:rPr lang="en-US" sz="2000" dirty="0" smtClean="0"/>
              <a:t>NOT efficient</a:t>
            </a:r>
          </a:p>
          <a:p>
            <a:pPr lvl="1" eaLnBrk="1" hangingPunct="1"/>
            <a:r>
              <a:rPr lang="en-US" sz="2000" dirty="0" smtClean="0"/>
              <a:t>NOT flexible</a:t>
            </a:r>
          </a:p>
          <a:p>
            <a:pPr lvl="1" eaLnBrk="1" hangingPunct="1"/>
            <a:r>
              <a:rPr lang="en-US" sz="2000" dirty="0" smtClean="0"/>
              <a:t>NOT sustainable</a:t>
            </a:r>
          </a:p>
          <a:p>
            <a:pPr eaLnBrk="1" hangingPunct="1"/>
            <a:endParaRPr lang="en-US" sz="1000" dirty="0" smtClean="0"/>
          </a:p>
          <a:p>
            <a:pPr eaLnBrk="1" hangingPunct="1"/>
            <a:r>
              <a:rPr lang="en-US" sz="2500" dirty="0" smtClean="0"/>
              <a:t>Production processes must be re-engineered to </a:t>
            </a:r>
            <a:br>
              <a:rPr lang="en-US" sz="2500" dirty="0" smtClean="0"/>
            </a:br>
            <a:r>
              <a:rPr lang="en-US" sz="2500" dirty="0" smtClean="0"/>
              <a:t>support new digital paradigms</a:t>
            </a:r>
          </a:p>
        </p:txBody>
      </p:sp>
      <p:sp>
        <p:nvSpPr>
          <p:cNvPr id="8196" name="Slide Number Placeholder 3"/>
          <p:cNvSpPr>
            <a:spLocks noGrp="1"/>
          </p:cNvSpPr>
          <p:nvPr>
            <p:ph type="sldNum" sz="quarter" idx="10"/>
          </p:nvPr>
        </p:nvSpPr>
        <p:spPr>
          <a:noFill/>
        </p:spPr>
        <p:txBody>
          <a:bodyPr/>
          <a:lstStyle/>
          <a:p>
            <a:pPr defTabSz="879475"/>
            <a:fld id="{22473FEA-3690-4796-A633-38E19FB1659F}" type="slidenum">
              <a:rPr lang="en-US" smtClean="0"/>
              <a:pPr defTabSz="879475"/>
              <a:t>15</a:t>
            </a:fld>
            <a:endParaRPr lang="en-US" smtClean="0"/>
          </a:p>
        </p:txBody>
      </p:sp>
      <p:pic>
        <p:nvPicPr>
          <p:cNvPr id="8197" name="Picture 5"/>
          <p:cNvPicPr>
            <a:picLocks noGrp="1" noChangeAspect="1" noChangeArrowheads="1"/>
          </p:cNvPicPr>
          <p:nvPr>
            <p:ph sz="half" idx="4294967295"/>
          </p:nvPr>
        </p:nvPicPr>
        <p:blipFill>
          <a:blip r:embed="rId2"/>
          <a:srcRect/>
          <a:stretch>
            <a:fillRect/>
          </a:stretch>
        </p:blipFill>
        <p:spPr bwMode="auto">
          <a:xfrm>
            <a:off x="4946968" y="1876425"/>
            <a:ext cx="4227512" cy="3324225"/>
          </a:xfrm>
          <a:prstGeom prst="rect">
            <a:avLst/>
          </a:prstGeom>
          <a:noFill/>
          <a:ln w="9525" cap="flat" cmpd="sng" algn="ctr">
            <a:noFill/>
            <a:prstDash val="solid"/>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linds(horizontal)">
                                      <p:cBhvr>
                                        <p:cTn id="15" dur="500"/>
                                        <p:tgtEl>
                                          <p:spTgt spid="3">
                                            <p:txEl>
                                              <p:pRg st="4" end="4"/>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blinds(horizontal)">
                                      <p:cBhvr>
                                        <p:cTn id="18" dur="500"/>
                                        <p:tgtEl>
                                          <p:spTgt spid="3">
                                            <p:txEl>
                                              <p:pRg st="5" end="5"/>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blinds(horizontal)">
                                      <p:cBhvr>
                                        <p:cTn id="21" dur="500"/>
                                        <p:tgtEl>
                                          <p:spTgt spid="3">
                                            <p:txEl>
                                              <p:pRg st="6" end="6"/>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blinds(horizontal)">
                                      <p:cBhvr>
                                        <p:cTn id="24" dur="500"/>
                                        <p:tgtEl>
                                          <p:spTgt spid="3">
                                            <p:txEl>
                                              <p:pRg st="7" end="7"/>
                                            </p:txEl>
                                          </p:spTgt>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linds(horizontal)">
                                      <p:cBhvr>
                                        <p:cTn id="27" dur="500"/>
                                        <p:tgtEl>
                                          <p:spTgt spid="3">
                                            <p:txEl>
                                              <p:pRg st="8" end="8"/>
                                            </p:txEl>
                                          </p:spTgt>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blinds(horizontal)">
                                      <p:cBhvr>
                                        <p:cTn id="30" dur="500"/>
                                        <p:tgtEl>
                                          <p:spTgt spid="3">
                                            <p:txEl>
                                              <p:pRg st="9" end="9"/>
                                            </p:txEl>
                                          </p:spTgt>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Effect transition="in" filter="blinds(horizontal)">
                                      <p:cBhvr>
                                        <p:cTn id="33" dur="500"/>
                                        <p:tgtEl>
                                          <p:spTgt spid="3">
                                            <p:txEl>
                                              <p:pRg st="10" end="1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3">
                                            <p:txEl>
                                              <p:pRg st="12" end="12"/>
                                            </p:txEl>
                                          </p:spTgt>
                                        </p:tgtEl>
                                        <p:attrNameLst>
                                          <p:attrName>style.visibility</p:attrName>
                                        </p:attrNameLst>
                                      </p:cBhvr>
                                      <p:to>
                                        <p:strVal val="visible"/>
                                      </p:to>
                                    </p:set>
                                    <p:animEffect transition="in" filter="blinds(horizontal)">
                                      <p:cBhvr>
                                        <p:cTn id="38"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z="3200" b="1" dirty="0" smtClean="0"/>
              <a:t>eBook creation challenges</a:t>
            </a:r>
          </a:p>
        </p:txBody>
      </p:sp>
      <p:sp>
        <p:nvSpPr>
          <p:cNvPr id="9219" name="Content Placeholder 2"/>
          <p:cNvSpPr>
            <a:spLocks noGrp="1"/>
          </p:cNvSpPr>
          <p:nvPr>
            <p:ph idx="1"/>
          </p:nvPr>
        </p:nvSpPr>
        <p:spPr>
          <a:xfrm>
            <a:off x="263525" y="1355658"/>
            <a:ext cx="9409113" cy="5056187"/>
          </a:xfrm>
        </p:spPr>
        <p:txBody>
          <a:bodyPr/>
          <a:lstStyle/>
          <a:p>
            <a:pPr>
              <a:spcBef>
                <a:spcPct val="0"/>
              </a:spcBef>
            </a:pPr>
            <a:r>
              <a:rPr lang="en-US" sz="2400" dirty="0" smtClean="0"/>
              <a:t>Multiple formats, hardware devices…which is best?</a:t>
            </a:r>
          </a:p>
          <a:p>
            <a:pPr>
              <a:spcBef>
                <a:spcPct val="0"/>
              </a:spcBef>
            </a:pPr>
            <a:r>
              <a:rPr lang="en-US" sz="2400" dirty="0" smtClean="0"/>
              <a:t>Cost of trying a new format and the risk of competition</a:t>
            </a:r>
          </a:p>
          <a:p>
            <a:pPr>
              <a:spcBef>
                <a:spcPct val="0"/>
              </a:spcBef>
            </a:pPr>
            <a:r>
              <a:rPr lang="en-US" sz="2400" dirty="0" smtClean="0"/>
              <a:t>Conversion costs due to a staggered production model</a:t>
            </a:r>
          </a:p>
          <a:p>
            <a:pPr>
              <a:spcBef>
                <a:spcPct val="0"/>
              </a:spcBef>
            </a:pPr>
            <a:endParaRPr lang="en-US" sz="1800" dirty="0" smtClean="0"/>
          </a:p>
          <a:p>
            <a:pPr>
              <a:spcBef>
                <a:spcPct val="0"/>
              </a:spcBef>
            </a:pPr>
            <a:endParaRPr lang="en-US" sz="1800" dirty="0" smtClean="0"/>
          </a:p>
          <a:p>
            <a:pPr>
              <a:spcBef>
                <a:spcPct val="0"/>
              </a:spcBef>
            </a:pPr>
            <a:endParaRPr lang="en-US" sz="1600" dirty="0" smtClean="0"/>
          </a:p>
          <a:p>
            <a:pPr>
              <a:spcBef>
                <a:spcPct val="0"/>
              </a:spcBef>
            </a:pPr>
            <a:endParaRPr lang="en-US" sz="1600" dirty="0" smtClean="0"/>
          </a:p>
          <a:p>
            <a:pPr>
              <a:spcBef>
                <a:spcPct val="0"/>
              </a:spcBef>
            </a:pPr>
            <a:endParaRPr lang="en-US" sz="2400" dirty="0" smtClean="0"/>
          </a:p>
          <a:p>
            <a:pPr>
              <a:spcBef>
                <a:spcPct val="0"/>
              </a:spcBef>
            </a:pPr>
            <a:r>
              <a:rPr lang="en-US" sz="2400" dirty="0" smtClean="0"/>
              <a:t>Processing challenges</a:t>
            </a:r>
          </a:p>
          <a:p>
            <a:pPr lvl="1">
              <a:spcBef>
                <a:spcPct val="0"/>
              </a:spcBef>
            </a:pPr>
            <a:r>
              <a:rPr lang="en-US" sz="1900" dirty="0" smtClean="0"/>
              <a:t>Accuracy of content</a:t>
            </a:r>
          </a:p>
          <a:p>
            <a:pPr lvl="1">
              <a:spcBef>
                <a:spcPct val="0"/>
              </a:spcBef>
            </a:pPr>
            <a:r>
              <a:rPr lang="en-US" sz="1900" dirty="0" smtClean="0"/>
              <a:t>Text formatting, fonts and alignment</a:t>
            </a:r>
          </a:p>
          <a:p>
            <a:pPr lvl="1">
              <a:spcBef>
                <a:spcPct val="0"/>
              </a:spcBef>
            </a:pPr>
            <a:r>
              <a:rPr lang="en-US" sz="1900" dirty="0" smtClean="0"/>
              <a:t>Figures / images / charts</a:t>
            </a:r>
          </a:p>
          <a:p>
            <a:pPr lvl="1">
              <a:spcBef>
                <a:spcPct val="0"/>
              </a:spcBef>
            </a:pPr>
            <a:r>
              <a:rPr lang="en-US" sz="1900" dirty="0" smtClean="0"/>
              <a:t>Tabular content</a:t>
            </a:r>
          </a:p>
          <a:p>
            <a:pPr lvl="1">
              <a:spcBef>
                <a:spcPct val="0"/>
              </a:spcBef>
            </a:pPr>
            <a:r>
              <a:rPr lang="en-US" sz="1900" dirty="0" smtClean="0"/>
              <a:t>Math</a:t>
            </a:r>
          </a:p>
        </p:txBody>
      </p:sp>
      <p:sp>
        <p:nvSpPr>
          <p:cNvPr id="9220" name="Slide Number Placeholder 3"/>
          <p:cNvSpPr>
            <a:spLocks noGrp="1"/>
          </p:cNvSpPr>
          <p:nvPr>
            <p:ph type="sldNum" sz="quarter" idx="10"/>
          </p:nvPr>
        </p:nvSpPr>
        <p:spPr>
          <a:noFill/>
        </p:spPr>
        <p:txBody>
          <a:bodyPr/>
          <a:lstStyle/>
          <a:p>
            <a:fld id="{F29DE825-FCC9-4C6B-88C4-924AA0EAEA44}" type="slidenum">
              <a:rPr lang="en-US" smtClean="0"/>
              <a:pPr/>
              <a:t>16</a:t>
            </a:fld>
            <a:endParaRPr lang="en-US" smtClean="0"/>
          </a:p>
        </p:txBody>
      </p:sp>
      <p:grpSp>
        <p:nvGrpSpPr>
          <p:cNvPr id="2" name="Group 9"/>
          <p:cNvGrpSpPr>
            <a:grpSpLocks/>
          </p:cNvGrpSpPr>
          <p:nvPr/>
        </p:nvGrpSpPr>
        <p:grpSpPr bwMode="auto">
          <a:xfrm>
            <a:off x="461010" y="2596176"/>
            <a:ext cx="8750300" cy="1516063"/>
            <a:chOff x="528" y="2216"/>
            <a:chExt cx="5088" cy="955"/>
          </a:xfrm>
        </p:grpSpPr>
        <p:sp>
          <p:nvSpPr>
            <p:cNvPr id="9222" name="Text Box 10"/>
            <p:cNvSpPr txBox="1">
              <a:spLocks noChangeArrowheads="1"/>
            </p:cNvSpPr>
            <p:nvPr/>
          </p:nvSpPr>
          <p:spPr bwMode="auto">
            <a:xfrm>
              <a:off x="528" y="2672"/>
              <a:ext cx="686" cy="288"/>
            </a:xfrm>
            <a:prstGeom prst="rect">
              <a:avLst/>
            </a:prstGeom>
            <a:noFill/>
            <a:ln w="9525">
              <a:noFill/>
              <a:miter lim="800000"/>
              <a:headEnd/>
              <a:tailEnd/>
            </a:ln>
          </p:spPr>
          <p:txBody>
            <a:bodyPr>
              <a:spAutoFit/>
            </a:bodyPr>
            <a:lstStyle/>
            <a:p>
              <a:pPr algn="ctr">
                <a:spcBef>
                  <a:spcPct val="50000"/>
                </a:spcBef>
                <a:buFontTx/>
                <a:buNone/>
              </a:pPr>
              <a:r>
                <a:rPr lang="en-US" sz="1200">
                  <a:solidFill>
                    <a:schemeClr val="tx1"/>
                  </a:solidFill>
                  <a:ea typeface="ＭＳ Ｐゴシック" pitchFamily="4" charset="-128"/>
                </a:rPr>
                <a:t>Manuscript Ready</a:t>
              </a:r>
            </a:p>
          </p:txBody>
        </p:sp>
        <p:sp>
          <p:nvSpPr>
            <p:cNvPr id="9223" name="Line 11"/>
            <p:cNvSpPr>
              <a:spLocks noChangeShapeType="1"/>
            </p:cNvSpPr>
            <p:nvPr/>
          </p:nvSpPr>
          <p:spPr bwMode="auto">
            <a:xfrm>
              <a:off x="776" y="2456"/>
              <a:ext cx="4618" cy="1"/>
            </a:xfrm>
            <a:prstGeom prst="line">
              <a:avLst/>
            </a:prstGeom>
            <a:noFill/>
            <a:ln w="38100">
              <a:solidFill>
                <a:schemeClr val="bg2"/>
              </a:solidFill>
              <a:round/>
              <a:headEnd/>
              <a:tailEnd/>
            </a:ln>
          </p:spPr>
          <p:txBody>
            <a:bodyPr/>
            <a:lstStyle/>
            <a:p>
              <a:endParaRPr lang="en-US"/>
            </a:p>
          </p:txBody>
        </p:sp>
        <p:sp>
          <p:nvSpPr>
            <p:cNvPr id="9224" name="AutoShape 12"/>
            <p:cNvSpPr>
              <a:spLocks noChangeArrowheads="1"/>
            </p:cNvSpPr>
            <p:nvPr/>
          </p:nvSpPr>
          <p:spPr bwMode="auto">
            <a:xfrm flipV="1">
              <a:off x="779" y="2456"/>
              <a:ext cx="183" cy="240"/>
            </a:xfrm>
            <a:prstGeom prst="triangle">
              <a:avLst>
                <a:gd name="adj" fmla="val 50000"/>
              </a:avLst>
            </a:prstGeom>
            <a:solidFill>
              <a:schemeClr val="bg2"/>
            </a:solidFill>
            <a:ln w="9525">
              <a:solidFill>
                <a:schemeClr val="bg2"/>
              </a:solidFill>
              <a:miter lim="800000"/>
              <a:headEnd/>
              <a:tailEnd/>
            </a:ln>
          </p:spPr>
          <p:txBody>
            <a:bodyPr wrap="none" anchor="ctr"/>
            <a:lstStyle/>
            <a:p>
              <a:endParaRPr lang="en-US"/>
            </a:p>
          </p:txBody>
        </p:sp>
        <p:sp>
          <p:nvSpPr>
            <p:cNvPr id="9225" name="AutoShape 13"/>
            <p:cNvSpPr>
              <a:spLocks noChangeArrowheads="1"/>
            </p:cNvSpPr>
            <p:nvPr/>
          </p:nvSpPr>
          <p:spPr bwMode="auto">
            <a:xfrm flipV="1">
              <a:off x="2970" y="2456"/>
              <a:ext cx="183" cy="240"/>
            </a:xfrm>
            <a:prstGeom prst="triangle">
              <a:avLst>
                <a:gd name="adj" fmla="val 50000"/>
              </a:avLst>
            </a:prstGeom>
            <a:solidFill>
              <a:schemeClr val="bg2"/>
            </a:solidFill>
            <a:ln w="9525">
              <a:solidFill>
                <a:schemeClr val="bg2"/>
              </a:solidFill>
              <a:miter lim="800000"/>
              <a:headEnd/>
              <a:tailEnd/>
            </a:ln>
          </p:spPr>
          <p:txBody>
            <a:bodyPr wrap="none" anchor="ctr"/>
            <a:lstStyle/>
            <a:p>
              <a:endParaRPr lang="en-US"/>
            </a:p>
          </p:txBody>
        </p:sp>
        <p:sp>
          <p:nvSpPr>
            <p:cNvPr id="9226" name="AutoShape 14"/>
            <p:cNvSpPr>
              <a:spLocks noChangeArrowheads="1"/>
            </p:cNvSpPr>
            <p:nvPr/>
          </p:nvSpPr>
          <p:spPr bwMode="auto">
            <a:xfrm flipV="1">
              <a:off x="3564" y="2456"/>
              <a:ext cx="183" cy="240"/>
            </a:xfrm>
            <a:prstGeom prst="triangle">
              <a:avLst>
                <a:gd name="adj" fmla="val 50000"/>
              </a:avLst>
            </a:prstGeom>
            <a:solidFill>
              <a:schemeClr val="bg2"/>
            </a:solidFill>
            <a:ln w="9525">
              <a:solidFill>
                <a:schemeClr val="bg2"/>
              </a:solidFill>
              <a:miter lim="800000"/>
              <a:headEnd/>
              <a:tailEnd/>
            </a:ln>
          </p:spPr>
          <p:txBody>
            <a:bodyPr wrap="none" anchor="ctr"/>
            <a:lstStyle/>
            <a:p>
              <a:endParaRPr lang="en-US"/>
            </a:p>
          </p:txBody>
        </p:sp>
        <p:sp>
          <p:nvSpPr>
            <p:cNvPr id="9227" name="AutoShape 15"/>
            <p:cNvSpPr>
              <a:spLocks noChangeArrowheads="1"/>
            </p:cNvSpPr>
            <p:nvPr/>
          </p:nvSpPr>
          <p:spPr bwMode="auto">
            <a:xfrm flipV="1">
              <a:off x="4159" y="2456"/>
              <a:ext cx="183" cy="240"/>
            </a:xfrm>
            <a:prstGeom prst="triangle">
              <a:avLst>
                <a:gd name="adj" fmla="val 50000"/>
              </a:avLst>
            </a:prstGeom>
            <a:solidFill>
              <a:schemeClr val="bg2"/>
            </a:solidFill>
            <a:ln w="9525">
              <a:solidFill>
                <a:schemeClr val="bg2"/>
              </a:solidFill>
              <a:miter lim="800000"/>
              <a:headEnd/>
              <a:tailEnd/>
            </a:ln>
          </p:spPr>
          <p:txBody>
            <a:bodyPr wrap="none" anchor="ctr"/>
            <a:lstStyle/>
            <a:p>
              <a:endParaRPr lang="en-US"/>
            </a:p>
          </p:txBody>
        </p:sp>
        <p:sp>
          <p:nvSpPr>
            <p:cNvPr id="9228" name="AutoShape 16"/>
            <p:cNvSpPr>
              <a:spLocks noChangeArrowheads="1"/>
            </p:cNvSpPr>
            <p:nvPr/>
          </p:nvSpPr>
          <p:spPr bwMode="auto">
            <a:xfrm flipV="1">
              <a:off x="5211" y="2456"/>
              <a:ext cx="183" cy="240"/>
            </a:xfrm>
            <a:prstGeom prst="triangle">
              <a:avLst>
                <a:gd name="adj" fmla="val 50000"/>
              </a:avLst>
            </a:prstGeom>
            <a:solidFill>
              <a:schemeClr val="bg2"/>
            </a:solidFill>
            <a:ln w="9525">
              <a:solidFill>
                <a:schemeClr val="bg2"/>
              </a:solidFill>
              <a:miter lim="800000"/>
              <a:headEnd/>
              <a:tailEnd/>
            </a:ln>
          </p:spPr>
          <p:txBody>
            <a:bodyPr wrap="none" anchor="ctr"/>
            <a:lstStyle/>
            <a:p>
              <a:endParaRPr lang="en-US"/>
            </a:p>
          </p:txBody>
        </p:sp>
        <p:sp>
          <p:nvSpPr>
            <p:cNvPr id="9229" name="Text Box 17"/>
            <p:cNvSpPr txBox="1">
              <a:spLocks noChangeArrowheads="1"/>
            </p:cNvSpPr>
            <p:nvPr/>
          </p:nvSpPr>
          <p:spPr bwMode="auto">
            <a:xfrm>
              <a:off x="779" y="2216"/>
              <a:ext cx="183" cy="192"/>
            </a:xfrm>
            <a:prstGeom prst="rect">
              <a:avLst/>
            </a:prstGeom>
            <a:noFill/>
            <a:ln w="9525">
              <a:noFill/>
              <a:miter lim="800000"/>
              <a:headEnd/>
              <a:tailEnd/>
            </a:ln>
          </p:spPr>
          <p:txBody>
            <a:bodyPr>
              <a:spAutoFit/>
            </a:bodyPr>
            <a:lstStyle/>
            <a:p>
              <a:pPr>
                <a:spcBef>
                  <a:spcPct val="50000"/>
                </a:spcBef>
                <a:buFontTx/>
                <a:buNone/>
              </a:pPr>
              <a:r>
                <a:rPr lang="en-US" sz="1400" b="1">
                  <a:solidFill>
                    <a:schemeClr val="tx1"/>
                  </a:solidFill>
                  <a:ea typeface="ＭＳ Ｐゴシック" pitchFamily="4" charset="-128"/>
                </a:rPr>
                <a:t>0</a:t>
              </a:r>
            </a:p>
          </p:txBody>
        </p:sp>
        <p:sp>
          <p:nvSpPr>
            <p:cNvPr id="9230" name="Text Box 18"/>
            <p:cNvSpPr txBox="1">
              <a:spLocks noChangeArrowheads="1"/>
            </p:cNvSpPr>
            <p:nvPr/>
          </p:nvSpPr>
          <p:spPr bwMode="auto">
            <a:xfrm>
              <a:off x="2970" y="2216"/>
              <a:ext cx="183" cy="192"/>
            </a:xfrm>
            <a:prstGeom prst="rect">
              <a:avLst/>
            </a:prstGeom>
            <a:noFill/>
            <a:ln w="9525">
              <a:noFill/>
              <a:miter lim="800000"/>
              <a:headEnd/>
              <a:tailEnd/>
            </a:ln>
          </p:spPr>
          <p:txBody>
            <a:bodyPr>
              <a:spAutoFit/>
            </a:bodyPr>
            <a:lstStyle/>
            <a:p>
              <a:pPr>
                <a:spcBef>
                  <a:spcPct val="50000"/>
                </a:spcBef>
                <a:buFontTx/>
                <a:buNone/>
              </a:pPr>
              <a:r>
                <a:rPr lang="en-US" sz="1400" b="1">
                  <a:solidFill>
                    <a:schemeClr val="tx1"/>
                  </a:solidFill>
                  <a:ea typeface="ＭＳ Ｐゴシック" pitchFamily="4" charset="-128"/>
                </a:rPr>
                <a:t>4</a:t>
              </a:r>
            </a:p>
          </p:txBody>
        </p:sp>
        <p:sp>
          <p:nvSpPr>
            <p:cNvPr id="9231" name="Text Box 19"/>
            <p:cNvSpPr txBox="1">
              <a:spLocks noChangeArrowheads="1"/>
            </p:cNvSpPr>
            <p:nvPr/>
          </p:nvSpPr>
          <p:spPr bwMode="auto">
            <a:xfrm>
              <a:off x="3564" y="2216"/>
              <a:ext cx="183" cy="192"/>
            </a:xfrm>
            <a:prstGeom prst="rect">
              <a:avLst/>
            </a:prstGeom>
            <a:noFill/>
            <a:ln w="9525">
              <a:noFill/>
              <a:miter lim="800000"/>
              <a:headEnd/>
              <a:tailEnd/>
            </a:ln>
          </p:spPr>
          <p:txBody>
            <a:bodyPr>
              <a:spAutoFit/>
            </a:bodyPr>
            <a:lstStyle/>
            <a:p>
              <a:pPr>
                <a:spcBef>
                  <a:spcPct val="50000"/>
                </a:spcBef>
                <a:buFontTx/>
                <a:buNone/>
              </a:pPr>
              <a:r>
                <a:rPr lang="en-US" sz="1400" b="1">
                  <a:solidFill>
                    <a:schemeClr val="tx1"/>
                  </a:solidFill>
                  <a:ea typeface="ＭＳ Ｐゴシック" pitchFamily="4" charset="-128"/>
                </a:rPr>
                <a:t>5</a:t>
              </a:r>
            </a:p>
          </p:txBody>
        </p:sp>
        <p:sp>
          <p:nvSpPr>
            <p:cNvPr id="9232" name="Text Box 20"/>
            <p:cNvSpPr txBox="1">
              <a:spLocks noChangeArrowheads="1"/>
            </p:cNvSpPr>
            <p:nvPr/>
          </p:nvSpPr>
          <p:spPr bwMode="auto">
            <a:xfrm>
              <a:off x="4159" y="2216"/>
              <a:ext cx="183" cy="192"/>
            </a:xfrm>
            <a:prstGeom prst="rect">
              <a:avLst/>
            </a:prstGeom>
            <a:noFill/>
            <a:ln w="9525">
              <a:noFill/>
              <a:miter lim="800000"/>
              <a:headEnd/>
              <a:tailEnd/>
            </a:ln>
          </p:spPr>
          <p:txBody>
            <a:bodyPr>
              <a:spAutoFit/>
            </a:bodyPr>
            <a:lstStyle/>
            <a:p>
              <a:pPr>
                <a:spcBef>
                  <a:spcPct val="50000"/>
                </a:spcBef>
                <a:buFontTx/>
                <a:buNone/>
              </a:pPr>
              <a:r>
                <a:rPr lang="en-US" sz="1400" b="1">
                  <a:solidFill>
                    <a:schemeClr val="tx1"/>
                  </a:solidFill>
                  <a:ea typeface="ＭＳ Ｐゴシック" pitchFamily="4" charset="-128"/>
                </a:rPr>
                <a:t>6</a:t>
              </a:r>
            </a:p>
          </p:txBody>
        </p:sp>
        <p:sp>
          <p:nvSpPr>
            <p:cNvPr id="9233" name="Text Box 21"/>
            <p:cNvSpPr txBox="1">
              <a:spLocks noChangeArrowheads="1"/>
            </p:cNvSpPr>
            <p:nvPr/>
          </p:nvSpPr>
          <p:spPr bwMode="auto">
            <a:xfrm>
              <a:off x="5211" y="2216"/>
              <a:ext cx="261" cy="192"/>
            </a:xfrm>
            <a:prstGeom prst="rect">
              <a:avLst/>
            </a:prstGeom>
            <a:noFill/>
            <a:ln w="9525">
              <a:noFill/>
              <a:miter lim="800000"/>
              <a:headEnd/>
              <a:tailEnd/>
            </a:ln>
          </p:spPr>
          <p:txBody>
            <a:bodyPr>
              <a:spAutoFit/>
            </a:bodyPr>
            <a:lstStyle/>
            <a:p>
              <a:pPr>
                <a:spcBef>
                  <a:spcPct val="50000"/>
                </a:spcBef>
                <a:buFontTx/>
                <a:buNone/>
              </a:pPr>
              <a:r>
                <a:rPr lang="en-US" sz="1400" b="1">
                  <a:solidFill>
                    <a:schemeClr val="tx1"/>
                  </a:solidFill>
                  <a:ea typeface="ＭＳ Ｐゴシック" pitchFamily="4" charset="-128"/>
                </a:rPr>
                <a:t>10</a:t>
              </a:r>
            </a:p>
          </p:txBody>
        </p:sp>
        <p:sp>
          <p:nvSpPr>
            <p:cNvPr id="9234" name="Text Box 22"/>
            <p:cNvSpPr txBox="1">
              <a:spLocks noChangeArrowheads="1"/>
            </p:cNvSpPr>
            <p:nvPr/>
          </p:nvSpPr>
          <p:spPr bwMode="auto">
            <a:xfrm>
              <a:off x="2723" y="2768"/>
              <a:ext cx="608" cy="288"/>
            </a:xfrm>
            <a:prstGeom prst="rect">
              <a:avLst/>
            </a:prstGeom>
            <a:noFill/>
            <a:ln w="9525">
              <a:noFill/>
              <a:miter lim="800000"/>
              <a:headEnd/>
              <a:tailEnd/>
            </a:ln>
          </p:spPr>
          <p:txBody>
            <a:bodyPr>
              <a:spAutoFit/>
            </a:bodyPr>
            <a:lstStyle/>
            <a:p>
              <a:pPr algn="ctr">
                <a:spcBef>
                  <a:spcPct val="50000"/>
                </a:spcBef>
                <a:buFontTx/>
                <a:buNone/>
              </a:pPr>
              <a:r>
                <a:rPr lang="en-US" sz="1200">
                  <a:solidFill>
                    <a:schemeClr val="tx1"/>
                  </a:solidFill>
                  <a:ea typeface="ＭＳ Ｐゴシック" pitchFamily="4" charset="-128"/>
                </a:rPr>
                <a:t>“P” Book Released</a:t>
              </a:r>
            </a:p>
          </p:txBody>
        </p:sp>
        <p:sp>
          <p:nvSpPr>
            <p:cNvPr id="9235" name="Text Box 23"/>
            <p:cNvSpPr txBox="1">
              <a:spLocks noChangeArrowheads="1"/>
            </p:cNvSpPr>
            <p:nvPr/>
          </p:nvSpPr>
          <p:spPr bwMode="auto">
            <a:xfrm>
              <a:off x="3331" y="2759"/>
              <a:ext cx="640" cy="288"/>
            </a:xfrm>
            <a:prstGeom prst="rect">
              <a:avLst/>
            </a:prstGeom>
            <a:noFill/>
            <a:ln w="9525">
              <a:noFill/>
              <a:miter lim="800000"/>
              <a:headEnd/>
              <a:tailEnd/>
            </a:ln>
          </p:spPr>
          <p:txBody>
            <a:bodyPr>
              <a:spAutoFit/>
            </a:bodyPr>
            <a:lstStyle/>
            <a:p>
              <a:pPr algn="ctr">
                <a:spcBef>
                  <a:spcPct val="50000"/>
                </a:spcBef>
                <a:buFontTx/>
                <a:buNone/>
              </a:pPr>
              <a:r>
                <a:rPr lang="en-US" sz="1200">
                  <a:solidFill>
                    <a:schemeClr val="tx1"/>
                  </a:solidFill>
                  <a:ea typeface="ＭＳ Ｐゴシック" pitchFamily="4" charset="-128"/>
                </a:rPr>
                <a:t>E-Book Released</a:t>
              </a:r>
            </a:p>
          </p:txBody>
        </p:sp>
        <p:sp>
          <p:nvSpPr>
            <p:cNvPr id="9236" name="Text Box 24"/>
            <p:cNvSpPr txBox="1">
              <a:spLocks noChangeArrowheads="1"/>
            </p:cNvSpPr>
            <p:nvPr/>
          </p:nvSpPr>
          <p:spPr bwMode="auto">
            <a:xfrm>
              <a:off x="3930" y="2764"/>
              <a:ext cx="640" cy="407"/>
            </a:xfrm>
            <a:prstGeom prst="rect">
              <a:avLst/>
            </a:prstGeom>
            <a:noFill/>
            <a:ln w="9525">
              <a:noFill/>
              <a:miter lim="800000"/>
              <a:headEnd/>
              <a:tailEnd/>
            </a:ln>
          </p:spPr>
          <p:txBody>
            <a:bodyPr>
              <a:spAutoFit/>
            </a:bodyPr>
            <a:lstStyle/>
            <a:p>
              <a:pPr algn="ctr">
                <a:spcBef>
                  <a:spcPct val="50000"/>
                </a:spcBef>
                <a:buFontTx/>
                <a:buNone/>
              </a:pPr>
              <a:r>
                <a:rPr lang="en-US" sz="1200">
                  <a:solidFill>
                    <a:schemeClr val="tx1"/>
                  </a:solidFill>
                  <a:ea typeface="ＭＳ Ｐゴシック" pitchFamily="4" charset="-128"/>
                </a:rPr>
                <a:t>Companion Website Released</a:t>
              </a:r>
            </a:p>
          </p:txBody>
        </p:sp>
        <p:sp>
          <p:nvSpPr>
            <p:cNvPr id="9237" name="Text Box 25"/>
            <p:cNvSpPr txBox="1">
              <a:spLocks noChangeArrowheads="1"/>
            </p:cNvSpPr>
            <p:nvPr/>
          </p:nvSpPr>
          <p:spPr bwMode="auto">
            <a:xfrm>
              <a:off x="4976" y="2759"/>
              <a:ext cx="640" cy="407"/>
            </a:xfrm>
            <a:prstGeom prst="rect">
              <a:avLst/>
            </a:prstGeom>
            <a:noFill/>
            <a:ln w="9525">
              <a:noFill/>
              <a:miter lim="800000"/>
              <a:headEnd/>
              <a:tailEnd/>
            </a:ln>
          </p:spPr>
          <p:txBody>
            <a:bodyPr>
              <a:spAutoFit/>
            </a:bodyPr>
            <a:lstStyle/>
            <a:p>
              <a:pPr algn="ctr">
                <a:spcBef>
                  <a:spcPct val="50000"/>
                </a:spcBef>
                <a:buFontTx/>
                <a:buNone/>
              </a:pPr>
              <a:r>
                <a:rPr lang="en-US" sz="1200">
                  <a:solidFill>
                    <a:schemeClr val="tx1"/>
                  </a:solidFill>
                  <a:ea typeface="ＭＳ Ｐゴシック" pitchFamily="4" charset="-128"/>
                </a:rPr>
                <a:t>Elearning Course Launched</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2000"/>
                                        <p:tgtEl>
                                          <p:spTgt spid="921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219">
                                            <p:txEl>
                                              <p:pRg st="1" end="1"/>
                                            </p:txEl>
                                          </p:spTgt>
                                        </p:tgtEl>
                                        <p:attrNameLst>
                                          <p:attrName>style.visibility</p:attrName>
                                        </p:attrNameLst>
                                      </p:cBhvr>
                                      <p:to>
                                        <p:strVal val="visible"/>
                                      </p:to>
                                    </p:set>
                                    <p:animEffect transition="in" filter="fade">
                                      <p:cBhvr>
                                        <p:cTn id="10" dur="2000"/>
                                        <p:tgtEl>
                                          <p:spTgt spid="921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219">
                                            <p:txEl>
                                              <p:pRg st="2" end="2"/>
                                            </p:txEl>
                                          </p:spTgt>
                                        </p:tgtEl>
                                        <p:attrNameLst>
                                          <p:attrName>style.visibility</p:attrName>
                                        </p:attrNameLst>
                                      </p:cBhvr>
                                      <p:to>
                                        <p:strVal val="visible"/>
                                      </p:to>
                                    </p:set>
                                    <p:animEffect transition="in" filter="fade">
                                      <p:cBhvr>
                                        <p:cTn id="13" dur="2000"/>
                                        <p:tgtEl>
                                          <p:spTgt spid="9219">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2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219">
                                            <p:txEl>
                                              <p:pRg st="8" end="8"/>
                                            </p:txEl>
                                          </p:spTgt>
                                        </p:tgtEl>
                                        <p:attrNameLst>
                                          <p:attrName>style.visibility</p:attrName>
                                        </p:attrNameLst>
                                      </p:cBhvr>
                                      <p:to>
                                        <p:strVal val="visible"/>
                                      </p:to>
                                    </p:set>
                                    <p:animEffect transition="in" filter="fade">
                                      <p:cBhvr>
                                        <p:cTn id="23" dur="2000"/>
                                        <p:tgtEl>
                                          <p:spTgt spid="9219">
                                            <p:txEl>
                                              <p:pRg st="8" end="8"/>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219">
                                            <p:txEl>
                                              <p:pRg st="9" end="9"/>
                                            </p:txEl>
                                          </p:spTgt>
                                        </p:tgtEl>
                                        <p:attrNameLst>
                                          <p:attrName>style.visibility</p:attrName>
                                        </p:attrNameLst>
                                      </p:cBhvr>
                                      <p:to>
                                        <p:strVal val="visible"/>
                                      </p:to>
                                    </p:set>
                                    <p:animEffect transition="in" filter="fade">
                                      <p:cBhvr>
                                        <p:cTn id="26" dur="2000"/>
                                        <p:tgtEl>
                                          <p:spTgt spid="9219">
                                            <p:txEl>
                                              <p:pRg st="9" end="9"/>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219">
                                            <p:txEl>
                                              <p:pRg st="10" end="10"/>
                                            </p:txEl>
                                          </p:spTgt>
                                        </p:tgtEl>
                                        <p:attrNameLst>
                                          <p:attrName>style.visibility</p:attrName>
                                        </p:attrNameLst>
                                      </p:cBhvr>
                                      <p:to>
                                        <p:strVal val="visible"/>
                                      </p:to>
                                    </p:set>
                                    <p:animEffect transition="in" filter="fade">
                                      <p:cBhvr>
                                        <p:cTn id="29" dur="2000"/>
                                        <p:tgtEl>
                                          <p:spTgt spid="9219">
                                            <p:txEl>
                                              <p:pRg st="10" end="10"/>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219">
                                            <p:txEl>
                                              <p:pRg st="11" end="11"/>
                                            </p:txEl>
                                          </p:spTgt>
                                        </p:tgtEl>
                                        <p:attrNameLst>
                                          <p:attrName>style.visibility</p:attrName>
                                        </p:attrNameLst>
                                      </p:cBhvr>
                                      <p:to>
                                        <p:strVal val="visible"/>
                                      </p:to>
                                    </p:set>
                                    <p:animEffect transition="in" filter="fade">
                                      <p:cBhvr>
                                        <p:cTn id="32" dur="2000"/>
                                        <p:tgtEl>
                                          <p:spTgt spid="9219">
                                            <p:txEl>
                                              <p:pRg st="11" end="11"/>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219">
                                            <p:txEl>
                                              <p:pRg st="12" end="12"/>
                                            </p:txEl>
                                          </p:spTgt>
                                        </p:tgtEl>
                                        <p:attrNameLst>
                                          <p:attrName>style.visibility</p:attrName>
                                        </p:attrNameLst>
                                      </p:cBhvr>
                                      <p:to>
                                        <p:strVal val="visible"/>
                                      </p:to>
                                    </p:set>
                                    <p:animEffect transition="in" filter="fade">
                                      <p:cBhvr>
                                        <p:cTn id="35" dur="2000"/>
                                        <p:tgtEl>
                                          <p:spTgt spid="9219">
                                            <p:txEl>
                                              <p:pRg st="12" end="12"/>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9219">
                                            <p:txEl>
                                              <p:pRg st="13" end="13"/>
                                            </p:txEl>
                                          </p:spTgt>
                                        </p:tgtEl>
                                        <p:attrNameLst>
                                          <p:attrName>style.visibility</p:attrName>
                                        </p:attrNameLst>
                                      </p:cBhvr>
                                      <p:to>
                                        <p:strVal val="visible"/>
                                      </p:to>
                                    </p:set>
                                    <p:animEffect transition="in" filter="fade">
                                      <p:cBhvr>
                                        <p:cTn id="38" dur="2000"/>
                                        <p:tgtEl>
                                          <p:spTgt spid="9219">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uiExpand="1" build="p"/>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p:txBody>
          <a:bodyPr/>
          <a:lstStyle/>
          <a:p>
            <a:r>
              <a:rPr lang="en-US" sz="3200" b="1" dirty="0" smtClean="0"/>
              <a:t>eBook creation challenges</a:t>
            </a:r>
          </a:p>
        </p:txBody>
      </p:sp>
      <p:sp>
        <p:nvSpPr>
          <p:cNvPr id="10243" name="Content Placeholder 2"/>
          <p:cNvSpPr>
            <a:spLocks noGrp="1"/>
          </p:cNvSpPr>
          <p:nvPr>
            <p:ph idx="4294967295"/>
          </p:nvPr>
        </p:nvSpPr>
        <p:spPr>
          <a:xfrm>
            <a:off x="263525" y="1382954"/>
            <a:ext cx="9409113" cy="5056187"/>
          </a:xfrm>
        </p:spPr>
        <p:txBody>
          <a:bodyPr/>
          <a:lstStyle/>
          <a:p>
            <a:pPr>
              <a:spcBef>
                <a:spcPct val="0"/>
              </a:spcBef>
            </a:pPr>
            <a:r>
              <a:rPr lang="en-US" sz="3000" dirty="0" smtClean="0"/>
              <a:t>Consumer expectations</a:t>
            </a:r>
          </a:p>
          <a:p>
            <a:pPr lvl="1">
              <a:spcBef>
                <a:spcPct val="0"/>
              </a:spcBef>
            </a:pPr>
            <a:r>
              <a:rPr lang="en-US" sz="2600" dirty="0" smtClean="0"/>
              <a:t>interactive </a:t>
            </a:r>
          </a:p>
          <a:p>
            <a:pPr lvl="2">
              <a:spcBef>
                <a:spcPct val="0"/>
              </a:spcBef>
              <a:buFont typeface="Courier New" pitchFamily="49" charset="0"/>
              <a:buChar char="o"/>
            </a:pPr>
            <a:r>
              <a:rPr lang="en-US" sz="2600" dirty="0" smtClean="0"/>
              <a:t>audio </a:t>
            </a:r>
          </a:p>
          <a:p>
            <a:pPr lvl="2">
              <a:spcBef>
                <a:spcPct val="0"/>
              </a:spcBef>
              <a:buFont typeface="Courier New" pitchFamily="49" charset="0"/>
              <a:buChar char="o"/>
            </a:pPr>
            <a:r>
              <a:rPr lang="en-US" sz="2600" dirty="0" smtClean="0"/>
              <a:t>video </a:t>
            </a:r>
          </a:p>
          <a:p>
            <a:pPr lvl="2">
              <a:spcBef>
                <a:spcPct val="0"/>
              </a:spcBef>
              <a:buFont typeface="Courier New" pitchFamily="49" charset="0"/>
              <a:buChar char="o"/>
            </a:pPr>
            <a:r>
              <a:rPr lang="en-US" sz="2600" dirty="0" smtClean="0"/>
              <a:t>animations</a:t>
            </a:r>
          </a:p>
          <a:p>
            <a:pPr lvl="1">
              <a:spcBef>
                <a:spcPct val="0"/>
              </a:spcBef>
            </a:pPr>
            <a:r>
              <a:rPr lang="en-US" sz="2600" dirty="0" smtClean="0"/>
              <a:t>available anywhere, anytime</a:t>
            </a:r>
          </a:p>
          <a:p>
            <a:pPr lvl="1">
              <a:spcBef>
                <a:spcPct val="0"/>
              </a:spcBef>
            </a:pPr>
            <a:r>
              <a:rPr lang="en-US" sz="2600" dirty="0" smtClean="0"/>
              <a:t>multi-device</a:t>
            </a:r>
          </a:p>
          <a:p>
            <a:pPr lvl="1">
              <a:spcBef>
                <a:spcPct val="0"/>
              </a:spcBef>
            </a:pPr>
            <a:r>
              <a:rPr lang="en-US" sz="2600" dirty="0" smtClean="0"/>
              <a:t>participative (“I matter and so does my opinion”)</a:t>
            </a:r>
          </a:p>
          <a:p>
            <a:pPr lvl="1">
              <a:spcBef>
                <a:spcPct val="0"/>
              </a:spcBef>
            </a:pPr>
            <a:r>
              <a:rPr lang="en-US" sz="2600" dirty="0" smtClean="0"/>
              <a:t>cost (micro-payments)</a:t>
            </a:r>
          </a:p>
        </p:txBody>
      </p:sp>
      <p:sp>
        <p:nvSpPr>
          <p:cNvPr id="10244" name="Slide Number Placeholder 3"/>
          <p:cNvSpPr txBox="1">
            <a:spLocks noGrp="1"/>
          </p:cNvSpPr>
          <p:nvPr/>
        </p:nvSpPr>
        <p:spPr bwMode="auto">
          <a:xfrm>
            <a:off x="17199" y="6626226"/>
            <a:ext cx="856456" cy="231775"/>
          </a:xfrm>
          <a:prstGeom prst="rect">
            <a:avLst/>
          </a:prstGeom>
          <a:noFill/>
          <a:ln w="9525">
            <a:noFill/>
            <a:miter lim="800000"/>
            <a:headEnd/>
            <a:tailEnd/>
          </a:ln>
        </p:spPr>
        <p:txBody>
          <a:bodyPr/>
          <a:lstStyle/>
          <a:p>
            <a:pPr>
              <a:spcBef>
                <a:spcPct val="0"/>
              </a:spcBef>
              <a:buFontTx/>
              <a:buNone/>
            </a:pPr>
            <a:fld id="{1525B452-A9F2-420A-920F-95D078467BC8}" type="slidenum">
              <a:rPr lang="en-US" sz="1200">
                <a:solidFill>
                  <a:schemeClr val="bg1"/>
                </a:solidFill>
              </a:rPr>
              <a:pPr>
                <a:spcBef>
                  <a:spcPct val="0"/>
                </a:spcBef>
                <a:buFontTx/>
                <a:buNone/>
              </a:pPr>
              <a:t>17</a:t>
            </a:fld>
            <a:endParaRPr lang="en-US" sz="120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sz="3200" b="1" dirty="0" smtClean="0"/>
              <a:t>Without the right foundation …</a:t>
            </a:r>
          </a:p>
        </p:txBody>
      </p:sp>
      <p:pic>
        <p:nvPicPr>
          <p:cNvPr id="173058" name="Picture 2"/>
          <p:cNvPicPr>
            <a:picLocks noGrp="1" noChangeAspect="1" noChangeArrowheads="1"/>
          </p:cNvPicPr>
          <p:nvPr>
            <p:ph idx="1"/>
          </p:nvPr>
        </p:nvPicPr>
        <p:blipFill>
          <a:blip r:embed="rId2"/>
          <a:srcRect/>
          <a:stretch>
            <a:fillRect/>
          </a:stretch>
        </p:blipFill>
        <p:spPr>
          <a:xfrm rot="21292916">
            <a:off x="5037138" y="3089275"/>
            <a:ext cx="4271962" cy="3049588"/>
          </a:xfrm>
          <a:noFill/>
        </p:spPr>
      </p:pic>
      <p:sp>
        <p:nvSpPr>
          <p:cNvPr id="9220" name="Slide Number Placeholder 3"/>
          <p:cNvSpPr>
            <a:spLocks noGrp="1"/>
          </p:cNvSpPr>
          <p:nvPr>
            <p:ph type="sldNum" sz="quarter" idx="10"/>
          </p:nvPr>
        </p:nvSpPr>
        <p:spPr>
          <a:noFill/>
        </p:spPr>
        <p:txBody>
          <a:bodyPr/>
          <a:lstStyle/>
          <a:p>
            <a:pPr defTabSz="879475"/>
            <a:fld id="{E1081EAF-28CC-4F5D-9D1B-B04E04E99819}" type="slidenum">
              <a:rPr lang="en-US" smtClean="0"/>
              <a:pPr defTabSz="879475"/>
              <a:t>18</a:t>
            </a:fld>
            <a:endParaRPr lang="en-US" smtClean="0"/>
          </a:p>
        </p:txBody>
      </p:sp>
      <p:pic>
        <p:nvPicPr>
          <p:cNvPr id="173060" name="Picture 4"/>
          <p:cNvPicPr>
            <a:picLocks noChangeAspect="1" noChangeArrowheads="1"/>
          </p:cNvPicPr>
          <p:nvPr/>
        </p:nvPicPr>
        <p:blipFill>
          <a:blip r:embed="rId3"/>
          <a:srcRect/>
          <a:stretch>
            <a:fillRect/>
          </a:stretch>
        </p:blipFill>
        <p:spPr bwMode="auto">
          <a:xfrm rot="549991">
            <a:off x="347663" y="1535113"/>
            <a:ext cx="4506912" cy="3049587"/>
          </a:xfrm>
          <a:prstGeom prst="rect">
            <a:avLst/>
          </a:prstGeom>
          <a:noFill/>
          <a:ln w="9525" algn="ctr">
            <a:noFill/>
            <a:miter lim="800000"/>
            <a:headEnd/>
            <a:tailEnd/>
          </a:ln>
        </p:spPr>
      </p:pic>
      <p:pic>
        <p:nvPicPr>
          <p:cNvPr id="173061" name="Picture 5"/>
          <p:cNvPicPr>
            <a:picLocks noChangeAspect="1" noChangeArrowheads="1"/>
          </p:cNvPicPr>
          <p:nvPr/>
        </p:nvPicPr>
        <p:blipFill>
          <a:blip r:embed="rId4"/>
          <a:srcRect/>
          <a:stretch>
            <a:fillRect/>
          </a:stretch>
        </p:blipFill>
        <p:spPr bwMode="auto">
          <a:xfrm>
            <a:off x="2297113" y="1500188"/>
            <a:ext cx="5422900" cy="4281487"/>
          </a:xfrm>
          <a:prstGeom prst="rect">
            <a:avLst/>
          </a:prstGeom>
          <a:noFill/>
          <a:ln w="9525" algn="ctr">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3060"/>
                                        </p:tgtEl>
                                        <p:attrNameLst>
                                          <p:attrName>style.visibility</p:attrName>
                                        </p:attrNameLst>
                                      </p:cBhvr>
                                      <p:to>
                                        <p:strVal val="visible"/>
                                      </p:to>
                                    </p:set>
                                    <p:animEffect transition="in" filter="fade">
                                      <p:cBhvr>
                                        <p:cTn id="7" dur="3000"/>
                                        <p:tgtEl>
                                          <p:spTgt spid="1730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3058"/>
                                        </p:tgtEl>
                                        <p:attrNameLst>
                                          <p:attrName>style.visibility</p:attrName>
                                        </p:attrNameLst>
                                      </p:cBhvr>
                                      <p:to>
                                        <p:strVal val="visible"/>
                                      </p:to>
                                    </p:set>
                                    <p:animEffect transition="in" filter="fade">
                                      <p:cBhvr>
                                        <p:cTn id="12" dur="2000"/>
                                        <p:tgtEl>
                                          <p:spTgt spid="17305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3061"/>
                                        </p:tgtEl>
                                        <p:attrNameLst>
                                          <p:attrName>style.visibility</p:attrName>
                                        </p:attrNameLst>
                                      </p:cBhvr>
                                      <p:to>
                                        <p:strVal val="visible"/>
                                      </p:to>
                                    </p:set>
                                    <p:animEffect transition="in" filter="fade">
                                      <p:cBhvr>
                                        <p:cTn id="17" dur="2000"/>
                                        <p:tgtEl>
                                          <p:spTgt spid="173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147" name="Picture 3" descr="WaveArtScreenPP"/>
          <p:cNvPicPr>
            <a:picLocks noChangeAspect="1" noChangeArrowheads="1"/>
          </p:cNvPicPr>
          <p:nvPr/>
        </p:nvPicPr>
        <p:blipFill>
          <a:blip r:embed="rId3"/>
          <a:srcRect/>
          <a:stretch>
            <a:fillRect/>
          </a:stretch>
        </p:blipFill>
        <p:spPr bwMode="auto">
          <a:xfrm>
            <a:off x="0" y="2657476"/>
            <a:ext cx="9844088" cy="3514725"/>
          </a:xfrm>
          <a:prstGeom prst="rect">
            <a:avLst/>
          </a:prstGeom>
          <a:noFill/>
          <a:ln w="9525">
            <a:noFill/>
            <a:miter lim="800000"/>
            <a:headEnd/>
            <a:tailEnd/>
          </a:ln>
        </p:spPr>
      </p:pic>
      <p:sp>
        <p:nvSpPr>
          <p:cNvPr id="6148" name="Rectangle 3"/>
          <p:cNvSpPr txBox="1">
            <a:spLocks noChangeArrowheads="1"/>
          </p:cNvSpPr>
          <p:nvPr/>
        </p:nvSpPr>
        <p:spPr bwMode="auto">
          <a:xfrm>
            <a:off x="307843" y="409575"/>
            <a:ext cx="9230121" cy="609600"/>
          </a:xfrm>
          <a:prstGeom prst="rect">
            <a:avLst/>
          </a:prstGeom>
          <a:noFill/>
          <a:ln w="9525">
            <a:noFill/>
            <a:miter lim="800000"/>
            <a:headEnd/>
            <a:tailEnd/>
          </a:ln>
        </p:spPr>
        <p:txBody>
          <a:bodyPr/>
          <a:lstStyle/>
          <a:p>
            <a:pPr>
              <a:buFontTx/>
              <a:buNone/>
            </a:pPr>
            <a:r>
              <a:rPr lang="en-US" b="1"/>
              <a:t>Agenda</a:t>
            </a:r>
          </a:p>
        </p:txBody>
      </p:sp>
      <p:sp>
        <p:nvSpPr>
          <p:cNvPr id="6149" name="Line 5"/>
          <p:cNvSpPr>
            <a:spLocks noChangeShapeType="1"/>
          </p:cNvSpPr>
          <p:nvPr/>
        </p:nvSpPr>
        <p:spPr bwMode="auto">
          <a:xfrm>
            <a:off x="247650" y="1143000"/>
            <a:ext cx="9410700" cy="0"/>
          </a:xfrm>
          <a:prstGeom prst="line">
            <a:avLst/>
          </a:prstGeom>
          <a:noFill/>
          <a:ln w="25400">
            <a:solidFill>
              <a:srgbClr val="9A9E17"/>
            </a:solidFill>
            <a:round/>
            <a:headEnd/>
            <a:tailEnd/>
          </a:ln>
        </p:spPr>
        <p:txBody>
          <a:bodyPr/>
          <a:lstStyle/>
          <a:p>
            <a:endParaRPr lang="en-US"/>
          </a:p>
        </p:txBody>
      </p:sp>
      <p:sp>
        <p:nvSpPr>
          <p:cNvPr id="6150" name="Rectangle 6"/>
          <p:cNvSpPr>
            <a:spLocks noChangeArrowheads="1"/>
          </p:cNvSpPr>
          <p:nvPr/>
        </p:nvSpPr>
        <p:spPr bwMode="auto">
          <a:xfrm>
            <a:off x="0" y="6692900"/>
            <a:ext cx="9906000" cy="1651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6151" name="Rectangle 7"/>
          <p:cNvSpPr>
            <a:spLocks noChangeArrowheads="1"/>
          </p:cNvSpPr>
          <p:nvPr/>
        </p:nvSpPr>
        <p:spPr bwMode="auto">
          <a:xfrm>
            <a:off x="0" y="6572250"/>
            <a:ext cx="9906000" cy="109538"/>
          </a:xfrm>
          <a:prstGeom prst="rect">
            <a:avLst/>
          </a:prstGeom>
          <a:solidFill>
            <a:srgbClr val="00649D"/>
          </a:solidFill>
          <a:ln w="9525">
            <a:solidFill>
              <a:schemeClr val="tx1"/>
            </a:solidFill>
            <a:miter lim="800000"/>
            <a:headEnd/>
            <a:tailEnd/>
          </a:ln>
        </p:spPr>
        <p:txBody>
          <a:bodyPr wrap="none" anchor="ctr"/>
          <a:lstStyle/>
          <a:p>
            <a:endParaRPr lang="en-US"/>
          </a:p>
        </p:txBody>
      </p:sp>
      <p:sp>
        <p:nvSpPr>
          <p:cNvPr id="6152" name="Rectangle 8"/>
          <p:cNvSpPr>
            <a:spLocks noChangeArrowheads="1"/>
          </p:cNvSpPr>
          <p:nvPr/>
        </p:nvSpPr>
        <p:spPr bwMode="auto">
          <a:xfrm>
            <a:off x="9090819" y="6248400"/>
            <a:ext cx="660400" cy="285750"/>
          </a:xfrm>
          <a:prstGeom prst="rect">
            <a:avLst/>
          </a:prstGeom>
          <a:noFill/>
          <a:ln w="9525">
            <a:noFill/>
            <a:miter lim="800000"/>
            <a:headEnd/>
            <a:tailEnd/>
          </a:ln>
        </p:spPr>
        <p:txBody>
          <a:bodyPr/>
          <a:lstStyle/>
          <a:p>
            <a:pPr algn="r" eaLnBrk="0" hangingPunct="0">
              <a:spcBef>
                <a:spcPct val="0"/>
              </a:spcBef>
              <a:buFontTx/>
              <a:buNone/>
            </a:pPr>
            <a:endParaRPr lang="en-US" sz="1400">
              <a:solidFill>
                <a:srgbClr val="9A9E17"/>
              </a:solidFill>
              <a:ea typeface="ＭＳ Ｐゴシック" pitchFamily="-16" charset="-128"/>
            </a:endParaRPr>
          </a:p>
        </p:txBody>
      </p:sp>
      <p:sp>
        <p:nvSpPr>
          <p:cNvPr id="6153" name="Rectangle 9"/>
          <p:cNvSpPr>
            <a:spLocks noChangeArrowheads="1"/>
          </p:cNvSpPr>
          <p:nvPr/>
        </p:nvSpPr>
        <p:spPr bwMode="auto">
          <a:xfrm>
            <a:off x="0" y="0"/>
            <a:ext cx="9906000" cy="228600"/>
          </a:xfrm>
          <a:prstGeom prst="rect">
            <a:avLst/>
          </a:prstGeom>
          <a:solidFill>
            <a:srgbClr val="9A9E17"/>
          </a:solidFill>
          <a:ln w="9525">
            <a:noFill/>
            <a:miter lim="800000"/>
            <a:headEnd/>
            <a:tailEnd/>
          </a:ln>
        </p:spPr>
        <p:txBody>
          <a:bodyPr wrap="none" anchor="ctr"/>
          <a:lstStyle/>
          <a:p>
            <a:endParaRPr lang="en-US"/>
          </a:p>
        </p:txBody>
      </p:sp>
      <p:pic>
        <p:nvPicPr>
          <p:cNvPr id="6154" name="Picture 10" descr="AptaraLogo"/>
          <p:cNvPicPr>
            <a:picLocks noChangeAspect="1" noChangeArrowheads="1"/>
          </p:cNvPicPr>
          <p:nvPr/>
        </p:nvPicPr>
        <p:blipFill>
          <a:blip r:embed="rId4"/>
          <a:srcRect/>
          <a:stretch>
            <a:fillRect/>
          </a:stretch>
        </p:blipFill>
        <p:spPr bwMode="auto">
          <a:xfrm>
            <a:off x="8058944" y="6229351"/>
            <a:ext cx="1692275" cy="284163"/>
          </a:xfrm>
          <a:prstGeom prst="rect">
            <a:avLst/>
          </a:prstGeom>
          <a:noFill/>
          <a:ln w="9525">
            <a:noFill/>
            <a:miter lim="800000"/>
            <a:headEnd/>
            <a:tailEnd/>
          </a:ln>
        </p:spPr>
      </p:pic>
      <p:sp>
        <p:nvSpPr>
          <p:cNvPr id="6155" name="Rectangle 11"/>
          <p:cNvSpPr>
            <a:spLocks noChangeArrowheads="1"/>
          </p:cNvSpPr>
          <p:nvPr/>
        </p:nvSpPr>
        <p:spPr bwMode="auto">
          <a:xfrm>
            <a:off x="3910806" y="6657975"/>
            <a:ext cx="2249488" cy="228600"/>
          </a:xfrm>
          <a:prstGeom prst="rect">
            <a:avLst/>
          </a:prstGeom>
          <a:noFill/>
          <a:ln w="9525">
            <a:noFill/>
            <a:miter lim="800000"/>
            <a:headEnd/>
            <a:tailEnd/>
          </a:ln>
        </p:spPr>
        <p:txBody>
          <a:bodyPr/>
          <a:lstStyle/>
          <a:p>
            <a:pPr algn="r" eaLnBrk="0" hangingPunct="0">
              <a:spcBef>
                <a:spcPct val="0"/>
              </a:spcBef>
              <a:buFontTx/>
              <a:buNone/>
            </a:pPr>
            <a:r>
              <a:rPr lang="en-US" sz="1000">
                <a:solidFill>
                  <a:schemeClr val="bg2"/>
                </a:solidFill>
                <a:ea typeface="ＭＳ Ｐゴシック" pitchFamily="-16" charset="-128"/>
              </a:rPr>
              <a:t>Confidential. Not for distribution.</a:t>
            </a:r>
          </a:p>
        </p:txBody>
      </p:sp>
      <p:sp>
        <p:nvSpPr>
          <p:cNvPr id="6156" name="Rectangle 12"/>
          <p:cNvSpPr>
            <a:spLocks noChangeArrowheads="1"/>
          </p:cNvSpPr>
          <p:nvPr/>
        </p:nvSpPr>
        <p:spPr bwMode="auto">
          <a:xfrm>
            <a:off x="72231" y="6657976"/>
            <a:ext cx="660400" cy="200025"/>
          </a:xfrm>
          <a:prstGeom prst="rect">
            <a:avLst/>
          </a:prstGeom>
          <a:noFill/>
          <a:ln w="9525">
            <a:noFill/>
            <a:miter lim="800000"/>
            <a:headEnd/>
            <a:tailEnd/>
          </a:ln>
        </p:spPr>
        <p:txBody>
          <a:bodyPr/>
          <a:lstStyle/>
          <a:p>
            <a:pPr eaLnBrk="0" hangingPunct="0">
              <a:spcBef>
                <a:spcPct val="0"/>
              </a:spcBef>
              <a:buFontTx/>
              <a:buNone/>
            </a:pPr>
            <a:fld id="{E1959768-4445-4A9B-87D6-B9BAF0FCAEE7}" type="slidenum">
              <a:rPr lang="en-US" sz="1000">
                <a:solidFill>
                  <a:schemeClr val="bg2"/>
                </a:solidFill>
                <a:ea typeface="ＭＳ Ｐゴシック" pitchFamily="-16" charset="-128"/>
              </a:rPr>
              <a:pPr eaLnBrk="0" hangingPunct="0">
                <a:spcBef>
                  <a:spcPct val="0"/>
                </a:spcBef>
                <a:buFontTx/>
                <a:buNone/>
              </a:pPr>
              <a:t>19</a:t>
            </a:fld>
            <a:endParaRPr lang="en-US" sz="1000">
              <a:solidFill>
                <a:schemeClr val="bg2"/>
              </a:solidFill>
              <a:ea typeface="ＭＳ Ｐゴシック" pitchFamily="-16" charset="-128"/>
            </a:endParaRPr>
          </a:p>
        </p:txBody>
      </p:sp>
      <p:sp>
        <p:nvSpPr>
          <p:cNvPr id="81933" name="Rectangle 13"/>
          <p:cNvSpPr>
            <a:spLocks noChangeArrowheads="1"/>
          </p:cNvSpPr>
          <p:nvPr/>
        </p:nvSpPr>
        <p:spPr bwMode="auto">
          <a:xfrm>
            <a:off x="1967442" y="1866901"/>
            <a:ext cx="2264018" cy="400110"/>
          </a:xfrm>
          <a:prstGeom prst="rect">
            <a:avLst/>
          </a:prstGeom>
          <a:noFill/>
          <a:ln w="9525">
            <a:noFill/>
            <a:miter lim="800000"/>
            <a:headEnd/>
            <a:tailEnd/>
          </a:ln>
        </p:spPr>
        <p:txBody>
          <a:bodyPr wrap="none">
            <a:spAutoFit/>
          </a:bodyPr>
          <a:lstStyle/>
          <a:p>
            <a:pPr>
              <a:buClr>
                <a:schemeClr val="tx2"/>
              </a:buClr>
              <a:buFontTx/>
              <a:buNone/>
            </a:pPr>
            <a:r>
              <a:rPr lang="en-US" sz="2000" dirty="0">
                <a:solidFill>
                  <a:schemeClr val="tx1"/>
                </a:solidFill>
              </a:rPr>
              <a:t>Introducing Aptara</a:t>
            </a:r>
          </a:p>
        </p:txBody>
      </p:sp>
      <p:sp>
        <p:nvSpPr>
          <p:cNvPr id="6158" name="AutoShape 14"/>
          <p:cNvSpPr>
            <a:spLocks noChangeArrowheads="1"/>
          </p:cNvSpPr>
          <p:nvPr/>
        </p:nvSpPr>
        <p:spPr bwMode="auto">
          <a:xfrm rot="-5400000">
            <a:off x="1616472" y="1789113"/>
            <a:ext cx="533400" cy="577850"/>
          </a:xfrm>
          <a:custGeom>
            <a:avLst/>
            <a:gdLst>
              <a:gd name="T0" fmla="*/ 266700 w 21600"/>
              <a:gd name="T1" fmla="*/ 0 h 21600"/>
              <a:gd name="T2" fmla="*/ 66675 w 21600"/>
              <a:gd name="T3" fmla="*/ 266700 h 21600"/>
              <a:gd name="T4" fmla="*/ 266700 w 21600"/>
              <a:gd name="T5" fmla="*/ 133350 h 21600"/>
              <a:gd name="T6" fmla="*/ 466725 w 21600"/>
              <a:gd name="T7" fmla="*/ 266700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9A9E17"/>
          </a:solidFill>
          <a:ln w="9525">
            <a:noFill/>
            <a:miter lim="800000"/>
            <a:headEnd/>
            <a:tailEnd/>
          </a:ln>
        </p:spPr>
        <p:txBody>
          <a:bodyPr wrap="none" anchor="ctr"/>
          <a:lstStyle/>
          <a:p>
            <a:endParaRPr lang="en-US"/>
          </a:p>
        </p:txBody>
      </p:sp>
      <p:grpSp>
        <p:nvGrpSpPr>
          <p:cNvPr id="2" name="Group 15"/>
          <p:cNvGrpSpPr>
            <a:grpSpLocks/>
          </p:cNvGrpSpPr>
          <p:nvPr/>
        </p:nvGrpSpPr>
        <p:grpSpPr bwMode="auto">
          <a:xfrm>
            <a:off x="1833298" y="1820864"/>
            <a:ext cx="6199850" cy="515937"/>
            <a:chOff x="672" y="854"/>
            <a:chExt cx="2597" cy="325"/>
          </a:xfrm>
        </p:grpSpPr>
        <p:sp>
          <p:nvSpPr>
            <p:cNvPr id="6175" name="Line 16"/>
            <p:cNvSpPr>
              <a:spLocks noChangeShapeType="1"/>
            </p:cNvSpPr>
            <p:nvPr/>
          </p:nvSpPr>
          <p:spPr bwMode="auto">
            <a:xfrm>
              <a:off x="672" y="854"/>
              <a:ext cx="2597" cy="0"/>
            </a:xfrm>
            <a:prstGeom prst="line">
              <a:avLst/>
            </a:prstGeom>
            <a:noFill/>
            <a:ln w="9525">
              <a:solidFill>
                <a:srgbClr val="9A9E17"/>
              </a:solidFill>
              <a:round/>
              <a:headEnd/>
              <a:tailEnd/>
            </a:ln>
          </p:spPr>
          <p:txBody>
            <a:bodyPr/>
            <a:lstStyle/>
            <a:p>
              <a:endParaRPr lang="en-US"/>
            </a:p>
          </p:txBody>
        </p:sp>
        <p:sp>
          <p:nvSpPr>
            <p:cNvPr id="6176" name="Line 17"/>
            <p:cNvSpPr>
              <a:spLocks noChangeShapeType="1"/>
            </p:cNvSpPr>
            <p:nvPr/>
          </p:nvSpPr>
          <p:spPr bwMode="auto">
            <a:xfrm>
              <a:off x="672" y="1179"/>
              <a:ext cx="2597" cy="0"/>
            </a:xfrm>
            <a:prstGeom prst="line">
              <a:avLst/>
            </a:prstGeom>
            <a:noFill/>
            <a:ln w="9525">
              <a:solidFill>
                <a:srgbClr val="9A9E17"/>
              </a:solidFill>
              <a:round/>
              <a:headEnd/>
              <a:tailEnd/>
            </a:ln>
          </p:spPr>
          <p:txBody>
            <a:bodyPr/>
            <a:lstStyle/>
            <a:p>
              <a:endParaRPr lang="en-US"/>
            </a:p>
          </p:txBody>
        </p:sp>
      </p:grpSp>
      <p:sp>
        <p:nvSpPr>
          <p:cNvPr id="6161" name="AutoShape 19"/>
          <p:cNvSpPr>
            <a:spLocks noChangeArrowheads="1"/>
          </p:cNvSpPr>
          <p:nvPr/>
        </p:nvSpPr>
        <p:spPr bwMode="auto">
          <a:xfrm rot="-5400000">
            <a:off x="1616472" y="2597150"/>
            <a:ext cx="533400" cy="577850"/>
          </a:xfrm>
          <a:custGeom>
            <a:avLst/>
            <a:gdLst>
              <a:gd name="T0" fmla="*/ 266700 w 21600"/>
              <a:gd name="T1" fmla="*/ 0 h 21600"/>
              <a:gd name="T2" fmla="*/ 66675 w 21600"/>
              <a:gd name="T3" fmla="*/ 266700 h 21600"/>
              <a:gd name="T4" fmla="*/ 266700 w 21600"/>
              <a:gd name="T5" fmla="*/ 133350 h 21600"/>
              <a:gd name="T6" fmla="*/ 466725 w 21600"/>
              <a:gd name="T7" fmla="*/ 266700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9A9E17"/>
          </a:solidFill>
          <a:ln w="9525">
            <a:noFill/>
            <a:miter lim="800000"/>
            <a:headEnd/>
            <a:tailEnd/>
          </a:ln>
        </p:spPr>
        <p:txBody>
          <a:bodyPr wrap="none" anchor="ctr"/>
          <a:lstStyle/>
          <a:p>
            <a:endParaRPr lang="en-US"/>
          </a:p>
        </p:txBody>
      </p:sp>
      <p:grpSp>
        <p:nvGrpSpPr>
          <p:cNvPr id="3" name="Group 20"/>
          <p:cNvGrpSpPr>
            <a:grpSpLocks/>
          </p:cNvGrpSpPr>
          <p:nvPr/>
        </p:nvGrpSpPr>
        <p:grpSpPr bwMode="auto">
          <a:xfrm>
            <a:off x="1833298" y="2628900"/>
            <a:ext cx="6199850" cy="515938"/>
            <a:chOff x="672" y="854"/>
            <a:chExt cx="2597" cy="325"/>
          </a:xfrm>
        </p:grpSpPr>
        <p:sp>
          <p:nvSpPr>
            <p:cNvPr id="6173" name="Line 21"/>
            <p:cNvSpPr>
              <a:spLocks noChangeShapeType="1"/>
            </p:cNvSpPr>
            <p:nvPr/>
          </p:nvSpPr>
          <p:spPr bwMode="auto">
            <a:xfrm>
              <a:off x="672" y="854"/>
              <a:ext cx="2597" cy="0"/>
            </a:xfrm>
            <a:prstGeom prst="line">
              <a:avLst/>
            </a:prstGeom>
            <a:noFill/>
            <a:ln w="9525">
              <a:solidFill>
                <a:srgbClr val="9A9E17"/>
              </a:solidFill>
              <a:round/>
              <a:headEnd/>
              <a:tailEnd/>
            </a:ln>
          </p:spPr>
          <p:txBody>
            <a:bodyPr/>
            <a:lstStyle/>
            <a:p>
              <a:endParaRPr lang="en-US"/>
            </a:p>
          </p:txBody>
        </p:sp>
        <p:sp>
          <p:nvSpPr>
            <p:cNvPr id="6174" name="Line 22"/>
            <p:cNvSpPr>
              <a:spLocks noChangeShapeType="1"/>
            </p:cNvSpPr>
            <p:nvPr/>
          </p:nvSpPr>
          <p:spPr bwMode="auto">
            <a:xfrm>
              <a:off x="672" y="1179"/>
              <a:ext cx="2597" cy="0"/>
            </a:xfrm>
            <a:prstGeom prst="line">
              <a:avLst/>
            </a:prstGeom>
            <a:noFill/>
            <a:ln w="9525">
              <a:solidFill>
                <a:srgbClr val="9A9E17"/>
              </a:solidFill>
              <a:round/>
              <a:headEnd/>
              <a:tailEnd/>
            </a:ln>
          </p:spPr>
          <p:txBody>
            <a:bodyPr/>
            <a:lstStyle/>
            <a:p>
              <a:endParaRPr lang="en-US"/>
            </a:p>
          </p:txBody>
        </p:sp>
      </p:grpSp>
      <p:sp>
        <p:nvSpPr>
          <p:cNvPr id="6163" name="Rectangle 23"/>
          <p:cNvSpPr>
            <a:spLocks noChangeArrowheads="1"/>
          </p:cNvSpPr>
          <p:nvPr/>
        </p:nvSpPr>
        <p:spPr bwMode="auto">
          <a:xfrm>
            <a:off x="1967442" y="3487739"/>
            <a:ext cx="3325141" cy="400110"/>
          </a:xfrm>
          <a:prstGeom prst="rect">
            <a:avLst/>
          </a:prstGeom>
          <a:noFill/>
          <a:ln w="9525">
            <a:noFill/>
            <a:miter lim="800000"/>
            <a:headEnd/>
            <a:tailEnd/>
          </a:ln>
        </p:spPr>
        <p:txBody>
          <a:bodyPr wrap="none">
            <a:spAutoFit/>
          </a:bodyPr>
          <a:lstStyle/>
          <a:p>
            <a:pPr>
              <a:buClr>
                <a:schemeClr val="tx2"/>
              </a:buClr>
              <a:buFontTx/>
              <a:buNone/>
            </a:pPr>
            <a:r>
              <a:rPr lang="en-US" sz="2000" dirty="0" smtClean="0">
                <a:solidFill>
                  <a:schemeClr val="tx1"/>
                </a:solidFill>
              </a:rPr>
              <a:t>Getting From Here to There</a:t>
            </a:r>
            <a:endParaRPr lang="en-US" sz="2000" dirty="0">
              <a:solidFill>
                <a:schemeClr val="tx1"/>
              </a:solidFill>
            </a:endParaRPr>
          </a:p>
        </p:txBody>
      </p:sp>
      <p:sp>
        <p:nvSpPr>
          <p:cNvPr id="6164" name="AutoShape 24"/>
          <p:cNvSpPr>
            <a:spLocks noChangeArrowheads="1"/>
          </p:cNvSpPr>
          <p:nvPr/>
        </p:nvSpPr>
        <p:spPr bwMode="auto">
          <a:xfrm rot="-5400000">
            <a:off x="1616472" y="3409950"/>
            <a:ext cx="533400" cy="577850"/>
          </a:xfrm>
          <a:custGeom>
            <a:avLst/>
            <a:gdLst>
              <a:gd name="T0" fmla="*/ 266700 w 21600"/>
              <a:gd name="T1" fmla="*/ 0 h 21600"/>
              <a:gd name="T2" fmla="*/ 66675 w 21600"/>
              <a:gd name="T3" fmla="*/ 266700 h 21600"/>
              <a:gd name="T4" fmla="*/ 266700 w 21600"/>
              <a:gd name="T5" fmla="*/ 133350 h 21600"/>
              <a:gd name="T6" fmla="*/ 466725 w 21600"/>
              <a:gd name="T7" fmla="*/ 266700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9A9E17"/>
          </a:solidFill>
          <a:ln w="9525">
            <a:noFill/>
            <a:miter lim="800000"/>
            <a:headEnd/>
            <a:tailEnd/>
          </a:ln>
        </p:spPr>
        <p:txBody>
          <a:bodyPr wrap="none" anchor="ctr"/>
          <a:lstStyle/>
          <a:p>
            <a:endParaRPr lang="en-US"/>
          </a:p>
        </p:txBody>
      </p:sp>
      <p:grpSp>
        <p:nvGrpSpPr>
          <p:cNvPr id="4" name="Group 25"/>
          <p:cNvGrpSpPr>
            <a:grpSpLocks/>
          </p:cNvGrpSpPr>
          <p:nvPr/>
        </p:nvGrpSpPr>
        <p:grpSpPr bwMode="auto">
          <a:xfrm>
            <a:off x="1833298" y="3441700"/>
            <a:ext cx="6199850" cy="515938"/>
            <a:chOff x="672" y="854"/>
            <a:chExt cx="2597" cy="325"/>
          </a:xfrm>
        </p:grpSpPr>
        <p:sp>
          <p:nvSpPr>
            <p:cNvPr id="6171" name="Line 26"/>
            <p:cNvSpPr>
              <a:spLocks noChangeShapeType="1"/>
            </p:cNvSpPr>
            <p:nvPr/>
          </p:nvSpPr>
          <p:spPr bwMode="auto">
            <a:xfrm>
              <a:off x="672" y="854"/>
              <a:ext cx="2597" cy="0"/>
            </a:xfrm>
            <a:prstGeom prst="line">
              <a:avLst/>
            </a:prstGeom>
            <a:noFill/>
            <a:ln w="9525">
              <a:solidFill>
                <a:srgbClr val="9A9E17"/>
              </a:solidFill>
              <a:round/>
              <a:headEnd/>
              <a:tailEnd/>
            </a:ln>
          </p:spPr>
          <p:txBody>
            <a:bodyPr/>
            <a:lstStyle/>
            <a:p>
              <a:endParaRPr lang="en-US"/>
            </a:p>
          </p:txBody>
        </p:sp>
        <p:sp>
          <p:nvSpPr>
            <p:cNvPr id="6172" name="Line 27"/>
            <p:cNvSpPr>
              <a:spLocks noChangeShapeType="1"/>
            </p:cNvSpPr>
            <p:nvPr/>
          </p:nvSpPr>
          <p:spPr bwMode="auto">
            <a:xfrm>
              <a:off x="672" y="1179"/>
              <a:ext cx="2597" cy="0"/>
            </a:xfrm>
            <a:prstGeom prst="line">
              <a:avLst/>
            </a:prstGeom>
            <a:noFill/>
            <a:ln w="9525">
              <a:solidFill>
                <a:srgbClr val="9A9E17"/>
              </a:solidFill>
              <a:round/>
              <a:headEnd/>
              <a:tailEnd/>
            </a:ln>
          </p:spPr>
          <p:txBody>
            <a:bodyPr/>
            <a:lstStyle/>
            <a:p>
              <a:endParaRPr lang="en-US"/>
            </a:p>
          </p:txBody>
        </p:sp>
      </p:grpSp>
      <p:sp>
        <p:nvSpPr>
          <p:cNvPr id="33" name="Rectangle 2">
            <a:hlinkClick r:id="rId5" action="ppaction://hlinkfile"/>
          </p:cNvPr>
          <p:cNvSpPr>
            <a:spLocks noChangeArrowheads="1"/>
          </p:cNvSpPr>
          <p:nvPr/>
        </p:nvSpPr>
        <p:spPr bwMode="auto">
          <a:xfrm>
            <a:off x="1686376" y="4317049"/>
            <a:ext cx="6344311" cy="344487"/>
          </a:xfrm>
          <a:prstGeom prst="rect">
            <a:avLst/>
          </a:prstGeom>
          <a:solidFill>
            <a:srgbClr val="9A9E17">
              <a:alpha val="74901"/>
            </a:srgbClr>
          </a:solidFill>
          <a:ln w="9525" algn="ctr">
            <a:noFill/>
            <a:miter lim="800000"/>
            <a:headEnd/>
            <a:tailEnd/>
          </a:ln>
        </p:spPr>
        <p:txBody>
          <a:bodyPr wrap="none" anchor="ctr"/>
          <a:lstStyle/>
          <a:p>
            <a:endParaRPr lang="en-US"/>
          </a:p>
        </p:txBody>
      </p:sp>
      <p:sp>
        <p:nvSpPr>
          <p:cNvPr id="6167" name="AutoShape 29"/>
          <p:cNvSpPr>
            <a:spLocks noChangeArrowheads="1"/>
          </p:cNvSpPr>
          <p:nvPr/>
        </p:nvSpPr>
        <p:spPr bwMode="auto">
          <a:xfrm rot="-5400000">
            <a:off x="1616472" y="4210050"/>
            <a:ext cx="533400" cy="577850"/>
          </a:xfrm>
          <a:custGeom>
            <a:avLst/>
            <a:gdLst>
              <a:gd name="T0" fmla="*/ 266700 w 21600"/>
              <a:gd name="T1" fmla="*/ 0 h 21600"/>
              <a:gd name="T2" fmla="*/ 66675 w 21600"/>
              <a:gd name="T3" fmla="*/ 266700 h 21600"/>
              <a:gd name="T4" fmla="*/ 266700 w 21600"/>
              <a:gd name="T5" fmla="*/ 133350 h 21600"/>
              <a:gd name="T6" fmla="*/ 466725 w 21600"/>
              <a:gd name="T7" fmla="*/ 266700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9A9E17"/>
          </a:solidFill>
          <a:ln w="9525">
            <a:noFill/>
            <a:miter lim="800000"/>
            <a:headEnd/>
            <a:tailEnd/>
          </a:ln>
        </p:spPr>
        <p:txBody>
          <a:bodyPr wrap="none" anchor="ctr"/>
          <a:lstStyle/>
          <a:p>
            <a:endParaRPr lang="en-US"/>
          </a:p>
        </p:txBody>
      </p:sp>
      <p:grpSp>
        <p:nvGrpSpPr>
          <p:cNvPr id="5" name="Group 30"/>
          <p:cNvGrpSpPr>
            <a:grpSpLocks/>
          </p:cNvGrpSpPr>
          <p:nvPr/>
        </p:nvGrpSpPr>
        <p:grpSpPr bwMode="auto">
          <a:xfrm>
            <a:off x="1833298" y="4241800"/>
            <a:ext cx="6199850" cy="515938"/>
            <a:chOff x="672" y="854"/>
            <a:chExt cx="2597" cy="325"/>
          </a:xfrm>
        </p:grpSpPr>
        <p:sp>
          <p:nvSpPr>
            <p:cNvPr id="6169" name="Line 31"/>
            <p:cNvSpPr>
              <a:spLocks noChangeShapeType="1"/>
            </p:cNvSpPr>
            <p:nvPr/>
          </p:nvSpPr>
          <p:spPr bwMode="auto">
            <a:xfrm>
              <a:off x="672" y="854"/>
              <a:ext cx="2597" cy="0"/>
            </a:xfrm>
            <a:prstGeom prst="line">
              <a:avLst/>
            </a:prstGeom>
            <a:noFill/>
            <a:ln w="9525">
              <a:solidFill>
                <a:srgbClr val="9A9E17"/>
              </a:solidFill>
              <a:round/>
              <a:headEnd/>
              <a:tailEnd/>
            </a:ln>
          </p:spPr>
          <p:txBody>
            <a:bodyPr/>
            <a:lstStyle/>
            <a:p>
              <a:endParaRPr lang="en-US"/>
            </a:p>
          </p:txBody>
        </p:sp>
        <p:sp>
          <p:nvSpPr>
            <p:cNvPr id="6170" name="Line 32"/>
            <p:cNvSpPr>
              <a:spLocks noChangeShapeType="1"/>
            </p:cNvSpPr>
            <p:nvPr/>
          </p:nvSpPr>
          <p:spPr bwMode="auto">
            <a:xfrm>
              <a:off x="672" y="1179"/>
              <a:ext cx="2597" cy="0"/>
            </a:xfrm>
            <a:prstGeom prst="line">
              <a:avLst/>
            </a:prstGeom>
            <a:noFill/>
            <a:ln w="9525">
              <a:solidFill>
                <a:srgbClr val="9A9E17"/>
              </a:solidFill>
              <a:round/>
              <a:headEnd/>
              <a:tailEnd/>
            </a:ln>
          </p:spPr>
          <p:txBody>
            <a:bodyPr/>
            <a:lstStyle/>
            <a:p>
              <a:endParaRPr lang="en-US"/>
            </a:p>
          </p:txBody>
        </p:sp>
      </p:grpSp>
      <p:sp>
        <p:nvSpPr>
          <p:cNvPr id="6160" name="Rectangle 18"/>
          <p:cNvSpPr>
            <a:spLocks noChangeArrowheads="1"/>
          </p:cNvSpPr>
          <p:nvPr/>
        </p:nvSpPr>
        <p:spPr bwMode="auto">
          <a:xfrm>
            <a:off x="1967442" y="2674939"/>
            <a:ext cx="2560957" cy="400110"/>
          </a:xfrm>
          <a:prstGeom prst="rect">
            <a:avLst/>
          </a:prstGeom>
          <a:noFill/>
          <a:ln w="9525">
            <a:noFill/>
            <a:miter lim="800000"/>
            <a:headEnd/>
            <a:tailEnd/>
          </a:ln>
        </p:spPr>
        <p:txBody>
          <a:bodyPr wrap="none">
            <a:spAutoFit/>
          </a:bodyPr>
          <a:lstStyle/>
          <a:p>
            <a:pPr>
              <a:buClr>
                <a:schemeClr val="tx2"/>
              </a:buClr>
              <a:buFontTx/>
              <a:buNone/>
            </a:pPr>
            <a:r>
              <a:rPr lang="en-US" sz="2000" dirty="0" smtClean="0">
                <a:solidFill>
                  <a:schemeClr val="tx1"/>
                </a:solidFill>
              </a:rPr>
              <a:t>Today’s Environment</a:t>
            </a:r>
            <a:endParaRPr lang="en-US" sz="2000" dirty="0">
              <a:solidFill>
                <a:schemeClr val="tx1"/>
              </a:solidFill>
            </a:endParaRPr>
          </a:p>
        </p:txBody>
      </p:sp>
      <p:sp>
        <p:nvSpPr>
          <p:cNvPr id="6166" name="Rectangle 28"/>
          <p:cNvSpPr>
            <a:spLocks noChangeArrowheads="1"/>
          </p:cNvSpPr>
          <p:nvPr/>
        </p:nvSpPr>
        <p:spPr bwMode="auto">
          <a:xfrm>
            <a:off x="1967442" y="4287839"/>
            <a:ext cx="2308645" cy="400110"/>
          </a:xfrm>
          <a:prstGeom prst="rect">
            <a:avLst/>
          </a:prstGeom>
          <a:noFill/>
          <a:ln w="9525">
            <a:noFill/>
            <a:miter lim="800000"/>
            <a:headEnd/>
            <a:tailEnd/>
          </a:ln>
        </p:spPr>
        <p:txBody>
          <a:bodyPr wrap="none">
            <a:spAutoFit/>
          </a:bodyPr>
          <a:lstStyle/>
          <a:p>
            <a:pPr>
              <a:buClr>
                <a:schemeClr val="tx2"/>
              </a:buClr>
              <a:buFontTx/>
              <a:buNone/>
            </a:pPr>
            <a:r>
              <a:rPr lang="en-US" sz="2000" dirty="0" smtClean="0">
                <a:solidFill>
                  <a:schemeClr val="tx1"/>
                </a:solidFill>
              </a:rPr>
              <a:t>Digital First &amp; XML</a:t>
            </a:r>
            <a:endParaRPr lang="en-US" sz="20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nodeType="withEffect">
                                  <p:stCondLst>
                                    <p:cond delay="0"/>
                                  </p:stCondLst>
                                  <p:childTnLst>
                                    <p:animClr clrSpc="rgb" dir="cw">
                                      <p:cBhvr override="childStyle">
                                        <p:cTn id="6" dur="500" fill="hold"/>
                                        <p:tgtEl>
                                          <p:spTgt spid="81933">
                                            <p:txEl>
                                              <p:pRg st="0" end="0"/>
                                            </p:txEl>
                                          </p:spTgt>
                                        </p:tgtEl>
                                        <p:attrNameLst>
                                          <p:attrName>style.color</p:attrName>
                                        </p:attrNameLst>
                                      </p:cBhvr>
                                      <p:to>
                                        <a:schemeClr val="bg1"/>
                                      </p:to>
                                    </p:animClr>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linds(horizontal)">
                                      <p:cBhvr>
                                        <p:cTn id="1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Rectangle 2">
            <a:hlinkClick r:id="rId3" action="ppaction://hlinkfile"/>
          </p:cNvPr>
          <p:cNvSpPr>
            <a:spLocks noChangeArrowheads="1"/>
          </p:cNvSpPr>
          <p:nvPr/>
        </p:nvSpPr>
        <p:spPr bwMode="auto">
          <a:xfrm>
            <a:off x="1693996" y="1912939"/>
            <a:ext cx="6344311" cy="344487"/>
          </a:xfrm>
          <a:prstGeom prst="rect">
            <a:avLst/>
          </a:prstGeom>
          <a:solidFill>
            <a:srgbClr val="9A9E17">
              <a:alpha val="74901"/>
            </a:srgbClr>
          </a:solidFill>
          <a:ln w="9525" algn="ctr">
            <a:noFill/>
            <a:miter lim="800000"/>
            <a:headEnd/>
            <a:tailEnd/>
          </a:ln>
        </p:spPr>
        <p:txBody>
          <a:bodyPr wrap="none" anchor="ctr"/>
          <a:lstStyle/>
          <a:p>
            <a:endParaRPr lang="en-US"/>
          </a:p>
        </p:txBody>
      </p:sp>
      <p:pic>
        <p:nvPicPr>
          <p:cNvPr id="6147" name="Picture 3" descr="WaveArtScreenPP"/>
          <p:cNvPicPr>
            <a:picLocks noChangeAspect="1" noChangeArrowheads="1"/>
          </p:cNvPicPr>
          <p:nvPr/>
        </p:nvPicPr>
        <p:blipFill>
          <a:blip r:embed="rId4"/>
          <a:srcRect/>
          <a:stretch>
            <a:fillRect/>
          </a:stretch>
        </p:blipFill>
        <p:spPr bwMode="auto">
          <a:xfrm>
            <a:off x="0" y="2657476"/>
            <a:ext cx="9844088" cy="3514725"/>
          </a:xfrm>
          <a:prstGeom prst="rect">
            <a:avLst/>
          </a:prstGeom>
          <a:noFill/>
          <a:ln w="9525">
            <a:noFill/>
            <a:miter lim="800000"/>
            <a:headEnd/>
            <a:tailEnd/>
          </a:ln>
        </p:spPr>
      </p:pic>
      <p:sp>
        <p:nvSpPr>
          <p:cNvPr id="6148" name="Rectangle 3"/>
          <p:cNvSpPr txBox="1">
            <a:spLocks noChangeArrowheads="1"/>
          </p:cNvSpPr>
          <p:nvPr/>
        </p:nvSpPr>
        <p:spPr bwMode="auto">
          <a:xfrm>
            <a:off x="307843" y="409575"/>
            <a:ext cx="9230121" cy="609600"/>
          </a:xfrm>
          <a:prstGeom prst="rect">
            <a:avLst/>
          </a:prstGeom>
          <a:noFill/>
          <a:ln w="9525">
            <a:noFill/>
            <a:miter lim="800000"/>
            <a:headEnd/>
            <a:tailEnd/>
          </a:ln>
        </p:spPr>
        <p:txBody>
          <a:bodyPr/>
          <a:lstStyle/>
          <a:p>
            <a:pPr>
              <a:buFontTx/>
              <a:buNone/>
            </a:pPr>
            <a:r>
              <a:rPr lang="en-US" b="1"/>
              <a:t>Agenda</a:t>
            </a:r>
          </a:p>
        </p:txBody>
      </p:sp>
      <p:sp>
        <p:nvSpPr>
          <p:cNvPr id="6149" name="Line 5"/>
          <p:cNvSpPr>
            <a:spLocks noChangeShapeType="1"/>
          </p:cNvSpPr>
          <p:nvPr/>
        </p:nvSpPr>
        <p:spPr bwMode="auto">
          <a:xfrm>
            <a:off x="247650" y="1143000"/>
            <a:ext cx="9410700" cy="0"/>
          </a:xfrm>
          <a:prstGeom prst="line">
            <a:avLst/>
          </a:prstGeom>
          <a:noFill/>
          <a:ln w="25400">
            <a:solidFill>
              <a:srgbClr val="9A9E17"/>
            </a:solidFill>
            <a:round/>
            <a:headEnd/>
            <a:tailEnd/>
          </a:ln>
        </p:spPr>
        <p:txBody>
          <a:bodyPr/>
          <a:lstStyle/>
          <a:p>
            <a:endParaRPr lang="en-US"/>
          </a:p>
        </p:txBody>
      </p:sp>
      <p:sp>
        <p:nvSpPr>
          <p:cNvPr id="6150" name="Rectangle 6"/>
          <p:cNvSpPr>
            <a:spLocks noChangeArrowheads="1"/>
          </p:cNvSpPr>
          <p:nvPr/>
        </p:nvSpPr>
        <p:spPr bwMode="auto">
          <a:xfrm>
            <a:off x="0" y="6692900"/>
            <a:ext cx="9906000" cy="1651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6151" name="Rectangle 7"/>
          <p:cNvSpPr>
            <a:spLocks noChangeArrowheads="1"/>
          </p:cNvSpPr>
          <p:nvPr/>
        </p:nvSpPr>
        <p:spPr bwMode="auto">
          <a:xfrm>
            <a:off x="0" y="6572250"/>
            <a:ext cx="9906000" cy="109538"/>
          </a:xfrm>
          <a:prstGeom prst="rect">
            <a:avLst/>
          </a:prstGeom>
          <a:solidFill>
            <a:srgbClr val="00649D"/>
          </a:solidFill>
          <a:ln w="9525">
            <a:solidFill>
              <a:schemeClr val="tx1"/>
            </a:solidFill>
            <a:miter lim="800000"/>
            <a:headEnd/>
            <a:tailEnd/>
          </a:ln>
        </p:spPr>
        <p:txBody>
          <a:bodyPr wrap="none" anchor="ctr"/>
          <a:lstStyle/>
          <a:p>
            <a:endParaRPr lang="en-US"/>
          </a:p>
        </p:txBody>
      </p:sp>
      <p:sp>
        <p:nvSpPr>
          <p:cNvPr id="6152" name="Rectangle 8"/>
          <p:cNvSpPr>
            <a:spLocks noChangeArrowheads="1"/>
          </p:cNvSpPr>
          <p:nvPr/>
        </p:nvSpPr>
        <p:spPr bwMode="auto">
          <a:xfrm>
            <a:off x="9090819" y="6248400"/>
            <a:ext cx="660400" cy="285750"/>
          </a:xfrm>
          <a:prstGeom prst="rect">
            <a:avLst/>
          </a:prstGeom>
          <a:noFill/>
          <a:ln w="9525">
            <a:noFill/>
            <a:miter lim="800000"/>
            <a:headEnd/>
            <a:tailEnd/>
          </a:ln>
        </p:spPr>
        <p:txBody>
          <a:bodyPr/>
          <a:lstStyle/>
          <a:p>
            <a:pPr algn="r" eaLnBrk="0" hangingPunct="0">
              <a:spcBef>
                <a:spcPct val="0"/>
              </a:spcBef>
              <a:buFontTx/>
              <a:buNone/>
            </a:pPr>
            <a:endParaRPr lang="en-US" sz="1400">
              <a:solidFill>
                <a:srgbClr val="9A9E17"/>
              </a:solidFill>
              <a:ea typeface="ＭＳ Ｐゴシック" pitchFamily="-16" charset="-128"/>
            </a:endParaRPr>
          </a:p>
        </p:txBody>
      </p:sp>
      <p:sp>
        <p:nvSpPr>
          <p:cNvPr id="6153" name="Rectangle 9"/>
          <p:cNvSpPr>
            <a:spLocks noChangeArrowheads="1"/>
          </p:cNvSpPr>
          <p:nvPr/>
        </p:nvSpPr>
        <p:spPr bwMode="auto">
          <a:xfrm>
            <a:off x="0" y="0"/>
            <a:ext cx="9906000" cy="228600"/>
          </a:xfrm>
          <a:prstGeom prst="rect">
            <a:avLst/>
          </a:prstGeom>
          <a:solidFill>
            <a:srgbClr val="9A9E17"/>
          </a:solidFill>
          <a:ln w="9525">
            <a:noFill/>
            <a:miter lim="800000"/>
            <a:headEnd/>
            <a:tailEnd/>
          </a:ln>
        </p:spPr>
        <p:txBody>
          <a:bodyPr wrap="none" anchor="ctr"/>
          <a:lstStyle/>
          <a:p>
            <a:endParaRPr lang="en-US"/>
          </a:p>
        </p:txBody>
      </p:sp>
      <p:pic>
        <p:nvPicPr>
          <p:cNvPr id="6154" name="Picture 10" descr="AptaraLogo"/>
          <p:cNvPicPr>
            <a:picLocks noChangeAspect="1" noChangeArrowheads="1"/>
          </p:cNvPicPr>
          <p:nvPr/>
        </p:nvPicPr>
        <p:blipFill>
          <a:blip r:embed="rId5"/>
          <a:srcRect/>
          <a:stretch>
            <a:fillRect/>
          </a:stretch>
        </p:blipFill>
        <p:spPr bwMode="auto">
          <a:xfrm>
            <a:off x="8058944" y="6229351"/>
            <a:ext cx="1692275" cy="284163"/>
          </a:xfrm>
          <a:prstGeom prst="rect">
            <a:avLst/>
          </a:prstGeom>
          <a:noFill/>
          <a:ln w="9525">
            <a:noFill/>
            <a:miter lim="800000"/>
            <a:headEnd/>
            <a:tailEnd/>
          </a:ln>
        </p:spPr>
      </p:pic>
      <p:sp>
        <p:nvSpPr>
          <p:cNvPr id="6155" name="Rectangle 11"/>
          <p:cNvSpPr>
            <a:spLocks noChangeArrowheads="1"/>
          </p:cNvSpPr>
          <p:nvPr/>
        </p:nvSpPr>
        <p:spPr bwMode="auto">
          <a:xfrm>
            <a:off x="3910806" y="6657975"/>
            <a:ext cx="2249488" cy="228600"/>
          </a:xfrm>
          <a:prstGeom prst="rect">
            <a:avLst/>
          </a:prstGeom>
          <a:noFill/>
          <a:ln w="9525">
            <a:noFill/>
            <a:miter lim="800000"/>
            <a:headEnd/>
            <a:tailEnd/>
          </a:ln>
        </p:spPr>
        <p:txBody>
          <a:bodyPr/>
          <a:lstStyle/>
          <a:p>
            <a:pPr algn="r" eaLnBrk="0" hangingPunct="0">
              <a:spcBef>
                <a:spcPct val="0"/>
              </a:spcBef>
              <a:buFontTx/>
              <a:buNone/>
            </a:pPr>
            <a:r>
              <a:rPr lang="en-US" sz="1000">
                <a:solidFill>
                  <a:schemeClr val="bg2"/>
                </a:solidFill>
                <a:ea typeface="ＭＳ Ｐゴシック" pitchFamily="-16" charset="-128"/>
              </a:rPr>
              <a:t>Confidential. Not for distribution.</a:t>
            </a:r>
          </a:p>
        </p:txBody>
      </p:sp>
      <p:sp>
        <p:nvSpPr>
          <p:cNvPr id="6156" name="Rectangle 12"/>
          <p:cNvSpPr>
            <a:spLocks noChangeArrowheads="1"/>
          </p:cNvSpPr>
          <p:nvPr/>
        </p:nvSpPr>
        <p:spPr bwMode="auto">
          <a:xfrm>
            <a:off x="72231" y="6657976"/>
            <a:ext cx="660400" cy="200025"/>
          </a:xfrm>
          <a:prstGeom prst="rect">
            <a:avLst/>
          </a:prstGeom>
          <a:noFill/>
          <a:ln w="9525">
            <a:noFill/>
            <a:miter lim="800000"/>
            <a:headEnd/>
            <a:tailEnd/>
          </a:ln>
        </p:spPr>
        <p:txBody>
          <a:bodyPr/>
          <a:lstStyle/>
          <a:p>
            <a:pPr eaLnBrk="0" hangingPunct="0">
              <a:spcBef>
                <a:spcPct val="0"/>
              </a:spcBef>
              <a:buFontTx/>
              <a:buNone/>
            </a:pPr>
            <a:fld id="{E1959768-4445-4A9B-87D6-B9BAF0FCAEE7}" type="slidenum">
              <a:rPr lang="en-US" sz="1000">
                <a:solidFill>
                  <a:schemeClr val="bg2"/>
                </a:solidFill>
                <a:ea typeface="ＭＳ Ｐゴシック" pitchFamily="-16" charset="-128"/>
              </a:rPr>
              <a:pPr eaLnBrk="0" hangingPunct="0">
                <a:spcBef>
                  <a:spcPct val="0"/>
                </a:spcBef>
                <a:buFontTx/>
                <a:buNone/>
              </a:pPr>
              <a:t>2</a:t>
            </a:fld>
            <a:endParaRPr lang="en-US" sz="1000">
              <a:solidFill>
                <a:schemeClr val="bg2"/>
              </a:solidFill>
              <a:ea typeface="ＭＳ Ｐゴシック" pitchFamily="-16" charset="-128"/>
            </a:endParaRPr>
          </a:p>
        </p:txBody>
      </p:sp>
      <p:sp>
        <p:nvSpPr>
          <p:cNvPr id="81933" name="Rectangle 13"/>
          <p:cNvSpPr>
            <a:spLocks noChangeArrowheads="1"/>
          </p:cNvSpPr>
          <p:nvPr/>
        </p:nvSpPr>
        <p:spPr bwMode="auto">
          <a:xfrm>
            <a:off x="1967442" y="1866901"/>
            <a:ext cx="2264018" cy="400110"/>
          </a:xfrm>
          <a:prstGeom prst="rect">
            <a:avLst/>
          </a:prstGeom>
          <a:noFill/>
          <a:ln w="9525">
            <a:noFill/>
            <a:miter lim="800000"/>
            <a:headEnd/>
            <a:tailEnd/>
          </a:ln>
        </p:spPr>
        <p:txBody>
          <a:bodyPr wrap="none">
            <a:spAutoFit/>
          </a:bodyPr>
          <a:lstStyle/>
          <a:p>
            <a:pPr>
              <a:buClr>
                <a:schemeClr val="tx2"/>
              </a:buClr>
              <a:buFontTx/>
              <a:buNone/>
            </a:pPr>
            <a:r>
              <a:rPr lang="en-US" sz="2000" dirty="0">
                <a:solidFill>
                  <a:schemeClr val="tx1"/>
                </a:solidFill>
              </a:rPr>
              <a:t>Introducing Aptara</a:t>
            </a:r>
          </a:p>
        </p:txBody>
      </p:sp>
      <p:sp>
        <p:nvSpPr>
          <p:cNvPr id="6158" name="AutoShape 14"/>
          <p:cNvSpPr>
            <a:spLocks noChangeArrowheads="1"/>
          </p:cNvSpPr>
          <p:nvPr/>
        </p:nvSpPr>
        <p:spPr bwMode="auto">
          <a:xfrm rot="-5400000">
            <a:off x="1616472" y="1789113"/>
            <a:ext cx="533400" cy="577850"/>
          </a:xfrm>
          <a:custGeom>
            <a:avLst/>
            <a:gdLst>
              <a:gd name="T0" fmla="*/ 266700 w 21600"/>
              <a:gd name="T1" fmla="*/ 0 h 21600"/>
              <a:gd name="T2" fmla="*/ 66675 w 21600"/>
              <a:gd name="T3" fmla="*/ 266700 h 21600"/>
              <a:gd name="T4" fmla="*/ 266700 w 21600"/>
              <a:gd name="T5" fmla="*/ 133350 h 21600"/>
              <a:gd name="T6" fmla="*/ 466725 w 21600"/>
              <a:gd name="T7" fmla="*/ 266700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9A9E17"/>
          </a:solidFill>
          <a:ln w="9525">
            <a:noFill/>
            <a:miter lim="800000"/>
            <a:headEnd/>
            <a:tailEnd/>
          </a:ln>
        </p:spPr>
        <p:txBody>
          <a:bodyPr wrap="none" anchor="ctr"/>
          <a:lstStyle/>
          <a:p>
            <a:endParaRPr lang="en-US"/>
          </a:p>
        </p:txBody>
      </p:sp>
      <p:grpSp>
        <p:nvGrpSpPr>
          <p:cNvPr id="2" name="Group 15"/>
          <p:cNvGrpSpPr>
            <a:grpSpLocks/>
          </p:cNvGrpSpPr>
          <p:nvPr/>
        </p:nvGrpSpPr>
        <p:grpSpPr bwMode="auto">
          <a:xfrm>
            <a:off x="1833298" y="1820864"/>
            <a:ext cx="6199850" cy="515937"/>
            <a:chOff x="672" y="854"/>
            <a:chExt cx="2597" cy="325"/>
          </a:xfrm>
        </p:grpSpPr>
        <p:sp>
          <p:nvSpPr>
            <p:cNvPr id="6175" name="Line 16"/>
            <p:cNvSpPr>
              <a:spLocks noChangeShapeType="1"/>
            </p:cNvSpPr>
            <p:nvPr/>
          </p:nvSpPr>
          <p:spPr bwMode="auto">
            <a:xfrm>
              <a:off x="672" y="854"/>
              <a:ext cx="2597" cy="0"/>
            </a:xfrm>
            <a:prstGeom prst="line">
              <a:avLst/>
            </a:prstGeom>
            <a:noFill/>
            <a:ln w="9525">
              <a:solidFill>
                <a:srgbClr val="9A9E17"/>
              </a:solidFill>
              <a:round/>
              <a:headEnd/>
              <a:tailEnd/>
            </a:ln>
          </p:spPr>
          <p:txBody>
            <a:bodyPr/>
            <a:lstStyle/>
            <a:p>
              <a:endParaRPr lang="en-US"/>
            </a:p>
          </p:txBody>
        </p:sp>
        <p:sp>
          <p:nvSpPr>
            <p:cNvPr id="6176" name="Line 17"/>
            <p:cNvSpPr>
              <a:spLocks noChangeShapeType="1"/>
            </p:cNvSpPr>
            <p:nvPr/>
          </p:nvSpPr>
          <p:spPr bwMode="auto">
            <a:xfrm>
              <a:off x="672" y="1179"/>
              <a:ext cx="2597" cy="0"/>
            </a:xfrm>
            <a:prstGeom prst="line">
              <a:avLst/>
            </a:prstGeom>
            <a:noFill/>
            <a:ln w="9525">
              <a:solidFill>
                <a:srgbClr val="9A9E17"/>
              </a:solidFill>
              <a:round/>
              <a:headEnd/>
              <a:tailEnd/>
            </a:ln>
          </p:spPr>
          <p:txBody>
            <a:bodyPr/>
            <a:lstStyle/>
            <a:p>
              <a:endParaRPr lang="en-US"/>
            </a:p>
          </p:txBody>
        </p:sp>
      </p:grpSp>
      <p:sp>
        <p:nvSpPr>
          <p:cNvPr id="6160" name="Rectangle 18"/>
          <p:cNvSpPr>
            <a:spLocks noChangeArrowheads="1"/>
          </p:cNvSpPr>
          <p:nvPr/>
        </p:nvSpPr>
        <p:spPr bwMode="auto">
          <a:xfrm>
            <a:off x="1967442" y="2674939"/>
            <a:ext cx="2560957" cy="400110"/>
          </a:xfrm>
          <a:prstGeom prst="rect">
            <a:avLst/>
          </a:prstGeom>
          <a:noFill/>
          <a:ln w="9525">
            <a:noFill/>
            <a:miter lim="800000"/>
            <a:headEnd/>
            <a:tailEnd/>
          </a:ln>
        </p:spPr>
        <p:txBody>
          <a:bodyPr wrap="none">
            <a:spAutoFit/>
          </a:bodyPr>
          <a:lstStyle/>
          <a:p>
            <a:pPr>
              <a:buClr>
                <a:schemeClr val="tx2"/>
              </a:buClr>
              <a:buFontTx/>
              <a:buNone/>
            </a:pPr>
            <a:r>
              <a:rPr lang="en-US" sz="2000" dirty="0" smtClean="0">
                <a:solidFill>
                  <a:schemeClr val="tx1"/>
                </a:solidFill>
              </a:rPr>
              <a:t>Today’s Environment</a:t>
            </a:r>
            <a:endParaRPr lang="en-US" sz="2000" dirty="0">
              <a:solidFill>
                <a:schemeClr val="tx1"/>
              </a:solidFill>
            </a:endParaRPr>
          </a:p>
        </p:txBody>
      </p:sp>
      <p:sp>
        <p:nvSpPr>
          <p:cNvPr id="6161" name="AutoShape 19"/>
          <p:cNvSpPr>
            <a:spLocks noChangeArrowheads="1"/>
          </p:cNvSpPr>
          <p:nvPr/>
        </p:nvSpPr>
        <p:spPr bwMode="auto">
          <a:xfrm rot="-5400000">
            <a:off x="1616472" y="2597150"/>
            <a:ext cx="533400" cy="577850"/>
          </a:xfrm>
          <a:custGeom>
            <a:avLst/>
            <a:gdLst>
              <a:gd name="T0" fmla="*/ 266700 w 21600"/>
              <a:gd name="T1" fmla="*/ 0 h 21600"/>
              <a:gd name="T2" fmla="*/ 66675 w 21600"/>
              <a:gd name="T3" fmla="*/ 266700 h 21600"/>
              <a:gd name="T4" fmla="*/ 266700 w 21600"/>
              <a:gd name="T5" fmla="*/ 133350 h 21600"/>
              <a:gd name="T6" fmla="*/ 466725 w 21600"/>
              <a:gd name="T7" fmla="*/ 266700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9A9E17"/>
          </a:solidFill>
          <a:ln w="9525">
            <a:noFill/>
            <a:miter lim="800000"/>
            <a:headEnd/>
            <a:tailEnd/>
          </a:ln>
        </p:spPr>
        <p:txBody>
          <a:bodyPr wrap="none" anchor="ctr"/>
          <a:lstStyle/>
          <a:p>
            <a:endParaRPr lang="en-US"/>
          </a:p>
        </p:txBody>
      </p:sp>
      <p:grpSp>
        <p:nvGrpSpPr>
          <p:cNvPr id="3" name="Group 20"/>
          <p:cNvGrpSpPr>
            <a:grpSpLocks/>
          </p:cNvGrpSpPr>
          <p:nvPr/>
        </p:nvGrpSpPr>
        <p:grpSpPr bwMode="auto">
          <a:xfrm>
            <a:off x="1833298" y="2628900"/>
            <a:ext cx="6199850" cy="515938"/>
            <a:chOff x="672" y="854"/>
            <a:chExt cx="2597" cy="325"/>
          </a:xfrm>
        </p:grpSpPr>
        <p:sp>
          <p:nvSpPr>
            <p:cNvPr id="6173" name="Line 21"/>
            <p:cNvSpPr>
              <a:spLocks noChangeShapeType="1"/>
            </p:cNvSpPr>
            <p:nvPr/>
          </p:nvSpPr>
          <p:spPr bwMode="auto">
            <a:xfrm>
              <a:off x="672" y="854"/>
              <a:ext cx="2597" cy="0"/>
            </a:xfrm>
            <a:prstGeom prst="line">
              <a:avLst/>
            </a:prstGeom>
            <a:noFill/>
            <a:ln w="9525">
              <a:solidFill>
                <a:srgbClr val="9A9E17"/>
              </a:solidFill>
              <a:round/>
              <a:headEnd/>
              <a:tailEnd/>
            </a:ln>
          </p:spPr>
          <p:txBody>
            <a:bodyPr/>
            <a:lstStyle/>
            <a:p>
              <a:endParaRPr lang="en-US"/>
            </a:p>
          </p:txBody>
        </p:sp>
        <p:sp>
          <p:nvSpPr>
            <p:cNvPr id="6174" name="Line 22"/>
            <p:cNvSpPr>
              <a:spLocks noChangeShapeType="1"/>
            </p:cNvSpPr>
            <p:nvPr/>
          </p:nvSpPr>
          <p:spPr bwMode="auto">
            <a:xfrm>
              <a:off x="672" y="1179"/>
              <a:ext cx="2597" cy="0"/>
            </a:xfrm>
            <a:prstGeom prst="line">
              <a:avLst/>
            </a:prstGeom>
            <a:noFill/>
            <a:ln w="9525">
              <a:solidFill>
                <a:srgbClr val="9A9E17"/>
              </a:solidFill>
              <a:round/>
              <a:headEnd/>
              <a:tailEnd/>
            </a:ln>
          </p:spPr>
          <p:txBody>
            <a:bodyPr/>
            <a:lstStyle/>
            <a:p>
              <a:endParaRPr lang="en-US"/>
            </a:p>
          </p:txBody>
        </p:sp>
      </p:grpSp>
      <p:sp>
        <p:nvSpPr>
          <p:cNvPr id="6163" name="Rectangle 23"/>
          <p:cNvSpPr>
            <a:spLocks noChangeArrowheads="1"/>
          </p:cNvSpPr>
          <p:nvPr/>
        </p:nvSpPr>
        <p:spPr bwMode="auto">
          <a:xfrm>
            <a:off x="1967442" y="3487739"/>
            <a:ext cx="3325141" cy="400110"/>
          </a:xfrm>
          <a:prstGeom prst="rect">
            <a:avLst/>
          </a:prstGeom>
          <a:noFill/>
          <a:ln w="9525">
            <a:noFill/>
            <a:miter lim="800000"/>
            <a:headEnd/>
            <a:tailEnd/>
          </a:ln>
        </p:spPr>
        <p:txBody>
          <a:bodyPr wrap="none">
            <a:spAutoFit/>
          </a:bodyPr>
          <a:lstStyle/>
          <a:p>
            <a:pPr>
              <a:buClr>
                <a:schemeClr val="tx2"/>
              </a:buClr>
              <a:buFontTx/>
              <a:buNone/>
            </a:pPr>
            <a:r>
              <a:rPr lang="en-US" sz="2000" dirty="0" smtClean="0">
                <a:solidFill>
                  <a:schemeClr val="tx1"/>
                </a:solidFill>
              </a:rPr>
              <a:t>Getting From Here to There</a:t>
            </a:r>
            <a:endParaRPr lang="en-US" sz="2000" dirty="0">
              <a:solidFill>
                <a:schemeClr val="tx1"/>
              </a:solidFill>
            </a:endParaRPr>
          </a:p>
        </p:txBody>
      </p:sp>
      <p:sp>
        <p:nvSpPr>
          <p:cNvPr id="6164" name="AutoShape 24"/>
          <p:cNvSpPr>
            <a:spLocks noChangeArrowheads="1"/>
          </p:cNvSpPr>
          <p:nvPr/>
        </p:nvSpPr>
        <p:spPr bwMode="auto">
          <a:xfrm rot="-5400000">
            <a:off x="1616472" y="3409950"/>
            <a:ext cx="533400" cy="577850"/>
          </a:xfrm>
          <a:custGeom>
            <a:avLst/>
            <a:gdLst>
              <a:gd name="T0" fmla="*/ 266700 w 21600"/>
              <a:gd name="T1" fmla="*/ 0 h 21600"/>
              <a:gd name="T2" fmla="*/ 66675 w 21600"/>
              <a:gd name="T3" fmla="*/ 266700 h 21600"/>
              <a:gd name="T4" fmla="*/ 266700 w 21600"/>
              <a:gd name="T5" fmla="*/ 133350 h 21600"/>
              <a:gd name="T6" fmla="*/ 466725 w 21600"/>
              <a:gd name="T7" fmla="*/ 266700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9A9E17"/>
          </a:solidFill>
          <a:ln w="9525">
            <a:noFill/>
            <a:miter lim="800000"/>
            <a:headEnd/>
            <a:tailEnd/>
          </a:ln>
        </p:spPr>
        <p:txBody>
          <a:bodyPr wrap="none" anchor="ctr"/>
          <a:lstStyle/>
          <a:p>
            <a:endParaRPr lang="en-US"/>
          </a:p>
        </p:txBody>
      </p:sp>
      <p:grpSp>
        <p:nvGrpSpPr>
          <p:cNvPr id="4" name="Group 25"/>
          <p:cNvGrpSpPr>
            <a:grpSpLocks/>
          </p:cNvGrpSpPr>
          <p:nvPr/>
        </p:nvGrpSpPr>
        <p:grpSpPr bwMode="auto">
          <a:xfrm>
            <a:off x="1833298" y="3441700"/>
            <a:ext cx="6199850" cy="515938"/>
            <a:chOff x="672" y="854"/>
            <a:chExt cx="2597" cy="325"/>
          </a:xfrm>
        </p:grpSpPr>
        <p:sp>
          <p:nvSpPr>
            <p:cNvPr id="6171" name="Line 26"/>
            <p:cNvSpPr>
              <a:spLocks noChangeShapeType="1"/>
            </p:cNvSpPr>
            <p:nvPr/>
          </p:nvSpPr>
          <p:spPr bwMode="auto">
            <a:xfrm>
              <a:off x="672" y="854"/>
              <a:ext cx="2597" cy="0"/>
            </a:xfrm>
            <a:prstGeom prst="line">
              <a:avLst/>
            </a:prstGeom>
            <a:noFill/>
            <a:ln w="9525">
              <a:solidFill>
                <a:srgbClr val="9A9E17"/>
              </a:solidFill>
              <a:round/>
              <a:headEnd/>
              <a:tailEnd/>
            </a:ln>
          </p:spPr>
          <p:txBody>
            <a:bodyPr/>
            <a:lstStyle/>
            <a:p>
              <a:endParaRPr lang="en-US"/>
            </a:p>
          </p:txBody>
        </p:sp>
        <p:sp>
          <p:nvSpPr>
            <p:cNvPr id="6172" name="Line 27"/>
            <p:cNvSpPr>
              <a:spLocks noChangeShapeType="1"/>
            </p:cNvSpPr>
            <p:nvPr/>
          </p:nvSpPr>
          <p:spPr bwMode="auto">
            <a:xfrm>
              <a:off x="672" y="1179"/>
              <a:ext cx="2597" cy="0"/>
            </a:xfrm>
            <a:prstGeom prst="line">
              <a:avLst/>
            </a:prstGeom>
            <a:noFill/>
            <a:ln w="9525">
              <a:solidFill>
                <a:srgbClr val="9A9E17"/>
              </a:solidFill>
              <a:round/>
              <a:headEnd/>
              <a:tailEnd/>
            </a:ln>
          </p:spPr>
          <p:txBody>
            <a:bodyPr/>
            <a:lstStyle/>
            <a:p>
              <a:endParaRPr lang="en-US"/>
            </a:p>
          </p:txBody>
        </p:sp>
      </p:grpSp>
      <p:sp>
        <p:nvSpPr>
          <p:cNvPr id="6166" name="Rectangle 28"/>
          <p:cNvSpPr>
            <a:spLocks noChangeArrowheads="1"/>
          </p:cNvSpPr>
          <p:nvPr/>
        </p:nvSpPr>
        <p:spPr bwMode="auto">
          <a:xfrm>
            <a:off x="1967442" y="4287839"/>
            <a:ext cx="2308645" cy="400110"/>
          </a:xfrm>
          <a:prstGeom prst="rect">
            <a:avLst/>
          </a:prstGeom>
          <a:noFill/>
          <a:ln w="9525">
            <a:noFill/>
            <a:miter lim="800000"/>
            <a:headEnd/>
            <a:tailEnd/>
          </a:ln>
        </p:spPr>
        <p:txBody>
          <a:bodyPr wrap="none">
            <a:spAutoFit/>
          </a:bodyPr>
          <a:lstStyle/>
          <a:p>
            <a:pPr>
              <a:buClr>
                <a:schemeClr val="tx2"/>
              </a:buClr>
              <a:buFontTx/>
              <a:buNone/>
            </a:pPr>
            <a:r>
              <a:rPr lang="en-US" sz="2000" dirty="0" smtClean="0">
                <a:solidFill>
                  <a:schemeClr val="tx1"/>
                </a:solidFill>
              </a:rPr>
              <a:t>Digital First &amp; XML</a:t>
            </a:r>
            <a:endParaRPr lang="en-US" sz="2000" dirty="0">
              <a:solidFill>
                <a:schemeClr val="tx1"/>
              </a:solidFill>
            </a:endParaRPr>
          </a:p>
        </p:txBody>
      </p:sp>
      <p:sp>
        <p:nvSpPr>
          <p:cNvPr id="6167" name="AutoShape 29"/>
          <p:cNvSpPr>
            <a:spLocks noChangeArrowheads="1"/>
          </p:cNvSpPr>
          <p:nvPr/>
        </p:nvSpPr>
        <p:spPr bwMode="auto">
          <a:xfrm rot="-5400000">
            <a:off x="1616472" y="4210050"/>
            <a:ext cx="533400" cy="577850"/>
          </a:xfrm>
          <a:custGeom>
            <a:avLst/>
            <a:gdLst>
              <a:gd name="T0" fmla="*/ 266700 w 21600"/>
              <a:gd name="T1" fmla="*/ 0 h 21600"/>
              <a:gd name="T2" fmla="*/ 66675 w 21600"/>
              <a:gd name="T3" fmla="*/ 266700 h 21600"/>
              <a:gd name="T4" fmla="*/ 266700 w 21600"/>
              <a:gd name="T5" fmla="*/ 133350 h 21600"/>
              <a:gd name="T6" fmla="*/ 466725 w 21600"/>
              <a:gd name="T7" fmla="*/ 266700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9A9E17"/>
          </a:solidFill>
          <a:ln w="9525">
            <a:noFill/>
            <a:miter lim="800000"/>
            <a:headEnd/>
            <a:tailEnd/>
          </a:ln>
        </p:spPr>
        <p:txBody>
          <a:bodyPr wrap="none" anchor="ctr"/>
          <a:lstStyle/>
          <a:p>
            <a:endParaRPr lang="en-US"/>
          </a:p>
        </p:txBody>
      </p:sp>
      <p:grpSp>
        <p:nvGrpSpPr>
          <p:cNvPr id="5" name="Group 30"/>
          <p:cNvGrpSpPr>
            <a:grpSpLocks/>
          </p:cNvGrpSpPr>
          <p:nvPr/>
        </p:nvGrpSpPr>
        <p:grpSpPr bwMode="auto">
          <a:xfrm>
            <a:off x="1833298" y="4241800"/>
            <a:ext cx="6199850" cy="515938"/>
            <a:chOff x="672" y="854"/>
            <a:chExt cx="2597" cy="325"/>
          </a:xfrm>
        </p:grpSpPr>
        <p:sp>
          <p:nvSpPr>
            <p:cNvPr id="6169" name="Line 31"/>
            <p:cNvSpPr>
              <a:spLocks noChangeShapeType="1"/>
            </p:cNvSpPr>
            <p:nvPr/>
          </p:nvSpPr>
          <p:spPr bwMode="auto">
            <a:xfrm>
              <a:off x="672" y="854"/>
              <a:ext cx="2597" cy="0"/>
            </a:xfrm>
            <a:prstGeom prst="line">
              <a:avLst/>
            </a:prstGeom>
            <a:noFill/>
            <a:ln w="9525">
              <a:solidFill>
                <a:srgbClr val="9A9E17"/>
              </a:solidFill>
              <a:round/>
              <a:headEnd/>
              <a:tailEnd/>
            </a:ln>
          </p:spPr>
          <p:txBody>
            <a:bodyPr/>
            <a:lstStyle/>
            <a:p>
              <a:endParaRPr lang="en-US"/>
            </a:p>
          </p:txBody>
        </p:sp>
        <p:sp>
          <p:nvSpPr>
            <p:cNvPr id="6170" name="Line 32"/>
            <p:cNvSpPr>
              <a:spLocks noChangeShapeType="1"/>
            </p:cNvSpPr>
            <p:nvPr/>
          </p:nvSpPr>
          <p:spPr bwMode="auto">
            <a:xfrm>
              <a:off x="672" y="1179"/>
              <a:ext cx="2597" cy="0"/>
            </a:xfrm>
            <a:prstGeom prst="line">
              <a:avLst/>
            </a:prstGeom>
            <a:noFill/>
            <a:ln w="9525">
              <a:solidFill>
                <a:srgbClr val="9A9E17"/>
              </a:solidFill>
              <a:round/>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22"/>
                                        </p:tgtEl>
                                        <p:attrNameLst>
                                          <p:attrName>style.visibility</p:attrName>
                                        </p:attrNameLst>
                                      </p:cBhvr>
                                      <p:to>
                                        <p:strVal val="visible"/>
                                      </p:to>
                                    </p:set>
                                    <p:animEffect transition="in" filter="blinds(horizontal)">
                                      <p:cBhvr>
                                        <p:cTn id="7" dur="500"/>
                                        <p:tgtEl>
                                          <p:spTgt spid="81922"/>
                                        </p:tgtEl>
                                      </p:cBhvr>
                                    </p:animEffect>
                                  </p:childTnLst>
                                </p:cTn>
                              </p:par>
                              <p:par>
                                <p:cTn id="8" presetID="3" presetClass="emph" presetSubtype="2" fill="hold" nodeType="withEffect">
                                  <p:stCondLst>
                                    <p:cond delay="0"/>
                                  </p:stCondLst>
                                  <p:childTnLst>
                                    <p:animClr clrSpc="rgb" dir="cw">
                                      <p:cBhvr override="childStyle">
                                        <p:cTn id="9" dur="500" fill="hold"/>
                                        <p:tgtEl>
                                          <p:spTgt spid="81933">
                                            <p:txEl>
                                              <p:pRg st="0" end="0"/>
                                            </p:txEl>
                                          </p:spTgt>
                                        </p:tgtEl>
                                        <p:attrNameLst>
                                          <p:attrName>style.color</p:attrName>
                                        </p:attrNameLst>
                                      </p:cBhvr>
                                      <p:to>
                                        <a:schemeClr val="bg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animBg="1"/>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z="3200" b="1" dirty="0" smtClean="0"/>
              <a:t>Digital First</a:t>
            </a:r>
          </a:p>
        </p:txBody>
      </p:sp>
      <p:sp>
        <p:nvSpPr>
          <p:cNvPr id="3" name="Content Placeholder 2"/>
          <p:cNvSpPr>
            <a:spLocks noGrp="1"/>
          </p:cNvSpPr>
          <p:nvPr>
            <p:ph idx="1"/>
          </p:nvPr>
        </p:nvSpPr>
        <p:spPr/>
        <p:txBody>
          <a:bodyPr/>
          <a:lstStyle/>
          <a:p>
            <a:pPr eaLnBrk="1" hangingPunct="1"/>
            <a:r>
              <a:rPr lang="en-US" dirty="0" smtClean="0"/>
              <a:t>Content is king</a:t>
            </a:r>
          </a:p>
          <a:p>
            <a:pPr lvl="1" eaLnBrk="1" hangingPunct="1"/>
            <a:r>
              <a:rPr lang="en-US" sz="1900" dirty="0" smtClean="0"/>
              <a:t>Layout and format support the end product</a:t>
            </a:r>
          </a:p>
          <a:p>
            <a:pPr lvl="1" eaLnBrk="1" hangingPunct="1"/>
            <a:endParaRPr lang="en-US" sz="700" dirty="0" smtClean="0"/>
          </a:p>
          <a:p>
            <a:pPr eaLnBrk="1" hangingPunct="1"/>
            <a:r>
              <a:rPr lang="en-US" dirty="0" smtClean="0"/>
              <a:t>Device/platform agnostic data</a:t>
            </a:r>
          </a:p>
          <a:p>
            <a:pPr lvl="1" eaLnBrk="1" hangingPunct="1"/>
            <a:r>
              <a:rPr lang="en-US" sz="1900" dirty="0" smtClean="0"/>
              <a:t>Based on open standards (XML, XSLT, CSS, etc.)</a:t>
            </a:r>
          </a:p>
          <a:p>
            <a:pPr lvl="1" eaLnBrk="1" hangingPunct="1"/>
            <a:r>
              <a:rPr lang="en-US" sz="1900" dirty="0" smtClean="0"/>
              <a:t>Off-the-shelf processing tools</a:t>
            </a:r>
          </a:p>
          <a:p>
            <a:pPr lvl="1" eaLnBrk="1" hangingPunct="1"/>
            <a:r>
              <a:rPr lang="en-US" sz="1900" dirty="0" smtClean="0"/>
              <a:t>Easily transformed to meet new delivery options</a:t>
            </a:r>
          </a:p>
          <a:p>
            <a:pPr lvl="1" eaLnBrk="1" hangingPunct="1"/>
            <a:r>
              <a:rPr lang="en-US" sz="1900" dirty="0" smtClean="0"/>
              <a:t>Frees authors to create content</a:t>
            </a:r>
          </a:p>
          <a:p>
            <a:pPr lvl="1" eaLnBrk="1" hangingPunct="1"/>
            <a:endParaRPr lang="en-US" sz="700" dirty="0" smtClean="0"/>
          </a:p>
          <a:p>
            <a:pPr eaLnBrk="1" hangingPunct="1"/>
            <a:r>
              <a:rPr lang="en-US" dirty="0" smtClean="0"/>
              <a:t>Competitive advantage</a:t>
            </a:r>
          </a:p>
          <a:p>
            <a:pPr lvl="1" eaLnBrk="1" hangingPunct="1"/>
            <a:r>
              <a:rPr lang="en-US" sz="1900" dirty="0" smtClean="0"/>
              <a:t>Reduced costs</a:t>
            </a:r>
          </a:p>
          <a:p>
            <a:pPr lvl="1" eaLnBrk="1" hangingPunct="1"/>
            <a:r>
              <a:rPr lang="en-US" sz="1900" dirty="0" smtClean="0"/>
              <a:t>Faster time to market</a:t>
            </a:r>
          </a:p>
          <a:p>
            <a:pPr lvl="1" eaLnBrk="1" hangingPunct="1"/>
            <a:r>
              <a:rPr lang="en-US" sz="1900" dirty="0" smtClean="0"/>
              <a:t>Extends product’s shelf-life</a:t>
            </a:r>
          </a:p>
          <a:p>
            <a:pPr lvl="1" eaLnBrk="1" hangingPunct="1"/>
            <a:r>
              <a:rPr lang="en-US" sz="1900" dirty="0" smtClean="0"/>
              <a:t>Allows for easier re-purposing of data</a:t>
            </a:r>
          </a:p>
          <a:p>
            <a:pPr lvl="1" eaLnBrk="1" hangingPunct="1"/>
            <a:r>
              <a:rPr lang="en-US" sz="1900" dirty="0" smtClean="0"/>
              <a:t>New markets (e.g. vision impaired, literacy)</a:t>
            </a:r>
          </a:p>
          <a:p>
            <a:pPr lvl="1" eaLnBrk="1" hangingPunct="1"/>
            <a:r>
              <a:rPr lang="en-US" sz="1900" dirty="0" smtClean="0"/>
              <a:t>Extensible for new media types</a:t>
            </a:r>
          </a:p>
        </p:txBody>
      </p:sp>
      <p:sp>
        <p:nvSpPr>
          <p:cNvPr id="10244" name="Slide Number Placeholder 3"/>
          <p:cNvSpPr>
            <a:spLocks noGrp="1"/>
          </p:cNvSpPr>
          <p:nvPr>
            <p:ph type="sldNum" sz="quarter" idx="10"/>
          </p:nvPr>
        </p:nvSpPr>
        <p:spPr>
          <a:noFill/>
        </p:spPr>
        <p:txBody>
          <a:bodyPr/>
          <a:lstStyle/>
          <a:p>
            <a:fld id="{89488304-2EA1-4CB0-A34C-612D5D61D6B6}" type="slidenum">
              <a:rPr lang="en-US" smtClean="0"/>
              <a:pPr/>
              <a:t>20</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linds(horizontal)">
                                      <p:cBhvr>
                                        <p:cTn id="21" dur="500"/>
                                        <p:tgtEl>
                                          <p:spTgt spid="3">
                                            <p:txEl>
                                              <p:pRg st="5" end="5"/>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blinds(horizontal)">
                                      <p:cBhvr>
                                        <p:cTn id="24" dur="500"/>
                                        <p:tgtEl>
                                          <p:spTgt spid="3">
                                            <p:txEl>
                                              <p:pRg st="6" end="6"/>
                                            </p:txEl>
                                          </p:spTgt>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linds(horizontal)">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blinds(horizontal)">
                                      <p:cBhvr>
                                        <p:cTn id="32" dur="500"/>
                                        <p:tgtEl>
                                          <p:spTgt spid="3">
                                            <p:txEl>
                                              <p:pRg st="9" end="9"/>
                                            </p:txEl>
                                          </p:spTgt>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blinds(horizontal)">
                                      <p:cBhvr>
                                        <p:cTn id="35" dur="500"/>
                                        <p:tgtEl>
                                          <p:spTgt spid="3">
                                            <p:txEl>
                                              <p:pRg st="10" end="10"/>
                                            </p:txEl>
                                          </p:spTgt>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blinds(horizontal)">
                                      <p:cBhvr>
                                        <p:cTn id="38" dur="500"/>
                                        <p:tgtEl>
                                          <p:spTgt spid="3">
                                            <p:txEl>
                                              <p:pRg st="11" end="11"/>
                                            </p:txEl>
                                          </p:spTgt>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Effect transition="in" filter="blinds(horizontal)">
                                      <p:cBhvr>
                                        <p:cTn id="41" dur="500"/>
                                        <p:tgtEl>
                                          <p:spTgt spid="3">
                                            <p:txEl>
                                              <p:pRg st="12" end="12"/>
                                            </p:txEl>
                                          </p:spTgt>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3">
                                            <p:txEl>
                                              <p:pRg st="13" end="13"/>
                                            </p:txEl>
                                          </p:spTgt>
                                        </p:tgtEl>
                                        <p:attrNameLst>
                                          <p:attrName>style.visibility</p:attrName>
                                        </p:attrNameLst>
                                      </p:cBhvr>
                                      <p:to>
                                        <p:strVal val="visible"/>
                                      </p:to>
                                    </p:set>
                                    <p:animEffect transition="in" filter="blinds(horizontal)">
                                      <p:cBhvr>
                                        <p:cTn id="44" dur="500"/>
                                        <p:tgtEl>
                                          <p:spTgt spid="3">
                                            <p:txEl>
                                              <p:pRg st="13" end="13"/>
                                            </p:txEl>
                                          </p:spTgt>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animEffect transition="in" filter="blinds(horizontal)">
                                      <p:cBhvr>
                                        <p:cTn id="47" dur="500"/>
                                        <p:tgtEl>
                                          <p:spTgt spid="3">
                                            <p:txEl>
                                              <p:pRg st="14" end="14"/>
                                            </p:txEl>
                                          </p:spTgt>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3">
                                            <p:txEl>
                                              <p:pRg st="15" end="15"/>
                                            </p:txEl>
                                          </p:spTgt>
                                        </p:tgtEl>
                                        <p:attrNameLst>
                                          <p:attrName>style.visibility</p:attrName>
                                        </p:attrNameLst>
                                      </p:cBhvr>
                                      <p:to>
                                        <p:strVal val="visible"/>
                                      </p:to>
                                    </p:set>
                                    <p:animEffect transition="in" filter="blinds(horizontal)">
                                      <p:cBhvr>
                                        <p:cTn id="50"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6"/>
          <p:cNvSpPr>
            <a:spLocks noGrp="1" noChangeArrowheads="1"/>
          </p:cNvSpPr>
          <p:nvPr>
            <p:ph type="sldNum" sz="quarter" idx="10"/>
          </p:nvPr>
        </p:nvSpPr>
        <p:spPr>
          <a:noFill/>
        </p:spPr>
        <p:txBody>
          <a:bodyPr/>
          <a:lstStyle/>
          <a:p>
            <a:fld id="{1262F18B-D6A1-4897-9A22-FED78DAC9D7B}" type="slidenum">
              <a:rPr lang="en-US" smtClean="0"/>
              <a:pPr/>
              <a:t>21</a:t>
            </a:fld>
            <a:endParaRPr lang="en-US" smtClean="0"/>
          </a:p>
        </p:txBody>
      </p:sp>
      <p:pic>
        <p:nvPicPr>
          <p:cNvPr id="11267" name="Picture 2"/>
          <p:cNvPicPr>
            <a:picLocks noChangeAspect="1" noChangeArrowheads="1"/>
          </p:cNvPicPr>
          <p:nvPr/>
        </p:nvPicPr>
        <p:blipFill>
          <a:blip r:embed="rId3"/>
          <a:srcRect/>
          <a:stretch>
            <a:fillRect/>
          </a:stretch>
        </p:blipFill>
        <p:spPr bwMode="auto">
          <a:xfrm>
            <a:off x="742950" y="1839913"/>
            <a:ext cx="1720" cy="265112"/>
          </a:xfrm>
          <a:prstGeom prst="rect">
            <a:avLst/>
          </a:prstGeom>
          <a:noFill/>
          <a:ln w="9525">
            <a:noFill/>
            <a:round/>
            <a:headEnd/>
            <a:tailEnd/>
          </a:ln>
        </p:spPr>
      </p:pic>
      <p:grpSp>
        <p:nvGrpSpPr>
          <p:cNvPr id="2" name="Group 3"/>
          <p:cNvGrpSpPr>
            <a:grpSpLocks/>
          </p:cNvGrpSpPr>
          <p:nvPr/>
        </p:nvGrpSpPr>
        <p:grpSpPr bwMode="auto">
          <a:xfrm>
            <a:off x="466065" y="992188"/>
            <a:ext cx="9027186" cy="5180012"/>
            <a:chOff x="271" y="625"/>
            <a:chExt cx="5249" cy="3263"/>
          </a:xfrm>
        </p:grpSpPr>
        <p:grpSp>
          <p:nvGrpSpPr>
            <p:cNvPr id="3" name="Group 4"/>
            <p:cNvGrpSpPr>
              <a:grpSpLocks/>
            </p:cNvGrpSpPr>
            <p:nvPr/>
          </p:nvGrpSpPr>
          <p:grpSpPr bwMode="auto">
            <a:xfrm>
              <a:off x="273" y="625"/>
              <a:ext cx="5247" cy="815"/>
              <a:chOff x="273" y="625"/>
              <a:chExt cx="5198" cy="238"/>
            </a:xfrm>
          </p:grpSpPr>
          <p:sp>
            <p:nvSpPr>
              <p:cNvPr id="11349" name="Rectangle 5"/>
              <p:cNvSpPr>
                <a:spLocks noChangeArrowheads="1"/>
              </p:cNvSpPr>
              <p:nvPr/>
            </p:nvSpPr>
            <p:spPr bwMode="auto">
              <a:xfrm>
                <a:off x="288" y="627"/>
                <a:ext cx="5184" cy="185"/>
              </a:xfrm>
              <a:prstGeom prst="rect">
                <a:avLst/>
              </a:prstGeom>
              <a:solidFill>
                <a:srgbClr val="FFFFCC"/>
              </a:solidFill>
              <a:ln w="9360">
                <a:solidFill>
                  <a:srgbClr val="000000"/>
                </a:solidFill>
                <a:round/>
                <a:headEnd/>
                <a:tailEnd/>
              </a:ln>
            </p:spPr>
            <p:txBody>
              <a:bodyPr wrap="none" anchor="ctr"/>
              <a:lstStyle/>
              <a:p>
                <a:endParaRPr lang="en-US"/>
              </a:p>
            </p:txBody>
          </p:sp>
          <p:sp>
            <p:nvSpPr>
              <p:cNvPr id="11350" name="Text Box 6"/>
              <p:cNvSpPr txBox="1">
                <a:spLocks noChangeArrowheads="1"/>
              </p:cNvSpPr>
              <p:nvPr/>
            </p:nvSpPr>
            <p:spPr bwMode="auto">
              <a:xfrm>
                <a:off x="273" y="625"/>
                <a:ext cx="5199" cy="239"/>
              </a:xfrm>
              <a:prstGeom prst="rect">
                <a:avLst/>
              </a:prstGeom>
              <a:noFill/>
              <a:ln w="9525">
                <a:noFill/>
                <a:round/>
                <a:headEnd/>
                <a:tailEnd/>
              </a:ln>
            </p:spPr>
            <p:txBody>
              <a:bodyPr lIns="90000" tIns="45000" rIns="90000" bIns="45000"/>
              <a:lstStyle/>
              <a:p>
                <a:pPr algn="just" defTabSz="457200">
                  <a:lnSpc>
                    <a:spcPct val="93000"/>
                  </a:lnSpc>
                  <a:spcBef>
                    <a:spcPts val="888"/>
                  </a:spcBef>
                  <a:spcAft>
                    <a:spcPts val="888"/>
                  </a:spcAft>
                  <a:buClr>
                    <a:srgbClr val="000000"/>
                  </a:buClr>
                  <a:buSzPct val="45000"/>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000000"/>
                    </a:solidFill>
                    <a:cs typeface="Arial" charset="0"/>
                  </a:rPr>
                  <a:t>An accepted chapter (internally referred to as a “module”) is transmitted to ASM Press via e-mail by an EcoSal Executive Editor, Section Editor, or author (a raw Word document + illustration files [GIFs or JPEGs]). The Production Editor (PE) screens it and asks the author to supply any needed materials or information.</a:t>
                </a:r>
              </a:p>
            </p:txBody>
          </p:sp>
        </p:grpSp>
        <p:grpSp>
          <p:nvGrpSpPr>
            <p:cNvPr id="4" name="Group 7"/>
            <p:cNvGrpSpPr>
              <a:grpSpLocks/>
            </p:cNvGrpSpPr>
            <p:nvPr/>
          </p:nvGrpSpPr>
          <p:grpSpPr bwMode="auto">
            <a:xfrm>
              <a:off x="271" y="1440"/>
              <a:ext cx="4241" cy="528"/>
              <a:chOff x="271" y="1008"/>
              <a:chExt cx="2747" cy="184"/>
            </a:xfrm>
          </p:grpSpPr>
          <p:sp>
            <p:nvSpPr>
              <p:cNvPr id="11347" name="Rectangle 8"/>
              <p:cNvSpPr>
                <a:spLocks noChangeArrowheads="1"/>
              </p:cNvSpPr>
              <p:nvPr/>
            </p:nvSpPr>
            <p:spPr bwMode="auto">
              <a:xfrm>
                <a:off x="279" y="1010"/>
                <a:ext cx="2740" cy="142"/>
              </a:xfrm>
              <a:prstGeom prst="rect">
                <a:avLst/>
              </a:prstGeom>
              <a:solidFill>
                <a:srgbClr val="FFFFCC"/>
              </a:solidFill>
              <a:ln w="9360">
                <a:solidFill>
                  <a:srgbClr val="000000"/>
                </a:solidFill>
                <a:round/>
                <a:headEnd/>
                <a:tailEnd/>
              </a:ln>
            </p:spPr>
            <p:txBody>
              <a:bodyPr wrap="none" anchor="ctr"/>
              <a:lstStyle/>
              <a:p>
                <a:endParaRPr lang="en-US"/>
              </a:p>
            </p:txBody>
          </p:sp>
          <p:sp>
            <p:nvSpPr>
              <p:cNvPr id="11348" name="Text Box 9"/>
              <p:cNvSpPr txBox="1">
                <a:spLocks noChangeArrowheads="1"/>
              </p:cNvSpPr>
              <p:nvPr/>
            </p:nvSpPr>
            <p:spPr bwMode="auto">
              <a:xfrm>
                <a:off x="271" y="1008"/>
                <a:ext cx="2748" cy="185"/>
              </a:xfrm>
              <a:prstGeom prst="rect">
                <a:avLst/>
              </a:prstGeom>
              <a:noFill/>
              <a:ln w="9525">
                <a:noFill/>
                <a:round/>
                <a:headEnd/>
                <a:tailEnd/>
              </a:ln>
            </p:spPr>
            <p:txBody>
              <a:bodyPr lIns="90000" tIns="45000" rIns="90000" bIns="45000"/>
              <a:lstStyle/>
              <a:p>
                <a:pPr defTabSz="457200">
                  <a:lnSpc>
                    <a:spcPct val="93000"/>
                  </a:lnSpc>
                  <a:spcBef>
                    <a:spcPts val="888"/>
                  </a:spcBef>
                  <a:spcAft>
                    <a:spcPts val="888"/>
                  </a:spcAft>
                  <a:buClr>
                    <a:srgbClr val="000000"/>
                  </a:buClr>
                  <a:buSzPct val="45000"/>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000000"/>
                    </a:solidFill>
                    <a:cs typeface="Arial" charset="0"/>
                  </a:rPr>
                  <a:t>The Production Editor (PE) sends the Word file(s) and illustrations to a copy editor (CE).</a:t>
                </a:r>
              </a:p>
            </p:txBody>
          </p:sp>
        </p:grpSp>
        <p:grpSp>
          <p:nvGrpSpPr>
            <p:cNvPr id="5" name="Group 10"/>
            <p:cNvGrpSpPr>
              <a:grpSpLocks/>
            </p:cNvGrpSpPr>
            <p:nvPr/>
          </p:nvGrpSpPr>
          <p:grpSpPr bwMode="auto">
            <a:xfrm>
              <a:off x="271" y="1999"/>
              <a:ext cx="4241" cy="737"/>
              <a:chOff x="271" y="1327"/>
              <a:chExt cx="3023" cy="184"/>
            </a:xfrm>
          </p:grpSpPr>
          <p:sp>
            <p:nvSpPr>
              <p:cNvPr id="11345" name="Rectangle 11"/>
              <p:cNvSpPr>
                <a:spLocks noChangeArrowheads="1"/>
              </p:cNvSpPr>
              <p:nvPr/>
            </p:nvSpPr>
            <p:spPr bwMode="auto">
              <a:xfrm>
                <a:off x="279" y="1329"/>
                <a:ext cx="3016" cy="142"/>
              </a:xfrm>
              <a:prstGeom prst="rect">
                <a:avLst/>
              </a:prstGeom>
              <a:solidFill>
                <a:srgbClr val="FFFFCC"/>
              </a:solidFill>
              <a:ln w="9360">
                <a:solidFill>
                  <a:srgbClr val="000000"/>
                </a:solidFill>
                <a:round/>
                <a:headEnd/>
                <a:tailEnd/>
              </a:ln>
            </p:spPr>
            <p:txBody>
              <a:bodyPr wrap="none" anchor="ctr"/>
              <a:lstStyle/>
              <a:p>
                <a:endParaRPr lang="en-US"/>
              </a:p>
            </p:txBody>
          </p:sp>
          <p:sp>
            <p:nvSpPr>
              <p:cNvPr id="11346" name="Text Box 12"/>
              <p:cNvSpPr txBox="1">
                <a:spLocks noChangeArrowheads="1"/>
              </p:cNvSpPr>
              <p:nvPr/>
            </p:nvSpPr>
            <p:spPr bwMode="auto">
              <a:xfrm>
                <a:off x="271" y="1327"/>
                <a:ext cx="3024" cy="185"/>
              </a:xfrm>
              <a:prstGeom prst="rect">
                <a:avLst/>
              </a:prstGeom>
              <a:noFill/>
              <a:ln w="9525">
                <a:noFill/>
                <a:round/>
                <a:headEnd/>
                <a:tailEnd/>
              </a:ln>
            </p:spPr>
            <p:txBody>
              <a:bodyPr lIns="90000" tIns="45000" rIns="90000" bIns="45000"/>
              <a:lstStyle/>
              <a:p>
                <a:pPr defTabSz="457200">
                  <a:lnSpc>
                    <a:spcPct val="93000"/>
                  </a:lnSpc>
                  <a:spcBef>
                    <a:spcPts val="888"/>
                  </a:spcBef>
                  <a:spcAft>
                    <a:spcPts val="888"/>
                  </a:spcAft>
                  <a:buClr>
                    <a:srgbClr val="000000"/>
                  </a:buClr>
                  <a:buSzPct val="45000"/>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000000"/>
                    </a:solidFill>
                    <a:cs typeface="Arial" charset="0"/>
                  </a:rPr>
                  <a:t>The CE removes any reference management software (such as Endnote) from the Word doc.</a:t>
                </a:r>
              </a:p>
            </p:txBody>
          </p:sp>
        </p:grpSp>
        <p:grpSp>
          <p:nvGrpSpPr>
            <p:cNvPr id="6" name="Group 13"/>
            <p:cNvGrpSpPr>
              <a:grpSpLocks/>
            </p:cNvGrpSpPr>
            <p:nvPr/>
          </p:nvGrpSpPr>
          <p:grpSpPr bwMode="auto">
            <a:xfrm>
              <a:off x="271" y="2731"/>
              <a:ext cx="2657" cy="565"/>
              <a:chOff x="271" y="1643"/>
              <a:chExt cx="1595" cy="184"/>
            </a:xfrm>
          </p:grpSpPr>
          <p:sp>
            <p:nvSpPr>
              <p:cNvPr id="11343" name="Rectangle 14"/>
              <p:cNvSpPr>
                <a:spLocks noChangeArrowheads="1"/>
              </p:cNvSpPr>
              <p:nvPr/>
            </p:nvSpPr>
            <p:spPr bwMode="auto">
              <a:xfrm>
                <a:off x="275" y="1645"/>
                <a:ext cx="1591" cy="142"/>
              </a:xfrm>
              <a:prstGeom prst="rect">
                <a:avLst/>
              </a:prstGeom>
              <a:solidFill>
                <a:srgbClr val="FFFFCC"/>
              </a:solidFill>
              <a:ln w="9360">
                <a:solidFill>
                  <a:srgbClr val="000000"/>
                </a:solidFill>
                <a:round/>
                <a:headEnd/>
                <a:tailEnd/>
              </a:ln>
            </p:spPr>
            <p:txBody>
              <a:bodyPr wrap="none" anchor="ctr"/>
              <a:lstStyle/>
              <a:p>
                <a:endParaRPr lang="en-US"/>
              </a:p>
            </p:txBody>
          </p:sp>
          <p:sp>
            <p:nvSpPr>
              <p:cNvPr id="11344" name="Text Box 15"/>
              <p:cNvSpPr txBox="1">
                <a:spLocks noChangeArrowheads="1"/>
              </p:cNvSpPr>
              <p:nvPr/>
            </p:nvSpPr>
            <p:spPr bwMode="auto">
              <a:xfrm>
                <a:off x="271" y="1643"/>
                <a:ext cx="1596" cy="185"/>
              </a:xfrm>
              <a:prstGeom prst="rect">
                <a:avLst/>
              </a:prstGeom>
              <a:noFill/>
              <a:ln w="9525">
                <a:noFill/>
                <a:round/>
                <a:headEnd/>
                <a:tailEnd/>
              </a:ln>
            </p:spPr>
            <p:txBody>
              <a:bodyPr lIns="90000" tIns="45000" rIns="90000" bIns="45000"/>
              <a:lstStyle/>
              <a:p>
                <a:pPr defTabSz="457200">
                  <a:lnSpc>
                    <a:spcPct val="93000"/>
                  </a:lnSpc>
                  <a:spcBef>
                    <a:spcPts val="888"/>
                  </a:spcBef>
                  <a:spcAft>
                    <a:spcPts val="888"/>
                  </a:spcAft>
                  <a:buClr>
                    <a:srgbClr val="000000"/>
                  </a:buClr>
                  <a:buSzPct val="45000"/>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000000"/>
                    </a:solidFill>
                    <a:cs typeface="Arial" charset="0"/>
                  </a:rPr>
                  <a:t>The CE imposes the template upon the Word doc.</a:t>
                </a:r>
              </a:p>
            </p:txBody>
          </p:sp>
        </p:grpSp>
        <p:grpSp>
          <p:nvGrpSpPr>
            <p:cNvPr id="7" name="Group 16"/>
            <p:cNvGrpSpPr>
              <a:grpSpLocks/>
            </p:cNvGrpSpPr>
            <p:nvPr/>
          </p:nvGrpSpPr>
          <p:grpSpPr bwMode="auto">
            <a:xfrm>
              <a:off x="271" y="3304"/>
              <a:ext cx="2369" cy="536"/>
              <a:chOff x="271" y="1960"/>
              <a:chExt cx="1019" cy="184"/>
            </a:xfrm>
          </p:grpSpPr>
          <p:sp>
            <p:nvSpPr>
              <p:cNvPr id="11341" name="Rectangle 17"/>
              <p:cNvSpPr>
                <a:spLocks noChangeArrowheads="1"/>
              </p:cNvSpPr>
              <p:nvPr/>
            </p:nvSpPr>
            <p:spPr bwMode="auto">
              <a:xfrm>
                <a:off x="274" y="1962"/>
                <a:ext cx="1017" cy="142"/>
              </a:xfrm>
              <a:prstGeom prst="rect">
                <a:avLst/>
              </a:prstGeom>
              <a:solidFill>
                <a:srgbClr val="FFFFCC"/>
              </a:solidFill>
              <a:ln w="9360">
                <a:solidFill>
                  <a:srgbClr val="000000"/>
                </a:solidFill>
                <a:round/>
                <a:headEnd/>
                <a:tailEnd/>
              </a:ln>
            </p:spPr>
            <p:txBody>
              <a:bodyPr wrap="none" anchor="ctr"/>
              <a:lstStyle/>
              <a:p>
                <a:endParaRPr lang="en-US"/>
              </a:p>
            </p:txBody>
          </p:sp>
          <p:sp>
            <p:nvSpPr>
              <p:cNvPr id="11342" name="Text Box 18"/>
              <p:cNvSpPr txBox="1">
                <a:spLocks noChangeArrowheads="1"/>
              </p:cNvSpPr>
              <p:nvPr/>
            </p:nvSpPr>
            <p:spPr bwMode="auto">
              <a:xfrm>
                <a:off x="271" y="1960"/>
                <a:ext cx="1020" cy="185"/>
              </a:xfrm>
              <a:prstGeom prst="rect">
                <a:avLst/>
              </a:prstGeom>
              <a:noFill/>
              <a:ln w="9525">
                <a:noFill/>
                <a:round/>
                <a:headEnd/>
                <a:tailEnd/>
              </a:ln>
            </p:spPr>
            <p:txBody>
              <a:bodyPr lIns="90000" tIns="45000" rIns="90000" bIns="45000"/>
              <a:lstStyle/>
              <a:p>
                <a:pPr defTabSz="457200">
                  <a:lnSpc>
                    <a:spcPct val="93000"/>
                  </a:lnSpc>
                  <a:spcBef>
                    <a:spcPts val="888"/>
                  </a:spcBef>
                  <a:spcAft>
                    <a:spcPts val="888"/>
                  </a:spcAft>
                  <a:buClr>
                    <a:srgbClr val="000000"/>
                  </a:buClr>
                  <a:buSzPct val="45000"/>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000000"/>
                    </a:solidFill>
                    <a:cs typeface="Arial" charset="0"/>
                  </a:rPr>
                  <a:t>The CE edits the references.</a:t>
                </a:r>
              </a:p>
            </p:txBody>
          </p:sp>
        </p:grpSp>
        <p:pic>
          <p:nvPicPr>
            <p:cNvPr id="11336" name="Picture 19"/>
            <p:cNvPicPr>
              <a:picLocks noChangeAspect="1" noChangeArrowheads="1"/>
            </p:cNvPicPr>
            <p:nvPr/>
          </p:nvPicPr>
          <p:blipFill>
            <a:blip r:embed="rId4"/>
            <a:srcRect/>
            <a:stretch>
              <a:fillRect/>
            </a:stretch>
          </p:blipFill>
          <p:spPr bwMode="auto">
            <a:xfrm>
              <a:off x="355" y="1296"/>
              <a:ext cx="87" cy="144"/>
            </a:xfrm>
            <a:prstGeom prst="rect">
              <a:avLst/>
            </a:prstGeom>
            <a:noFill/>
            <a:ln w="9525">
              <a:noFill/>
              <a:round/>
              <a:headEnd/>
              <a:tailEnd/>
            </a:ln>
          </p:spPr>
        </p:pic>
        <p:pic>
          <p:nvPicPr>
            <p:cNvPr id="11337" name="Picture 20"/>
            <p:cNvPicPr>
              <a:picLocks noChangeAspect="1" noChangeArrowheads="1"/>
            </p:cNvPicPr>
            <p:nvPr/>
          </p:nvPicPr>
          <p:blipFill>
            <a:blip r:embed="rId4"/>
            <a:srcRect/>
            <a:stretch>
              <a:fillRect/>
            </a:stretch>
          </p:blipFill>
          <p:spPr bwMode="auto">
            <a:xfrm>
              <a:off x="355" y="1864"/>
              <a:ext cx="87" cy="144"/>
            </a:xfrm>
            <a:prstGeom prst="rect">
              <a:avLst/>
            </a:prstGeom>
            <a:noFill/>
            <a:ln w="9525">
              <a:noFill/>
              <a:round/>
              <a:headEnd/>
              <a:tailEnd/>
            </a:ln>
          </p:spPr>
        </p:pic>
        <p:pic>
          <p:nvPicPr>
            <p:cNvPr id="11338" name="Picture 21"/>
            <p:cNvPicPr>
              <a:picLocks noChangeAspect="1" noChangeArrowheads="1"/>
            </p:cNvPicPr>
            <p:nvPr/>
          </p:nvPicPr>
          <p:blipFill>
            <a:blip r:embed="rId4"/>
            <a:srcRect/>
            <a:stretch>
              <a:fillRect/>
            </a:stretch>
          </p:blipFill>
          <p:spPr bwMode="auto">
            <a:xfrm>
              <a:off x="355" y="2592"/>
              <a:ext cx="87" cy="144"/>
            </a:xfrm>
            <a:prstGeom prst="rect">
              <a:avLst/>
            </a:prstGeom>
            <a:noFill/>
            <a:ln w="9525">
              <a:noFill/>
              <a:round/>
              <a:headEnd/>
              <a:tailEnd/>
            </a:ln>
          </p:spPr>
        </p:pic>
        <p:pic>
          <p:nvPicPr>
            <p:cNvPr id="11339" name="Picture 22"/>
            <p:cNvPicPr>
              <a:picLocks noChangeAspect="1" noChangeArrowheads="1"/>
            </p:cNvPicPr>
            <p:nvPr/>
          </p:nvPicPr>
          <p:blipFill>
            <a:blip r:embed="rId4"/>
            <a:srcRect/>
            <a:stretch>
              <a:fillRect/>
            </a:stretch>
          </p:blipFill>
          <p:spPr bwMode="auto">
            <a:xfrm>
              <a:off x="355" y="3168"/>
              <a:ext cx="87" cy="144"/>
            </a:xfrm>
            <a:prstGeom prst="rect">
              <a:avLst/>
            </a:prstGeom>
            <a:noFill/>
            <a:ln w="9525">
              <a:noFill/>
              <a:round/>
              <a:headEnd/>
              <a:tailEnd/>
            </a:ln>
          </p:spPr>
        </p:pic>
        <p:pic>
          <p:nvPicPr>
            <p:cNvPr id="11340" name="Picture 23"/>
            <p:cNvPicPr>
              <a:picLocks noChangeAspect="1" noChangeArrowheads="1"/>
            </p:cNvPicPr>
            <p:nvPr/>
          </p:nvPicPr>
          <p:blipFill>
            <a:blip r:embed="rId4"/>
            <a:srcRect/>
            <a:stretch>
              <a:fillRect/>
            </a:stretch>
          </p:blipFill>
          <p:spPr bwMode="auto">
            <a:xfrm>
              <a:off x="384" y="3744"/>
              <a:ext cx="87" cy="144"/>
            </a:xfrm>
            <a:prstGeom prst="rect">
              <a:avLst/>
            </a:prstGeom>
            <a:noFill/>
            <a:ln w="9525">
              <a:noFill/>
              <a:round/>
              <a:headEnd/>
              <a:tailEnd/>
            </a:ln>
          </p:spPr>
        </p:pic>
      </p:grpSp>
      <p:sp>
        <p:nvSpPr>
          <p:cNvPr id="11269" name="Rectangle 2"/>
          <p:cNvSpPr>
            <a:spLocks noChangeArrowheads="1"/>
          </p:cNvSpPr>
          <p:nvPr/>
        </p:nvSpPr>
        <p:spPr bwMode="auto">
          <a:xfrm>
            <a:off x="263129" y="96838"/>
            <a:ext cx="9386623" cy="1143000"/>
          </a:xfrm>
          <a:prstGeom prst="rect">
            <a:avLst/>
          </a:prstGeom>
          <a:noFill/>
          <a:ln w="9525">
            <a:noFill/>
            <a:miter lim="800000"/>
            <a:headEnd/>
            <a:tailEnd/>
          </a:ln>
        </p:spPr>
        <p:txBody>
          <a:bodyPr anchor="ctr"/>
          <a:lstStyle/>
          <a:p>
            <a:pPr eaLnBrk="0" hangingPunct="0">
              <a:spcBef>
                <a:spcPct val="0"/>
              </a:spcBef>
              <a:buFontTx/>
              <a:buNone/>
            </a:pPr>
            <a:r>
              <a:rPr lang="en-US" sz="3200" b="1"/>
              <a:t>Workflows without XML</a:t>
            </a:r>
          </a:p>
        </p:txBody>
      </p:sp>
      <p:grpSp>
        <p:nvGrpSpPr>
          <p:cNvPr id="8" name="Group 25"/>
          <p:cNvGrpSpPr>
            <a:grpSpLocks/>
          </p:cNvGrpSpPr>
          <p:nvPr/>
        </p:nvGrpSpPr>
        <p:grpSpPr bwMode="auto">
          <a:xfrm>
            <a:off x="412750" y="1127126"/>
            <a:ext cx="9080500" cy="5273675"/>
            <a:chOff x="240" y="710"/>
            <a:chExt cx="5280" cy="3322"/>
          </a:xfrm>
        </p:grpSpPr>
        <p:grpSp>
          <p:nvGrpSpPr>
            <p:cNvPr id="9" name="Group 26"/>
            <p:cNvGrpSpPr>
              <a:grpSpLocks/>
            </p:cNvGrpSpPr>
            <p:nvPr/>
          </p:nvGrpSpPr>
          <p:grpSpPr bwMode="auto">
            <a:xfrm>
              <a:off x="273" y="710"/>
              <a:ext cx="5199" cy="682"/>
              <a:chOff x="273" y="2303"/>
              <a:chExt cx="5201" cy="250"/>
            </a:xfrm>
          </p:grpSpPr>
          <p:sp>
            <p:nvSpPr>
              <p:cNvPr id="11329" name="Rectangle 27"/>
              <p:cNvSpPr>
                <a:spLocks noChangeArrowheads="1"/>
              </p:cNvSpPr>
              <p:nvPr/>
            </p:nvSpPr>
            <p:spPr bwMode="auto">
              <a:xfrm>
                <a:off x="288" y="2306"/>
                <a:ext cx="5187" cy="177"/>
              </a:xfrm>
              <a:prstGeom prst="rect">
                <a:avLst/>
              </a:prstGeom>
              <a:solidFill>
                <a:srgbClr val="FFFFCC"/>
              </a:solidFill>
              <a:ln w="9360">
                <a:solidFill>
                  <a:srgbClr val="000000"/>
                </a:solidFill>
                <a:round/>
                <a:headEnd/>
                <a:tailEnd/>
              </a:ln>
            </p:spPr>
            <p:txBody>
              <a:bodyPr wrap="none" anchor="ctr"/>
              <a:lstStyle/>
              <a:p>
                <a:endParaRPr lang="en-US"/>
              </a:p>
            </p:txBody>
          </p:sp>
          <p:sp>
            <p:nvSpPr>
              <p:cNvPr id="11330" name="Text Box 28"/>
              <p:cNvSpPr txBox="1">
                <a:spLocks noChangeArrowheads="1"/>
              </p:cNvSpPr>
              <p:nvPr/>
            </p:nvSpPr>
            <p:spPr bwMode="auto">
              <a:xfrm>
                <a:off x="273" y="2303"/>
                <a:ext cx="5201" cy="251"/>
              </a:xfrm>
              <a:prstGeom prst="rect">
                <a:avLst/>
              </a:prstGeom>
              <a:noFill/>
              <a:ln w="9525">
                <a:noFill/>
                <a:round/>
                <a:headEnd/>
                <a:tailEnd/>
              </a:ln>
            </p:spPr>
            <p:txBody>
              <a:bodyPr lIns="90000" tIns="45000" rIns="90000" bIns="45000"/>
              <a:lstStyle/>
              <a:p>
                <a:pPr defTabSz="457200">
                  <a:lnSpc>
                    <a:spcPct val="93000"/>
                  </a:lnSpc>
                  <a:spcBef>
                    <a:spcPts val="888"/>
                  </a:spcBef>
                  <a:spcAft>
                    <a:spcPts val="888"/>
                  </a:spcAft>
                  <a:buClr>
                    <a:srgbClr val="000000"/>
                  </a:buClr>
                  <a:buSzPct val="45000"/>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000000"/>
                    </a:solidFill>
                    <a:cs typeface="Arial" charset="0"/>
                  </a:rPr>
                  <a:t>The CE applies the EcoSal Linking Utility macros (for automated hyperlinking of references, figures, tables, and cross-references to other modules and for automated application of PubMed search links to journal references).</a:t>
                </a:r>
              </a:p>
            </p:txBody>
          </p:sp>
        </p:grpSp>
        <p:grpSp>
          <p:nvGrpSpPr>
            <p:cNvPr id="10" name="Group 29"/>
            <p:cNvGrpSpPr>
              <a:grpSpLocks/>
            </p:cNvGrpSpPr>
            <p:nvPr/>
          </p:nvGrpSpPr>
          <p:grpSpPr bwMode="auto">
            <a:xfrm>
              <a:off x="240" y="1344"/>
              <a:ext cx="5280" cy="720"/>
              <a:chOff x="265" y="2689"/>
              <a:chExt cx="5184" cy="265"/>
            </a:xfrm>
          </p:grpSpPr>
          <p:sp>
            <p:nvSpPr>
              <p:cNvPr id="11327" name="Rectangle 30"/>
              <p:cNvSpPr>
                <a:spLocks noChangeArrowheads="1"/>
              </p:cNvSpPr>
              <p:nvPr/>
            </p:nvSpPr>
            <p:spPr bwMode="auto">
              <a:xfrm>
                <a:off x="280" y="2692"/>
                <a:ext cx="5170" cy="188"/>
              </a:xfrm>
              <a:prstGeom prst="rect">
                <a:avLst/>
              </a:prstGeom>
              <a:solidFill>
                <a:srgbClr val="FFFFCC"/>
              </a:solidFill>
              <a:ln w="9360">
                <a:solidFill>
                  <a:srgbClr val="000000"/>
                </a:solidFill>
                <a:round/>
                <a:headEnd/>
                <a:tailEnd/>
              </a:ln>
            </p:spPr>
            <p:txBody>
              <a:bodyPr wrap="none" anchor="ctr"/>
              <a:lstStyle/>
              <a:p>
                <a:endParaRPr lang="en-US"/>
              </a:p>
            </p:txBody>
          </p:sp>
          <p:sp>
            <p:nvSpPr>
              <p:cNvPr id="11328" name="Text Box 31"/>
              <p:cNvSpPr txBox="1">
                <a:spLocks noChangeArrowheads="1"/>
              </p:cNvSpPr>
              <p:nvPr/>
            </p:nvSpPr>
            <p:spPr bwMode="auto">
              <a:xfrm>
                <a:off x="265" y="2689"/>
                <a:ext cx="5184" cy="266"/>
              </a:xfrm>
              <a:prstGeom prst="rect">
                <a:avLst/>
              </a:prstGeom>
              <a:noFill/>
              <a:ln w="9525">
                <a:noFill/>
                <a:round/>
                <a:headEnd/>
                <a:tailEnd/>
              </a:ln>
            </p:spPr>
            <p:txBody>
              <a:bodyPr lIns="90000" tIns="45000" rIns="90000" bIns="45000"/>
              <a:lstStyle/>
              <a:p>
                <a:pPr algn="just" defTabSz="457200">
                  <a:lnSpc>
                    <a:spcPct val="93000"/>
                  </a:lnSpc>
                  <a:spcBef>
                    <a:spcPts val="888"/>
                  </a:spcBef>
                  <a:spcAft>
                    <a:spcPts val="888"/>
                  </a:spcAft>
                  <a:buClr>
                    <a:srgbClr val="000000"/>
                  </a:buClr>
                  <a:buSzPct val="45000"/>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000000"/>
                    </a:solidFill>
                    <a:cs typeface="Arial" charset="0"/>
                  </a:rPr>
                  <a:t>The CE copyedits (in “Track Changes” mode) on Word document and cleans up the document’s component parts: core text, media list [table and figure captions], references, and tables.</a:t>
                </a:r>
              </a:p>
            </p:txBody>
          </p:sp>
        </p:grpSp>
        <p:grpSp>
          <p:nvGrpSpPr>
            <p:cNvPr id="11" name="Group 32"/>
            <p:cNvGrpSpPr>
              <a:grpSpLocks/>
            </p:cNvGrpSpPr>
            <p:nvPr/>
          </p:nvGrpSpPr>
          <p:grpSpPr bwMode="auto">
            <a:xfrm>
              <a:off x="271" y="2016"/>
              <a:ext cx="3041" cy="782"/>
              <a:chOff x="271" y="3094"/>
              <a:chExt cx="2747" cy="184"/>
            </a:xfrm>
          </p:grpSpPr>
          <p:sp>
            <p:nvSpPr>
              <p:cNvPr id="11325" name="Rectangle 33"/>
              <p:cNvSpPr>
                <a:spLocks noChangeArrowheads="1"/>
              </p:cNvSpPr>
              <p:nvPr/>
            </p:nvSpPr>
            <p:spPr bwMode="auto">
              <a:xfrm>
                <a:off x="278" y="3096"/>
                <a:ext cx="2740" cy="142"/>
              </a:xfrm>
              <a:prstGeom prst="rect">
                <a:avLst/>
              </a:prstGeom>
              <a:solidFill>
                <a:srgbClr val="FFFFCC"/>
              </a:solidFill>
              <a:ln w="9360">
                <a:solidFill>
                  <a:srgbClr val="000000"/>
                </a:solidFill>
                <a:round/>
                <a:headEnd/>
                <a:tailEnd/>
              </a:ln>
            </p:spPr>
            <p:txBody>
              <a:bodyPr wrap="none" anchor="ctr"/>
              <a:lstStyle/>
              <a:p>
                <a:endParaRPr lang="en-US"/>
              </a:p>
            </p:txBody>
          </p:sp>
          <p:sp>
            <p:nvSpPr>
              <p:cNvPr id="11326" name="Text Box 34"/>
              <p:cNvSpPr txBox="1">
                <a:spLocks noChangeArrowheads="1"/>
              </p:cNvSpPr>
              <p:nvPr/>
            </p:nvSpPr>
            <p:spPr bwMode="auto">
              <a:xfrm>
                <a:off x="271" y="3094"/>
                <a:ext cx="2748" cy="185"/>
              </a:xfrm>
              <a:prstGeom prst="rect">
                <a:avLst/>
              </a:prstGeom>
              <a:noFill/>
              <a:ln w="9525">
                <a:noFill/>
                <a:round/>
                <a:headEnd/>
                <a:tailEnd/>
              </a:ln>
            </p:spPr>
            <p:txBody>
              <a:bodyPr lIns="90000" tIns="45000" rIns="90000" bIns="45000"/>
              <a:lstStyle/>
              <a:p>
                <a:pPr defTabSz="457200">
                  <a:lnSpc>
                    <a:spcPct val="93000"/>
                  </a:lnSpc>
                  <a:spcBef>
                    <a:spcPts val="888"/>
                  </a:spcBef>
                  <a:spcAft>
                    <a:spcPts val="888"/>
                  </a:spcAft>
                  <a:buClr>
                    <a:srgbClr val="000000"/>
                  </a:buClr>
                  <a:buSzPct val="45000"/>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000000"/>
                    </a:solidFill>
                    <a:cs typeface="Arial" charset="0"/>
                  </a:rPr>
                  <a:t>The CE returns the templated and copyedited Word file components to the PE.</a:t>
                </a:r>
              </a:p>
            </p:txBody>
          </p:sp>
        </p:grpSp>
        <p:grpSp>
          <p:nvGrpSpPr>
            <p:cNvPr id="12" name="Group 35"/>
            <p:cNvGrpSpPr>
              <a:grpSpLocks/>
            </p:cNvGrpSpPr>
            <p:nvPr/>
          </p:nvGrpSpPr>
          <p:grpSpPr bwMode="auto">
            <a:xfrm>
              <a:off x="271" y="2784"/>
              <a:ext cx="3041" cy="712"/>
              <a:chOff x="271" y="3456"/>
              <a:chExt cx="3038" cy="184"/>
            </a:xfrm>
          </p:grpSpPr>
          <p:sp>
            <p:nvSpPr>
              <p:cNvPr id="11323" name="Rectangle 36"/>
              <p:cNvSpPr>
                <a:spLocks noChangeArrowheads="1"/>
              </p:cNvSpPr>
              <p:nvPr/>
            </p:nvSpPr>
            <p:spPr bwMode="auto">
              <a:xfrm>
                <a:off x="279" y="3458"/>
                <a:ext cx="3030" cy="142"/>
              </a:xfrm>
              <a:prstGeom prst="rect">
                <a:avLst/>
              </a:prstGeom>
              <a:solidFill>
                <a:srgbClr val="FFFFCC"/>
              </a:solidFill>
              <a:ln w="9360">
                <a:solidFill>
                  <a:srgbClr val="000000"/>
                </a:solidFill>
                <a:round/>
                <a:headEnd/>
                <a:tailEnd/>
              </a:ln>
            </p:spPr>
            <p:txBody>
              <a:bodyPr wrap="none" anchor="ctr"/>
              <a:lstStyle/>
              <a:p>
                <a:endParaRPr lang="en-US"/>
              </a:p>
            </p:txBody>
          </p:sp>
          <p:sp>
            <p:nvSpPr>
              <p:cNvPr id="11324" name="Text Box 37"/>
              <p:cNvSpPr txBox="1">
                <a:spLocks noChangeArrowheads="1"/>
              </p:cNvSpPr>
              <p:nvPr/>
            </p:nvSpPr>
            <p:spPr bwMode="auto">
              <a:xfrm>
                <a:off x="271" y="3456"/>
                <a:ext cx="3039" cy="185"/>
              </a:xfrm>
              <a:prstGeom prst="rect">
                <a:avLst/>
              </a:prstGeom>
              <a:noFill/>
              <a:ln w="9525">
                <a:noFill/>
                <a:round/>
                <a:headEnd/>
                <a:tailEnd/>
              </a:ln>
            </p:spPr>
            <p:txBody>
              <a:bodyPr lIns="90000" tIns="45000" rIns="90000" bIns="45000"/>
              <a:lstStyle/>
              <a:p>
                <a:pPr defTabSz="457200">
                  <a:lnSpc>
                    <a:spcPct val="93000"/>
                  </a:lnSpc>
                  <a:spcBef>
                    <a:spcPts val="888"/>
                  </a:spcBef>
                  <a:spcAft>
                    <a:spcPts val="888"/>
                  </a:spcAft>
                  <a:buClr>
                    <a:srgbClr val="000000"/>
                  </a:buClr>
                  <a:buSzPct val="45000"/>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000000"/>
                    </a:solidFill>
                    <a:cs typeface="Arial" charset="0"/>
                  </a:rPr>
                  <a:t>The PE reviews the formatting/styling and copyediting changes and makes minor corrections.</a:t>
                </a:r>
              </a:p>
            </p:txBody>
          </p:sp>
        </p:grpSp>
        <p:grpSp>
          <p:nvGrpSpPr>
            <p:cNvPr id="13" name="Group 38"/>
            <p:cNvGrpSpPr>
              <a:grpSpLocks/>
            </p:cNvGrpSpPr>
            <p:nvPr/>
          </p:nvGrpSpPr>
          <p:grpSpPr bwMode="auto">
            <a:xfrm>
              <a:off x="271" y="3504"/>
              <a:ext cx="4289" cy="528"/>
              <a:chOff x="271" y="3811"/>
              <a:chExt cx="3743" cy="176"/>
            </a:xfrm>
          </p:grpSpPr>
          <p:sp>
            <p:nvSpPr>
              <p:cNvPr id="11321" name="Rectangle 39"/>
              <p:cNvSpPr>
                <a:spLocks noChangeArrowheads="1"/>
              </p:cNvSpPr>
              <p:nvPr/>
            </p:nvSpPr>
            <p:spPr bwMode="auto">
              <a:xfrm>
                <a:off x="282" y="3813"/>
                <a:ext cx="3733" cy="125"/>
              </a:xfrm>
              <a:prstGeom prst="rect">
                <a:avLst/>
              </a:prstGeom>
              <a:solidFill>
                <a:srgbClr val="FFFFCC"/>
              </a:solidFill>
              <a:ln w="9360">
                <a:solidFill>
                  <a:srgbClr val="000000"/>
                </a:solidFill>
                <a:round/>
                <a:headEnd/>
                <a:tailEnd/>
              </a:ln>
            </p:spPr>
            <p:txBody>
              <a:bodyPr wrap="none" anchor="ctr"/>
              <a:lstStyle/>
              <a:p>
                <a:endParaRPr lang="en-US"/>
              </a:p>
            </p:txBody>
          </p:sp>
          <p:sp>
            <p:nvSpPr>
              <p:cNvPr id="11322" name="Text Box 40"/>
              <p:cNvSpPr txBox="1">
                <a:spLocks noChangeArrowheads="1"/>
              </p:cNvSpPr>
              <p:nvPr/>
            </p:nvSpPr>
            <p:spPr bwMode="auto">
              <a:xfrm>
                <a:off x="271" y="3811"/>
                <a:ext cx="3744" cy="177"/>
              </a:xfrm>
              <a:prstGeom prst="rect">
                <a:avLst/>
              </a:prstGeom>
              <a:noFill/>
              <a:ln w="9525">
                <a:noFill/>
                <a:round/>
                <a:headEnd/>
                <a:tailEnd/>
              </a:ln>
            </p:spPr>
            <p:txBody>
              <a:bodyPr lIns="90000" tIns="45000" rIns="90000" bIns="45000"/>
              <a:lstStyle/>
              <a:p>
                <a:pPr algn="ctr" defTabSz="457200">
                  <a:lnSpc>
                    <a:spcPct val="93000"/>
                  </a:lnSpc>
                  <a:spcBef>
                    <a:spcPts val="888"/>
                  </a:spcBef>
                  <a:spcAft>
                    <a:spcPts val="888"/>
                  </a:spcAft>
                  <a:buClr>
                    <a:srgbClr val="000000"/>
                  </a:buClr>
                  <a:buSzPct val="45000"/>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000000"/>
                    </a:solidFill>
                    <a:cs typeface="Arial" charset="0"/>
                  </a:rPr>
                  <a:t>The PE e-mails the templated and copyedited Word file components to the Author to check the edits and answer any queries.</a:t>
                </a:r>
              </a:p>
            </p:txBody>
          </p:sp>
        </p:grpSp>
        <p:pic>
          <p:nvPicPr>
            <p:cNvPr id="11316" name="Picture 41"/>
            <p:cNvPicPr>
              <a:picLocks noChangeAspect="1" noChangeArrowheads="1"/>
            </p:cNvPicPr>
            <p:nvPr/>
          </p:nvPicPr>
          <p:blipFill>
            <a:blip r:embed="rId3"/>
            <a:srcRect/>
            <a:stretch>
              <a:fillRect/>
            </a:stretch>
          </p:blipFill>
          <p:spPr bwMode="auto">
            <a:xfrm>
              <a:off x="432" y="1159"/>
              <a:ext cx="1" cy="167"/>
            </a:xfrm>
            <a:prstGeom prst="rect">
              <a:avLst/>
            </a:prstGeom>
            <a:noFill/>
            <a:ln w="9525">
              <a:noFill/>
              <a:round/>
              <a:headEnd/>
              <a:tailEnd/>
            </a:ln>
          </p:spPr>
        </p:pic>
        <p:pic>
          <p:nvPicPr>
            <p:cNvPr id="11317" name="Picture 42"/>
            <p:cNvPicPr>
              <a:picLocks noChangeAspect="1" noChangeArrowheads="1"/>
            </p:cNvPicPr>
            <p:nvPr/>
          </p:nvPicPr>
          <p:blipFill>
            <a:blip r:embed="rId4"/>
            <a:srcRect/>
            <a:stretch>
              <a:fillRect/>
            </a:stretch>
          </p:blipFill>
          <p:spPr bwMode="auto">
            <a:xfrm>
              <a:off x="356" y="3360"/>
              <a:ext cx="87" cy="144"/>
            </a:xfrm>
            <a:prstGeom prst="rect">
              <a:avLst/>
            </a:prstGeom>
            <a:noFill/>
            <a:ln w="9525">
              <a:noFill/>
              <a:round/>
              <a:headEnd/>
              <a:tailEnd/>
            </a:ln>
          </p:spPr>
        </p:pic>
        <p:pic>
          <p:nvPicPr>
            <p:cNvPr id="11318" name="Picture 43"/>
            <p:cNvPicPr>
              <a:picLocks noChangeAspect="1" noChangeArrowheads="1"/>
            </p:cNvPicPr>
            <p:nvPr/>
          </p:nvPicPr>
          <p:blipFill>
            <a:blip r:embed="rId4"/>
            <a:srcRect/>
            <a:stretch>
              <a:fillRect/>
            </a:stretch>
          </p:blipFill>
          <p:spPr bwMode="auto">
            <a:xfrm>
              <a:off x="384" y="1200"/>
              <a:ext cx="87" cy="144"/>
            </a:xfrm>
            <a:prstGeom prst="rect">
              <a:avLst/>
            </a:prstGeom>
            <a:noFill/>
            <a:ln w="9525">
              <a:noFill/>
              <a:round/>
              <a:headEnd/>
              <a:tailEnd/>
            </a:ln>
          </p:spPr>
        </p:pic>
        <p:pic>
          <p:nvPicPr>
            <p:cNvPr id="11319" name="Picture 44"/>
            <p:cNvPicPr>
              <a:picLocks noChangeAspect="1" noChangeArrowheads="1"/>
            </p:cNvPicPr>
            <p:nvPr/>
          </p:nvPicPr>
          <p:blipFill>
            <a:blip r:embed="rId4"/>
            <a:srcRect/>
            <a:stretch>
              <a:fillRect/>
            </a:stretch>
          </p:blipFill>
          <p:spPr bwMode="auto">
            <a:xfrm>
              <a:off x="384" y="1872"/>
              <a:ext cx="87" cy="144"/>
            </a:xfrm>
            <a:prstGeom prst="rect">
              <a:avLst/>
            </a:prstGeom>
            <a:noFill/>
            <a:ln w="9525">
              <a:noFill/>
              <a:round/>
              <a:headEnd/>
              <a:tailEnd/>
            </a:ln>
          </p:spPr>
        </p:pic>
        <p:pic>
          <p:nvPicPr>
            <p:cNvPr id="11320" name="Picture 45"/>
            <p:cNvPicPr>
              <a:picLocks noChangeAspect="1" noChangeArrowheads="1"/>
            </p:cNvPicPr>
            <p:nvPr/>
          </p:nvPicPr>
          <p:blipFill>
            <a:blip r:embed="rId4"/>
            <a:srcRect/>
            <a:stretch>
              <a:fillRect/>
            </a:stretch>
          </p:blipFill>
          <p:spPr bwMode="auto">
            <a:xfrm>
              <a:off x="355" y="2640"/>
              <a:ext cx="87" cy="144"/>
            </a:xfrm>
            <a:prstGeom prst="rect">
              <a:avLst/>
            </a:prstGeom>
            <a:noFill/>
            <a:ln w="9525">
              <a:noFill/>
              <a:round/>
              <a:headEnd/>
              <a:tailEnd/>
            </a:ln>
          </p:spPr>
        </p:pic>
      </p:grpSp>
      <p:grpSp>
        <p:nvGrpSpPr>
          <p:cNvPr id="14" name="Group 46"/>
          <p:cNvGrpSpPr>
            <a:grpSpLocks/>
          </p:cNvGrpSpPr>
          <p:nvPr/>
        </p:nvGrpSpPr>
        <p:grpSpPr bwMode="auto">
          <a:xfrm>
            <a:off x="466065" y="1335088"/>
            <a:ext cx="9109736" cy="5180012"/>
            <a:chOff x="271" y="625"/>
            <a:chExt cx="5297" cy="3263"/>
          </a:xfrm>
        </p:grpSpPr>
        <p:grpSp>
          <p:nvGrpSpPr>
            <p:cNvPr id="15" name="Group 47"/>
            <p:cNvGrpSpPr>
              <a:grpSpLocks/>
            </p:cNvGrpSpPr>
            <p:nvPr/>
          </p:nvGrpSpPr>
          <p:grpSpPr bwMode="auto">
            <a:xfrm>
              <a:off x="273" y="625"/>
              <a:ext cx="5247" cy="671"/>
              <a:chOff x="273" y="625"/>
              <a:chExt cx="5198" cy="238"/>
            </a:xfrm>
          </p:grpSpPr>
          <p:sp>
            <p:nvSpPr>
              <p:cNvPr id="11309" name="Rectangle 48"/>
              <p:cNvSpPr>
                <a:spLocks noChangeArrowheads="1"/>
              </p:cNvSpPr>
              <p:nvPr/>
            </p:nvSpPr>
            <p:spPr bwMode="auto">
              <a:xfrm>
                <a:off x="288" y="627"/>
                <a:ext cx="5184" cy="185"/>
              </a:xfrm>
              <a:prstGeom prst="rect">
                <a:avLst/>
              </a:prstGeom>
              <a:solidFill>
                <a:srgbClr val="FFFFCC"/>
              </a:solidFill>
              <a:ln w="9360">
                <a:solidFill>
                  <a:srgbClr val="000000"/>
                </a:solidFill>
                <a:round/>
                <a:headEnd/>
                <a:tailEnd/>
              </a:ln>
            </p:spPr>
            <p:txBody>
              <a:bodyPr wrap="none" anchor="ctr"/>
              <a:lstStyle/>
              <a:p>
                <a:endParaRPr lang="en-US"/>
              </a:p>
            </p:txBody>
          </p:sp>
          <p:sp>
            <p:nvSpPr>
              <p:cNvPr id="11310" name="Text Box 49"/>
              <p:cNvSpPr txBox="1">
                <a:spLocks noChangeArrowheads="1"/>
              </p:cNvSpPr>
              <p:nvPr/>
            </p:nvSpPr>
            <p:spPr bwMode="auto">
              <a:xfrm>
                <a:off x="273" y="625"/>
                <a:ext cx="5199" cy="239"/>
              </a:xfrm>
              <a:prstGeom prst="rect">
                <a:avLst/>
              </a:prstGeom>
              <a:noFill/>
              <a:ln w="9525">
                <a:noFill/>
                <a:round/>
                <a:headEnd/>
                <a:tailEnd/>
              </a:ln>
            </p:spPr>
            <p:txBody>
              <a:bodyPr lIns="90000" tIns="45000" rIns="90000" bIns="45000"/>
              <a:lstStyle/>
              <a:p>
                <a:pPr defTabSz="457200">
                  <a:lnSpc>
                    <a:spcPct val="93000"/>
                  </a:lnSpc>
                  <a:spcBef>
                    <a:spcPts val="888"/>
                  </a:spcBef>
                  <a:spcAft>
                    <a:spcPts val="888"/>
                  </a:spcAft>
                  <a:buClr>
                    <a:srgbClr val="000000"/>
                  </a:buClr>
                  <a:buSzPct val="45000"/>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000000"/>
                    </a:solidFill>
                    <a:cs typeface="Arial" charset="0"/>
                  </a:rPr>
                  <a:t>The Author e-mails the Word file components back to the PE with any additional edits or answers to queries highlighted with “Track Changes.”</a:t>
                </a:r>
              </a:p>
            </p:txBody>
          </p:sp>
        </p:grpSp>
        <p:grpSp>
          <p:nvGrpSpPr>
            <p:cNvPr id="16" name="Group 50"/>
            <p:cNvGrpSpPr>
              <a:grpSpLocks/>
            </p:cNvGrpSpPr>
            <p:nvPr/>
          </p:nvGrpSpPr>
          <p:grpSpPr bwMode="auto">
            <a:xfrm>
              <a:off x="271" y="1299"/>
              <a:ext cx="5297" cy="621"/>
              <a:chOff x="271" y="963"/>
              <a:chExt cx="5201" cy="184"/>
            </a:xfrm>
          </p:grpSpPr>
          <p:sp>
            <p:nvSpPr>
              <p:cNvPr id="11307" name="Rectangle 51"/>
              <p:cNvSpPr>
                <a:spLocks noChangeArrowheads="1"/>
              </p:cNvSpPr>
              <p:nvPr/>
            </p:nvSpPr>
            <p:spPr bwMode="auto">
              <a:xfrm>
                <a:off x="286" y="965"/>
                <a:ext cx="5187" cy="142"/>
              </a:xfrm>
              <a:prstGeom prst="rect">
                <a:avLst/>
              </a:prstGeom>
              <a:solidFill>
                <a:srgbClr val="FFFFCC"/>
              </a:solidFill>
              <a:ln w="9360">
                <a:solidFill>
                  <a:srgbClr val="000000"/>
                </a:solidFill>
                <a:round/>
                <a:headEnd/>
                <a:tailEnd/>
              </a:ln>
            </p:spPr>
            <p:txBody>
              <a:bodyPr wrap="none" anchor="ctr"/>
              <a:lstStyle/>
              <a:p>
                <a:endParaRPr lang="en-US"/>
              </a:p>
            </p:txBody>
          </p:sp>
          <p:sp>
            <p:nvSpPr>
              <p:cNvPr id="11308" name="Text Box 52"/>
              <p:cNvSpPr txBox="1">
                <a:spLocks noChangeArrowheads="1"/>
              </p:cNvSpPr>
              <p:nvPr/>
            </p:nvSpPr>
            <p:spPr bwMode="auto">
              <a:xfrm>
                <a:off x="271" y="963"/>
                <a:ext cx="5201" cy="185"/>
              </a:xfrm>
              <a:prstGeom prst="rect">
                <a:avLst/>
              </a:prstGeom>
              <a:noFill/>
              <a:ln w="9525">
                <a:noFill/>
                <a:round/>
                <a:headEnd/>
                <a:tailEnd/>
              </a:ln>
            </p:spPr>
            <p:txBody>
              <a:bodyPr lIns="90000" tIns="45000" rIns="90000" bIns="45000"/>
              <a:lstStyle/>
              <a:p>
                <a:pPr defTabSz="457200">
                  <a:lnSpc>
                    <a:spcPct val="93000"/>
                  </a:lnSpc>
                  <a:spcBef>
                    <a:spcPts val="888"/>
                  </a:spcBef>
                  <a:spcAft>
                    <a:spcPts val="888"/>
                  </a:spcAft>
                  <a:buClr>
                    <a:srgbClr val="000000"/>
                  </a:buClr>
                  <a:buSzPct val="45000"/>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000000"/>
                    </a:solidFill>
                    <a:cs typeface="Arial" charset="0"/>
                  </a:rPr>
                  <a:t>The PE accepts or rejects the author’s corrections in “Track Changes” mode in Word, reviews the Word file components again, and makes final checks of formatting/styling.</a:t>
                </a:r>
              </a:p>
            </p:txBody>
          </p:sp>
        </p:grpSp>
        <p:grpSp>
          <p:nvGrpSpPr>
            <p:cNvPr id="17" name="Group 53"/>
            <p:cNvGrpSpPr>
              <a:grpSpLocks/>
            </p:cNvGrpSpPr>
            <p:nvPr/>
          </p:nvGrpSpPr>
          <p:grpSpPr bwMode="auto">
            <a:xfrm>
              <a:off x="271" y="1920"/>
              <a:ext cx="4433" cy="424"/>
              <a:chOff x="271" y="1259"/>
              <a:chExt cx="3328" cy="184"/>
            </a:xfrm>
          </p:grpSpPr>
          <p:sp>
            <p:nvSpPr>
              <p:cNvPr id="11305" name="Rectangle 54"/>
              <p:cNvSpPr>
                <a:spLocks noChangeArrowheads="1"/>
              </p:cNvSpPr>
              <p:nvPr/>
            </p:nvSpPr>
            <p:spPr bwMode="auto">
              <a:xfrm>
                <a:off x="280" y="1261"/>
                <a:ext cx="3320" cy="142"/>
              </a:xfrm>
              <a:prstGeom prst="rect">
                <a:avLst/>
              </a:prstGeom>
              <a:solidFill>
                <a:srgbClr val="FFFFCC"/>
              </a:solidFill>
              <a:ln w="9360">
                <a:solidFill>
                  <a:srgbClr val="000000"/>
                </a:solidFill>
                <a:round/>
                <a:headEnd/>
                <a:tailEnd/>
              </a:ln>
            </p:spPr>
            <p:txBody>
              <a:bodyPr wrap="none" anchor="ctr"/>
              <a:lstStyle/>
              <a:p>
                <a:endParaRPr lang="en-US"/>
              </a:p>
            </p:txBody>
          </p:sp>
          <p:sp>
            <p:nvSpPr>
              <p:cNvPr id="11306" name="Text Box 55"/>
              <p:cNvSpPr txBox="1">
                <a:spLocks noChangeArrowheads="1"/>
              </p:cNvSpPr>
              <p:nvPr/>
            </p:nvSpPr>
            <p:spPr bwMode="auto">
              <a:xfrm>
                <a:off x="271" y="1259"/>
                <a:ext cx="3329" cy="185"/>
              </a:xfrm>
              <a:prstGeom prst="rect">
                <a:avLst/>
              </a:prstGeom>
              <a:noFill/>
              <a:ln w="9525">
                <a:noFill/>
                <a:round/>
                <a:headEnd/>
                <a:tailEnd/>
              </a:ln>
            </p:spPr>
            <p:txBody>
              <a:bodyPr lIns="90000" tIns="45000" rIns="90000" bIns="45000"/>
              <a:lstStyle/>
              <a:p>
                <a:pPr defTabSz="457200">
                  <a:lnSpc>
                    <a:spcPct val="93000"/>
                  </a:lnSpc>
                  <a:spcBef>
                    <a:spcPts val="888"/>
                  </a:spcBef>
                  <a:spcAft>
                    <a:spcPts val="888"/>
                  </a:spcAft>
                  <a:buClr>
                    <a:srgbClr val="000000"/>
                  </a:buClr>
                  <a:buSzPct val="45000"/>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000000"/>
                    </a:solidFill>
                    <a:cs typeface="Arial" charset="0"/>
                  </a:rPr>
                  <a:t>The PE sends the approved Word file components and illustration files to the current Web site host via FTP.</a:t>
                </a:r>
              </a:p>
            </p:txBody>
          </p:sp>
        </p:grpSp>
        <p:sp>
          <p:nvSpPr>
            <p:cNvPr id="11295" name="Rectangle 56"/>
            <p:cNvSpPr>
              <a:spLocks noChangeArrowheads="1"/>
            </p:cNvSpPr>
            <p:nvPr/>
          </p:nvSpPr>
          <p:spPr bwMode="auto">
            <a:xfrm>
              <a:off x="286" y="2418"/>
              <a:ext cx="5186" cy="798"/>
            </a:xfrm>
            <a:prstGeom prst="rect">
              <a:avLst/>
            </a:prstGeom>
            <a:solidFill>
              <a:srgbClr val="FFFFCC"/>
            </a:solidFill>
            <a:ln w="9360">
              <a:solidFill>
                <a:srgbClr val="000000"/>
              </a:solidFill>
              <a:round/>
              <a:headEnd/>
              <a:tailEnd/>
            </a:ln>
          </p:spPr>
          <p:txBody>
            <a:bodyPr wrap="none" anchor="ctr"/>
            <a:lstStyle/>
            <a:p>
              <a:endParaRPr lang="en-US"/>
            </a:p>
          </p:txBody>
        </p:sp>
        <p:grpSp>
          <p:nvGrpSpPr>
            <p:cNvPr id="18" name="Group 57"/>
            <p:cNvGrpSpPr>
              <a:grpSpLocks/>
            </p:cNvGrpSpPr>
            <p:nvPr/>
          </p:nvGrpSpPr>
          <p:grpSpPr bwMode="auto">
            <a:xfrm>
              <a:off x="288" y="3360"/>
              <a:ext cx="4464" cy="480"/>
              <a:chOff x="271" y="1960"/>
              <a:chExt cx="3904" cy="184"/>
            </a:xfrm>
          </p:grpSpPr>
          <p:sp>
            <p:nvSpPr>
              <p:cNvPr id="11303" name="Rectangle 58"/>
              <p:cNvSpPr>
                <a:spLocks noChangeArrowheads="1"/>
              </p:cNvSpPr>
              <p:nvPr/>
            </p:nvSpPr>
            <p:spPr bwMode="auto">
              <a:xfrm>
                <a:off x="282" y="1962"/>
                <a:ext cx="3894" cy="142"/>
              </a:xfrm>
              <a:prstGeom prst="rect">
                <a:avLst/>
              </a:prstGeom>
              <a:solidFill>
                <a:srgbClr val="FFFFCC"/>
              </a:solidFill>
              <a:ln w="9360">
                <a:solidFill>
                  <a:srgbClr val="000000"/>
                </a:solidFill>
                <a:round/>
                <a:headEnd/>
                <a:tailEnd/>
              </a:ln>
            </p:spPr>
            <p:txBody>
              <a:bodyPr wrap="none" anchor="ctr"/>
              <a:lstStyle/>
              <a:p>
                <a:endParaRPr lang="en-US"/>
              </a:p>
            </p:txBody>
          </p:sp>
          <p:sp>
            <p:nvSpPr>
              <p:cNvPr id="11304" name="Text Box 59"/>
              <p:cNvSpPr txBox="1">
                <a:spLocks noChangeArrowheads="1"/>
              </p:cNvSpPr>
              <p:nvPr/>
            </p:nvSpPr>
            <p:spPr bwMode="auto">
              <a:xfrm>
                <a:off x="271" y="1960"/>
                <a:ext cx="3905" cy="185"/>
              </a:xfrm>
              <a:prstGeom prst="rect">
                <a:avLst/>
              </a:prstGeom>
              <a:noFill/>
              <a:ln w="9525">
                <a:noFill/>
                <a:round/>
                <a:headEnd/>
                <a:tailEnd/>
              </a:ln>
            </p:spPr>
            <p:txBody>
              <a:bodyPr lIns="90000" tIns="45000" rIns="90000" bIns="45000"/>
              <a:lstStyle/>
              <a:p>
                <a:pPr defTabSz="457200">
                  <a:lnSpc>
                    <a:spcPct val="93000"/>
                  </a:lnSpc>
                  <a:spcBef>
                    <a:spcPts val="888"/>
                  </a:spcBef>
                  <a:spcAft>
                    <a:spcPts val="888"/>
                  </a:spcAft>
                  <a:buClr>
                    <a:srgbClr val="000000"/>
                  </a:buClr>
                  <a:buSzPct val="45000"/>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000000"/>
                    </a:solidFill>
                    <a:cs typeface="Arial" charset="0"/>
                  </a:rPr>
                  <a:t>The current Web site host sends a link to the PE that leads to the beta site, where the converted chapter (“module”) resides.</a:t>
                </a:r>
              </a:p>
            </p:txBody>
          </p:sp>
        </p:grpSp>
        <p:sp>
          <p:nvSpPr>
            <p:cNvPr id="11297" name="Text Box 60"/>
            <p:cNvSpPr txBox="1">
              <a:spLocks noChangeArrowheads="1"/>
            </p:cNvSpPr>
            <p:nvPr/>
          </p:nvSpPr>
          <p:spPr bwMode="auto">
            <a:xfrm>
              <a:off x="288" y="2400"/>
              <a:ext cx="5184" cy="816"/>
            </a:xfrm>
            <a:prstGeom prst="rect">
              <a:avLst/>
            </a:prstGeom>
            <a:noFill/>
            <a:ln w="9525">
              <a:noFill/>
              <a:round/>
              <a:headEnd/>
              <a:tailEnd/>
            </a:ln>
          </p:spPr>
          <p:txBody>
            <a:bodyPr lIns="90000" tIns="45000" rIns="90000" bIns="45000"/>
            <a:lstStyle/>
            <a:p>
              <a:pPr defTabSz="457200">
                <a:lnSpc>
                  <a:spcPct val="93000"/>
                </a:lnSpc>
                <a:spcBef>
                  <a:spcPts val="888"/>
                </a:spcBef>
                <a:spcAft>
                  <a:spcPts val="888"/>
                </a:spcAft>
                <a:buClr>
                  <a:srgbClr val="000000"/>
                </a:buClr>
                <a:buSzPct val="45000"/>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000000"/>
                  </a:solidFill>
                  <a:cs typeface="Arial" charset="0"/>
                </a:rPr>
                <a:t>The Web site host subjects the files to arcane magical processes not understood. Files are “converted” for Web display. The Web site host e-mails to the PE info on any needed tweaks that were made to file names or styles, notes resizing or cropping of illustrations done, etc., and also indicates the designation on the FTP site of the ZIP folder in which the final files are stored, for future/archival use (version control).</a:t>
              </a:r>
            </a:p>
          </p:txBody>
        </p:sp>
        <p:pic>
          <p:nvPicPr>
            <p:cNvPr id="11298" name="Picture 61"/>
            <p:cNvPicPr>
              <a:picLocks noChangeAspect="1" noChangeArrowheads="1"/>
            </p:cNvPicPr>
            <p:nvPr/>
          </p:nvPicPr>
          <p:blipFill>
            <a:blip r:embed="rId4"/>
            <a:srcRect/>
            <a:stretch>
              <a:fillRect/>
            </a:stretch>
          </p:blipFill>
          <p:spPr bwMode="auto">
            <a:xfrm>
              <a:off x="355" y="1152"/>
              <a:ext cx="87" cy="144"/>
            </a:xfrm>
            <a:prstGeom prst="rect">
              <a:avLst/>
            </a:prstGeom>
            <a:noFill/>
            <a:ln w="9525">
              <a:noFill/>
              <a:round/>
              <a:headEnd/>
              <a:tailEnd/>
            </a:ln>
          </p:spPr>
        </p:pic>
        <p:pic>
          <p:nvPicPr>
            <p:cNvPr id="11299" name="Picture 62"/>
            <p:cNvPicPr>
              <a:picLocks noChangeAspect="1" noChangeArrowheads="1"/>
            </p:cNvPicPr>
            <p:nvPr/>
          </p:nvPicPr>
          <p:blipFill>
            <a:blip r:embed="rId4"/>
            <a:srcRect/>
            <a:stretch>
              <a:fillRect/>
            </a:stretch>
          </p:blipFill>
          <p:spPr bwMode="auto">
            <a:xfrm>
              <a:off x="355" y="1776"/>
              <a:ext cx="87" cy="144"/>
            </a:xfrm>
            <a:prstGeom prst="rect">
              <a:avLst/>
            </a:prstGeom>
            <a:noFill/>
            <a:ln w="9525">
              <a:noFill/>
              <a:round/>
              <a:headEnd/>
              <a:tailEnd/>
            </a:ln>
          </p:spPr>
        </p:pic>
        <p:pic>
          <p:nvPicPr>
            <p:cNvPr id="11300" name="Picture 63"/>
            <p:cNvPicPr>
              <a:picLocks noChangeAspect="1" noChangeArrowheads="1"/>
            </p:cNvPicPr>
            <p:nvPr/>
          </p:nvPicPr>
          <p:blipFill>
            <a:blip r:embed="rId4"/>
            <a:srcRect/>
            <a:stretch>
              <a:fillRect/>
            </a:stretch>
          </p:blipFill>
          <p:spPr bwMode="auto">
            <a:xfrm>
              <a:off x="355" y="2256"/>
              <a:ext cx="87" cy="144"/>
            </a:xfrm>
            <a:prstGeom prst="rect">
              <a:avLst/>
            </a:prstGeom>
            <a:noFill/>
            <a:ln w="9525">
              <a:noFill/>
              <a:round/>
              <a:headEnd/>
              <a:tailEnd/>
            </a:ln>
          </p:spPr>
        </p:pic>
        <p:pic>
          <p:nvPicPr>
            <p:cNvPr id="11301" name="Picture 64"/>
            <p:cNvPicPr>
              <a:picLocks noChangeAspect="1" noChangeArrowheads="1"/>
            </p:cNvPicPr>
            <p:nvPr/>
          </p:nvPicPr>
          <p:blipFill>
            <a:blip r:embed="rId4"/>
            <a:srcRect/>
            <a:stretch>
              <a:fillRect/>
            </a:stretch>
          </p:blipFill>
          <p:spPr bwMode="auto">
            <a:xfrm>
              <a:off x="355" y="3216"/>
              <a:ext cx="87" cy="144"/>
            </a:xfrm>
            <a:prstGeom prst="rect">
              <a:avLst/>
            </a:prstGeom>
            <a:noFill/>
            <a:ln w="9525">
              <a:noFill/>
              <a:round/>
              <a:headEnd/>
              <a:tailEnd/>
            </a:ln>
          </p:spPr>
        </p:pic>
        <p:pic>
          <p:nvPicPr>
            <p:cNvPr id="11302" name="Picture 65"/>
            <p:cNvPicPr>
              <a:picLocks noChangeAspect="1" noChangeArrowheads="1"/>
            </p:cNvPicPr>
            <p:nvPr/>
          </p:nvPicPr>
          <p:blipFill>
            <a:blip r:embed="rId4"/>
            <a:srcRect/>
            <a:stretch>
              <a:fillRect/>
            </a:stretch>
          </p:blipFill>
          <p:spPr bwMode="auto">
            <a:xfrm>
              <a:off x="355" y="3744"/>
              <a:ext cx="87" cy="144"/>
            </a:xfrm>
            <a:prstGeom prst="rect">
              <a:avLst/>
            </a:prstGeom>
            <a:noFill/>
            <a:ln w="9525">
              <a:noFill/>
              <a:round/>
              <a:headEnd/>
              <a:tailEnd/>
            </a:ln>
          </p:spPr>
        </p:pic>
      </p:grpSp>
      <p:grpSp>
        <p:nvGrpSpPr>
          <p:cNvPr id="19" name="Group 66"/>
          <p:cNvGrpSpPr>
            <a:grpSpLocks/>
          </p:cNvGrpSpPr>
          <p:nvPr/>
        </p:nvGrpSpPr>
        <p:grpSpPr bwMode="auto">
          <a:xfrm>
            <a:off x="455745" y="1504950"/>
            <a:ext cx="8968713" cy="5156200"/>
            <a:chOff x="265" y="816"/>
            <a:chExt cx="5215" cy="3248"/>
          </a:xfrm>
        </p:grpSpPr>
        <p:grpSp>
          <p:nvGrpSpPr>
            <p:cNvPr id="20" name="Group 67"/>
            <p:cNvGrpSpPr>
              <a:grpSpLocks/>
            </p:cNvGrpSpPr>
            <p:nvPr/>
          </p:nvGrpSpPr>
          <p:grpSpPr bwMode="auto">
            <a:xfrm>
              <a:off x="273" y="816"/>
              <a:ext cx="5199" cy="720"/>
              <a:chOff x="273" y="2258"/>
              <a:chExt cx="5201" cy="250"/>
            </a:xfrm>
          </p:grpSpPr>
          <p:sp>
            <p:nvSpPr>
              <p:cNvPr id="11290" name="Rectangle 68"/>
              <p:cNvSpPr>
                <a:spLocks noChangeArrowheads="1"/>
              </p:cNvSpPr>
              <p:nvPr/>
            </p:nvSpPr>
            <p:spPr bwMode="auto">
              <a:xfrm>
                <a:off x="288" y="2260"/>
                <a:ext cx="5187" cy="177"/>
              </a:xfrm>
              <a:prstGeom prst="rect">
                <a:avLst/>
              </a:prstGeom>
              <a:solidFill>
                <a:srgbClr val="FFFFCC"/>
              </a:solidFill>
              <a:ln w="9360">
                <a:solidFill>
                  <a:srgbClr val="000000"/>
                </a:solidFill>
                <a:round/>
                <a:headEnd/>
                <a:tailEnd/>
              </a:ln>
            </p:spPr>
            <p:txBody>
              <a:bodyPr wrap="none" anchor="ctr"/>
              <a:lstStyle/>
              <a:p>
                <a:endParaRPr lang="en-US"/>
              </a:p>
            </p:txBody>
          </p:sp>
          <p:sp>
            <p:nvSpPr>
              <p:cNvPr id="11291" name="Text Box 69"/>
              <p:cNvSpPr txBox="1">
                <a:spLocks noChangeArrowheads="1"/>
              </p:cNvSpPr>
              <p:nvPr/>
            </p:nvSpPr>
            <p:spPr bwMode="auto">
              <a:xfrm>
                <a:off x="273" y="2258"/>
                <a:ext cx="5201" cy="251"/>
              </a:xfrm>
              <a:prstGeom prst="rect">
                <a:avLst/>
              </a:prstGeom>
              <a:noFill/>
              <a:ln w="9525">
                <a:noFill/>
                <a:round/>
                <a:headEnd/>
                <a:tailEnd/>
              </a:ln>
            </p:spPr>
            <p:txBody>
              <a:bodyPr lIns="90000" tIns="45000" rIns="90000" bIns="45000"/>
              <a:lstStyle/>
              <a:p>
                <a:pPr defTabSz="457200">
                  <a:lnSpc>
                    <a:spcPct val="93000"/>
                  </a:lnSpc>
                  <a:spcBef>
                    <a:spcPts val="888"/>
                  </a:spcBef>
                  <a:spcAft>
                    <a:spcPts val="888"/>
                  </a:spcAft>
                  <a:buClr>
                    <a:srgbClr val="000000"/>
                  </a:buClr>
                  <a:buSzPct val="45000"/>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000000"/>
                    </a:solidFill>
                    <a:cs typeface="Arial" charset="0"/>
                  </a:rPr>
                  <a:t>The PE checks the chapter on the beta site and notes any errors in content (typographical errors, for example) or display (usually resulting from faulty styling in the converted files, italic or boldfaced spaces, etc.).</a:t>
                </a:r>
              </a:p>
            </p:txBody>
          </p:sp>
        </p:grpSp>
        <p:grpSp>
          <p:nvGrpSpPr>
            <p:cNvPr id="21" name="Group 70"/>
            <p:cNvGrpSpPr>
              <a:grpSpLocks/>
            </p:cNvGrpSpPr>
            <p:nvPr/>
          </p:nvGrpSpPr>
          <p:grpSpPr bwMode="auto">
            <a:xfrm>
              <a:off x="265" y="1488"/>
              <a:ext cx="5159" cy="672"/>
              <a:chOff x="265" y="2598"/>
              <a:chExt cx="5184" cy="265"/>
            </a:xfrm>
          </p:grpSpPr>
          <p:sp>
            <p:nvSpPr>
              <p:cNvPr id="11288" name="Rectangle 71"/>
              <p:cNvSpPr>
                <a:spLocks noChangeArrowheads="1"/>
              </p:cNvSpPr>
              <p:nvPr/>
            </p:nvSpPr>
            <p:spPr bwMode="auto">
              <a:xfrm>
                <a:off x="280" y="2601"/>
                <a:ext cx="5170" cy="188"/>
              </a:xfrm>
              <a:prstGeom prst="rect">
                <a:avLst/>
              </a:prstGeom>
              <a:solidFill>
                <a:srgbClr val="FFFFCC"/>
              </a:solidFill>
              <a:ln w="9360">
                <a:solidFill>
                  <a:srgbClr val="000000"/>
                </a:solidFill>
                <a:round/>
                <a:headEnd/>
                <a:tailEnd/>
              </a:ln>
            </p:spPr>
            <p:txBody>
              <a:bodyPr wrap="none" anchor="ctr"/>
              <a:lstStyle/>
              <a:p>
                <a:endParaRPr lang="en-US"/>
              </a:p>
            </p:txBody>
          </p:sp>
          <p:sp>
            <p:nvSpPr>
              <p:cNvPr id="11289" name="Text Box 72"/>
              <p:cNvSpPr txBox="1">
                <a:spLocks noChangeArrowheads="1"/>
              </p:cNvSpPr>
              <p:nvPr/>
            </p:nvSpPr>
            <p:spPr bwMode="auto">
              <a:xfrm>
                <a:off x="265" y="2598"/>
                <a:ext cx="5184" cy="266"/>
              </a:xfrm>
              <a:prstGeom prst="rect">
                <a:avLst/>
              </a:prstGeom>
              <a:noFill/>
              <a:ln w="9525">
                <a:noFill/>
                <a:round/>
                <a:headEnd/>
                <a:tailEnd/>
              </a:ln>
            </p:spPr>
            <p:txBody>
              <a:bodyPr lIns="90000" tIns="45000" rIns="90000" bIns="45000"/>
              <a:lstStyle/>
              <a:p>
                <a:pPr defTabSz="457200">
                  <a:lnSpc>
                    <a:spcPct val="93000"/>
                  </a:lnSpc>
                  <a:spcBef>
                    <a:spcPts val="888"/>
                  </a:spcBef>
                  <a:spcAft>
                    <a:spcPts val="888"/>
                  </a:spcAft>
                  <a:buClr>
                    <a:srgbClr val="000000"/>
                  </a:buClr>
                  <a:buSzPct val="45000"/>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000000"/>
                    </a:solidFill>
                    <a:cs typeface="Arial" charset="0"/>
                  </a:rPr>
                  <a:t>The PE retrieves from the archival ZIP folder the latest converted files, makes appropriate corrections, and sends the corrected files back to the Web site host’s FTP site with a slightly different name.</a:t>
                </a:r>
              </a:p>
            </p:txBody>
          </p:sp>
        </p:grpSp>
        <p:grpSp>
          <p:nvGrpSpPr>
            <p:cNvPr id="22" name="Group 73"/>
            <p:cNvGrpSpPr>
              <a:grpSpLocks/>
            </p:cNvGrpSpPr>
            <p:nvPr/>
          </p:nvGrpSpPr>
          <p:grpSpPr bwMode="auto">
            <a:xfrm>
              <a:off x="288" y="2112"/>
              <a:ext cx="4176" cy="576"/>
              <a:chOff x="271" y="2958"/>
              <a:chExt cx="4048" cy="184"/>
            </a:xfrm>
          </p:grpSpPr>
          <p:sp>
            <p:nvSpPr>
              <p:cNvPr id="11286" name="Rectangle 74"/>
              <p:cNvSpPr>
                <a:spLocks noChangeArrowheads="1"/>
              </p:cNvSpPr>
              <p:nvPr/>
            </p:nvSpPr>
            <p:spPr bwMode="auto">
              <a:xfrm>
                <a:off x="282" y="2960"/>
                <a:ext cx="4038" cy="142"/>
              </a:xfrm>
              <a:prstGeom prst="rect">
                <a:avLst/>
              </a:prstGeom>
              <a:solidFill>
                <a:srgbClr val="FFFFCC"/>
              </a:solidFill>
              <a:ln w="9360">
                <a:solidFill>
                  <a:srgbClr val="000000"/>
                </a:solidFill>
                <a:round/>
                <a:headEnd/>
                <a:tailEnd/>
              </a:ln>
            </p:spPr>
            <p:txBody>
              <a:bodyPr wrap="none" anchor="ctr"/>
              <a:lstStyle/>
              <a:p>
                <a:endParaRPr lang="en-US"/>
              </a:p>
            </p:txBody>
          </p:sp>
          <p:sp>
            <p:nvSpPr>
              <p:cNvPr id="11287" name="Text Box 75"/>
              <p:cNvSpPr txBox="1">
                <a:spLocks noChangeArrowheads="1"/>
              </p:cNvSpPr>
              <p:nvPr/>
            </p:nvSpPr>
            <p:spPr bwMode="auto">
              <a:xfrm>
                <a:off x="271" y="2958"/>
                <a:ext cx="4049" cy="185"/>
              </a:xfrm>
              <a:prstGeom prst="rect">
                <a:avLst/>
              </a:prstGeom>
              <a:noFill/>
              <a:ln w="9525">
                <a:noFill/>
                <a:round/>
                <a:headEnd/>
                <a:tailEnd/>
              </a:ln>
            </p:spPr>
            <p:txBody>
              <a:bodyPr lIns="90000" tIns="45000" rIns="90000" bIns="45000"/>
              <a:lstStyle/>
              <a:p>
                <a:pPr defTabSz="457200">
                  <a:lnSpc>
                    <a:spcPct val="93000"/>
                  </a:lnSpc>
                  <a:spcBef>
                    <a:spcPts val="888"/>
                  </a:spcBef>
                  <a:spcAft>
                    <a:spcPts val="888"/>
                  </a:spcAft>
                  <a:buClr>
                    <a:srgbClr val="000000"/>
                  </a:buClr>
                  <a:buSzPct val="45000"/>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000000"/>
                    </a:solidFill>
                    <a:cs typeface="Arial" charset="0"/>
                  </a:rPr>
                  <a:t>The Web site host performs arcane magical processes again and then sends the PE a link to the revised chapter on the beta site.</a:t>
                </a:r>
              </a:p>
            </p:txBody>
          </p:sp>
        </p:grpSp>
        <p:grpSp>
          <p:nvGrpSpPr>
            <p:cNvPr id="23" name="Group 76"/>
            <p:cNvGrpSpPr>
              <a:grpSpLocks/>
            </p:cNvGrpSpPr>
            <p:nvPr/>
          </p:nvGrpSpPr>
          <p:grpSpPr bwMode="auto">
            <a:xfrm>
              <a:off x="271" y="2736"/>
              <a:ext cx="5201" cy="768"/>
              <a:chOff x="271" y="3274"/>
              <a:chExt cx="5200" cy="272"/>
            </a:xfrm>
          </p:grpSpPr>
          <p:sp>
            <p:nvSpPr>
              <p:cNvPr id="11284" name="Rectangle 77"/>
              <p:cNvSpPr>
                <a:spLocks noChangeArrowheads="1"/>
              </p:cNvSpPr>
              <p:nvPr/>
            </p:nvSpPr>
            <p:spPr bwMode="auto">
              <a:xfrm>
                <a:off x="286" y="3276"/>
                <a:ext cx="5184" cy="259"/>
              </a:xfrm>
              <a:prstGeom prst="rect">
                <a:avLst/>
              </a:prstGeom>
              <a:solidFill>
                <a:srgbClr val="FFFFCC"/>
              </a:solidFill>
              <a:ln w="9360">
                <a:solidFill>
                  <a:srgbClr val="000000"/>
                </a:solidFill>
                <a:round/>
                <a:headEnd/>
                <a:tailEnd/>
              </a:ln>
            </p:spPr>
            <p:txBody>
              <a:bodyPr wrap="none" anchor="ctr"/>
              <a:lstStyle/>
              <a:p>
                <a:endParaRPr lang="en-US"/>
              </a:p>
            </p:txBody>
          </p:sp>
          <p:sp>
            <p:nvSpPr>
              <p:cNvPr id="11285" name="Text Box 78"/>
              <p:cNvSpPr txBox="1">
                <a:spLocks noChangeArrowheads="1"/>
              </p:cNvSpPr>
              <p:nvPr/>
            </p:nvSpPr>
            <p:spPr bwMode="auto">
              <a:xfrm>
                <a:off x="271" y="3274"/>
                <a:ext cx="5201" cy="273"/>
              </a:xfrm>
              <a:prstGeom prst="rect">
                <a:avLst/>
              </a:prstGeom>
              <a:noFill/>
              <a:ln w="9525">
                <a:noFill/>
                <a:round/>
                <a:headEnd/>
                <a:tailEnd/>
              </a:ln>
            </p:spPr>
            <p:txBody>
              <a:bodyPr lIns="90000" tIns="45000" rIns="90000" bIns="45000"/>
              <a:lstStyle/>
              <a:p>
                <a:pPr defTabSz="457200">
                  <a:lnSpc>
                    <a:spcPct val="93000"/>
                  </a:lnSpc>
                  <a:spcBef>
                    <a:spcPts val="888"/>
                  </a:spcBef>
                  <a:spcAft>
                    <a:spcPts val="888"/>
                  </a:spcAft>
                  <a:buClr>
                    <a:srgbClr val="000000"/>
                  </a:buClr>
                  <a:buSzPct val="45000"/>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000000"/>
                    </a:solidFill>
                    <a:cs typeface="Arial" charset="0"/>
                  </a:rPr>
                  <a:t>The PE checks the module on the beta site again, approves it, and instructs the Web site host to post it. (At this point the PE may also prepare the modified “Domain” table of contents [TOC] for conversion and posting and forward it to the Web site host, for arcane magical processing and conversion and checking on the beta site. Eventually this TOC is approved and posted, too.)</a:t>
                </a:r>
              </a:p>
            </p:txBody>
          </p:sp>
        </p:grpSp>
        <p:grpSp>
          <p:nvGrpSpPr>
            <p:cNvPr id="24" name="Group 79"/>
            <p:cNvGrpSpPr>
              <a:grpSpLocks/>
            </p:cNvGrpSpPr>
            <p:nvPr/>
          </p:nvGrpSpPr>
          <p:grpSpPr bwMode="auto">
            <a:xfrm>
              <a:off x="279" y="3632"/>
              <a:ext cx="5201" cy="432"/>
              <a:chOff x="271" y="3721"/>
              <a:chExt cx="3743" cy="176"/>
            </a:xfrm>
          </p:grpSpPr>
          <p:sp>
            <p:nvSpPr>
              <p:cNvPr id="11282" name="Rectangle 80"/>
              <p:cNvSpPr>
                <a:spLocks noChangeArrowheads="1"/>
              </p:cNvSpPr>
              <p:nvPr/>
            </p:nvSpPr>
            <p:spPr bwMode="auto">
              <a:xfrm>
                <a:off x="282" y="3722"/>
                <a:ext cx="3733" cy="125"/>
              </a:xfrm>
              <a:prstGeom prst="rect">
                <a:avLst/>
              </a:prstGeom>
              <a:solidFill>
                <a:srgbClr val="FFFFCC"/>
              </a:solidFill>
              <a:ln w="9360">
                <a:solidFill>
                  <a:srgbClr val="000000"/>
                </a:solidFill>
                <a:round/>
                <a:headEnd/>
                <a:tailEnd/>
              </a:ln>
            </p:spPr>
            <p:txBody>
              <a:bodyPr wrap="none" anchor="ctr"/>
              <a:lstStyle/>
              <a:p>
                <a:endParaRPr lang="en-US"/>
              </a:p>
            </p:txBody>
          </p:sp>
          <p:sp>
            <p:nvSpPr>
              <p:cNvPr id="11283" name="Text Box 81"/>
              <p:cNvSpPr txBox="1">
                <a:spLocks noChangeArrowheads="1"/>
              </p:cNvSpPr>
              <p:nvPr/>
            </p:nvSpPr>
            <p:spPr bwMode="auto">
              <a:xfrm>
                <a:off x="271" y="3721"/>
                <a:ext cx="3744" cy="177"/>
              </a:xfrm>
              <a:prstGeom prst="rect">
                <a:avLst/>
              </a:prstGeom>
              <a:noFill/>
              <a:ln w="9525">
                <a:noFill/>
                <a:round/>
                <a:headEnd/>
                <a:tailEnd/>
              </a:ln>
            </p:spPr>
            <p:txBody>
              <a:bodyPr lIns="90000" tIns="45000" rIns="90000" bIns="45000"/>
              <a:lstStyle/>
              <a:p>
                <a:pPr defTabSz="457200">
                  <a:lnSpc>
                    <a:spcPct val="93000"/>
                  </a:lnSpc>
                  <a:spcBef>
                    <a:spcPts val="888"/>
                  </a:spcBef>
                  <a:spcAft>
                    <a:spcPts val="888"/>
                  </a:spcAft>
                  <a:buClr>
                    <a:srgbClr val="000000"/>
                  </a:buClr>
                  <a:buSzPct val="45000"/>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000000"/>
                    </a:solidFill>
                    <a:cs typeface="Arial" charset="0"/>
                  </a:rPr>
                  <a:t>The Web site posts the approved module to the EcoSal site. There is much rejoicing in all the land.</a:t>
                </a:r>
              </a:p>
            </p:txBody>
          </p:sp>
        </p:grpSp>
        <p:pic>
          <p:nvPicPr>
            <p:cNvPr id="11278" name="Picture 82"/>
            <p:cNvPicPr>
              <a:picLocks noChangeAspect="1" noChangeArrowheads="1"/>
            </p:cNvPicPr>
            <p:nvPr/>
          </p:nvPicPr>
          <p:blipFill>
            <a:blip r:embed="rId4"/>
            <a:srcRect/>
            <a:stretch>
              <a:fillRect/>
            </a:stretch>
          </p:blipFill>
          <p:spPr bwMode="auto">
            <a:xfrm>
              <a:off x="355" y="1344"/>
              <a:ext cx="87" cy="144"/>
            </a:xfrm>
            <a:prstGeom prst="rect">
              <a:avLst/>
            </a:prstGeom>
            <a:noFill/>
            <a:ln w="9525">
              <a:noFill/>
              <a:round/>
              <a:headEnd/>
              <a:tailEnd/>
            </a:ln>
          </p:spPr>
        </p:pic>
        <p:pic>
          <p:nvPicPr>
            <p:cNvPr id="11279" name="Picture 83"/>
            <p:cNvPicPr>
              <a:picLocks noChangeAspect="1" noChangeArrowheads="1"/>
            </p:cNvPicPr>
            <p:nvPr/>
          </p:nvPicPr>
          <p:blipFill>
            <a:blip r:embed="rId4"/>
            <a:srcRect/>
            <a:stretch>
              <a:fillRect/>
            </a:stretch>
          </p:blipFill>
          <p:spPr bwMode="auto">
            <a:xfrm>
              <a:off x="355" y="1968"/>
              <a:ext cx="87" cy="144"/>
            </a:xfrm>
            <a:prstGeom prst="rect">
              <a:avLst/>
            </a:prstGeom>
            <a:noFill/>
            <a:ln w="9525">
              <a:noFill/>
              <a:round/>
              <a:headEnd/>
              <a:tailEnd/>
            </a:ln>
          </p:spPr>
        </p:pic>
        <p:pic>
          <p:nvPicPr>
            <p:cNvPr id="11280" name="Picture 84"/>
            <p:cNvPicPr>
              <a:picLocks noChangeAspect="1" noChangeArrowheads="1"/>
            </p:cNvPicPr>
            <p:nvPr/>
          </p:nvPicPr>
          <p:blipFill>
            <a:blip r:embed="rId4"/>
            <a:srcRect/>
            <a:stretch>
              <a:fillRect/>
            </a:stretch>
          </p:blipFill>
          <p:spPr bwMode="auto">
            <a:xfrm>
              <a:off x="355" y="2592"/>
              <a:ext cx="87" cy="144"/>
            </a:xfrm>
            <a:prstGeom prst="rect">
              <a:avLst/>
            </a:prstGeom>
            <a:noFill/>
            <a:ln w="9525">
              <a:noFill/>
              <a:round/>
              <a:headEnd/>
              <a:tailEnd/>
            </a:ln>
          </p:spPr>
        </p:pic>
        <p:pic>
          <p:nvPicPr>
            <p:cNvPr id="11281" name="Picture 85"/>
            <p:cNvPicPr>
              <a:picLocks noChangeAspect="1" noChangeArrowheads="1"/>
            </p:cNvPicPr>
            <p:nvPr/>
          </p:nvPicPr>
          <p:blipFill>
            <a:blip r:embed="rId4"/>
            <a:srcRect/>
            <a:stretch>
              <a:fillRect/>
            </a:stretch>
          </p:blipFill>
          <p:spPr bwMode="auto">
            <a:xfrm>
              <a:off x="355" y="3488"/>
              <a:ext cx="87" cy="144"/>
            </a:xfrm>
            <a:prstGeom prst="rect">
              <a:avLst/>
            </a:prstGeom>
            <a:noFill/>
            <a:ln w="9525">
              <a:noFill/>
              <a:round/>
              <a:headEnd/>
              <a:tailEnd/>
            </a:ln>
          </p:spPr>
        </p:pic>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2"/>
                                        </p:tgtEl>
                                      </p:cBhvr>
                                    </p:animEffect>
                                    <p:set>
                                      <p:cBhvr>
                                        <p:cTn id="12" dur="1" fill="hold">
                                          <p:stCondLst>
                                            <p:cond delay="999"/>
                                          </p:stCondLst>
                                        </p:cTn>
                                        <p:tgtEl>
                                          <p:spTgt spid="2"/>
                                        </p:tgtEl>
                                        <p:attrNameLst>
                                          <p:attrName>style.visibility</p:attrName>
                                        </p:attrNameLst>
                                      </p:cBhvr>
                                      <p:to>
                                        <p:strVal val="hidden"/>
                                      </p:to>
                                    </p:set>
                                  </p:childTnLst>
                                </p:cTn>
                              </p:par>
                              <p:par>
                                <p:cTn id="13" presetID="5" presetClass="entr" presetSubtype="1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1000"/>
                                        <p:tgtEl>
                                          <p:spTgt spid="8"/>
                                        </p:tgtEl>
                                      </p:cBhvr>
                                    </p:animEffect>
                                    <p:set>
                                      <p:cBhvr>
                                        <p:cTn id="20" dur="1" fill="hold">
                                          <p:stCondLst>
                                            <p:cond delay="999"/>
                                          </p:stCondLst>
                                        </p:cTn>
                                        <p:tgtEl>
                                          <p:spTgt spid="8"/>
                                        </p:tgtEl>
                                        <p:attrNameLst>
                                          <p:attrName>style.visibility</p:attrName>
                                        </p:attrNameLst>
                                      </p:cBhvr>
                                      <p:to>
                                        <p:strVal val="hidden"/>
                                      </p:to>
                                    </p:set>
                                  </p:childTnLst>
                                </p:cTn>
                              </p:par>
                              <p:par>
                                <p:cTn id="21" presetID="4" presetClass="entr" presetSubtype="16"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ox(in)">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1000"/>
                                        <p:tgtEl>
                                          <p:spTgt spid="14"/>
                                        </p:tgtEl>
                                      </p:cBhvr>
                                    </p:animEffect>
                                    <p:set>
                                      <p:cBhvr>
                                        <p:cTn id="28" dur="1" fill="hold">
                                          <p:stCondLst>
                                            <p:cond delay="999"/>
                                          </p:stCondLst>
                                        </p:cTn>
                                        <p:tgtEl>
                                          <p:spTgt spid="14"/>
                                        </p:tgtEl>
                                        <p:attrNameLst>
                                          <p:attrName>style.visibility</p:attrName>
                                        </p:attrNameLst>
                                      </p:cBhvr>
                                      <p:to>
                                        <p:strVal val="hidden"/>
                                      </p:to>
                                    </p:set>
                                  </p:childTnLst>
                                </p:cTn>
                              </p:par>
                              <p:par>
                                <p:cTn id="29" presetID="8" presetClass="entr" presetSubtype="16"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diamond(in)">
                                      <p:cBhvr>
                                        <p:cTn id="31"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z="3200" b="1" dirty="0" smtClean="0"/>
              <a:t>How XML can help</a:t>
            </a:r>
          </a:p>
        </p:txBody>
      </p:sp>
      <p:sp>
        <p:nvSpPr>
          <p:cNvPr id="12291" name="Slide Number Placeholder 4"/>
          <p:cNvSpPr>
            <a:spLocks noGrp="1"/>
          </p:cNvSpPr>
          <p:nvPr>
            <p:ph type="sldNum" sz="quarter" idx="10"/>
          </p:nvPr>
        </p:nvSpPr>
        <p:spPr>
          <a:noFill/>
        </p:spPr>
        <p:txBody>
          <a:bodyPr/>
          <a:lstStyle/>
          <a:p>
            <a:fld id="{911A03EF-CF9D-4418-89B8-8F335230FAA2}" type="slidenum">
              <a:rPr lang="en-US" smtClean="0"/>
              <a:pPr/>
              <a:t>22</a:t>
            </a:fld>
            <a:endParaRPr lang="en-US" smtClean="0"/>
          </a:p>
        </p:txBody>
      </p:sp>
      <p:pic>
        <p:nvPicPr>
          <p:cNvPr id="12292" name="Picture 9" descr="XML Logo"/>
          <p:cNvPicPr>
            <a:picLocks noChangeAspect="1" noChangeArrowheads="1"/>
          </p:cNvPicPr>
          <p:nvPr/>
        </p:nvPicPr>
        <p:blipFill>
          <a:blip r:embed="rId3"/>
          <a:srcRect/>
          <a:stretch>
            <a:fillRect/>
          </a:stretch>
        </p:blipFill>
        <p:spPr bwMode="auto">
          <a:xfrm>
            <a:off x="3797300" y="2905126"/>
            <a:ext cx="1845337" cy="1685925"/>
          </a:xfrm>
          <a:prstGeom prst="rect">
            <a:avLst/>
          </a:prstGeom>
          <a:noFill/>
          <a:ln w="9525">
            <a:noFill/>
            <a:miter lim="800000"/>
            <a:headEnd/>
            <a:tailEnd/>
          </a:ln>
        </p:spPr>
      </p:pic>
      <p:sp>
        <p:nvSpPr>
          <p:cNvPr id="12293" name="Text Box 10"/>
          <p:cNvSpPr txBox="1">
            <a:spLocks noChangeArrowheads="1"/>
          </p:cNvSpPr>
          <p:nvPr/>
        </p:nvSpPr>
        <p:spPr bwMode="gray">
          <a:xfrm>
            <a:off x="3384550" y="1366839"/>
            <a:ext cx="2772304" cy="915987"/>
          </a:xfrm>
          <a:prstGeom prst="rect">
            <a:avLst/>
          </a:prstGeom>
          <a:noFill/>
          <a:ln w="9525" algn="ctr">
            <a:noFill/>
            <a:miter lim="800000"/>
            <a:headEnd/>
            <a:tailEnd/>
          </a:ln>
        </p:spPr>
        <p:txBody>
          <a:bodyPr>
            <a:spAutoFit/>
          </a:bodyPr>
          <a:lstStyle/>
          <a:p>
            <a:pPr algn="ctr">
              <a:lnSpc>
                <a:spcPct val="90000"/>
              </a:lnSpc>
              <a:spcBef>
                <a:spcPct val="50000"/>
              </a:spcBef>
              <a:buClr>
                <a:schemeClr val="tx1"/>
              </a:buClr>
              <a:buSzPct val="100000"/>
              <a:buFont typeface="Wingdings" pitchFamily="2" charset="2"/>
              <a:buNone/>
            </a:pPr>
            <a:r>
              <a:rPr lang="en-US" sz="2000" b="1" dirty="0">
                <a:solidFill>
                  <a:srgbClr val="5F5F5F"/>
                </a:solidFill>
                <a:latin typeface="Verdana" pitchFamily="34" charset="0"/>
                <a:ea typeface="ＭＳ Ｐゴシック" pitchFamily="4" charset="-128"/>
              </a:rPr>
              <a:t>High-Quality Multi-Channel Output</a:t>
            </a:r>
          </a:p>
        </p:txBody>
      </p:sp>
      <p:sp>
        <p:nvSpPr>
          <p:cNvPr id="12294" name="Text Box 11"/>
          <p:cNvSpPr txBox="1">
            <a:spLocks noChangeArrowheads="1"/>
          </p:cNvSpPr>
          <p:nvPr/>
        </p:nvSpPr>
        <p:spPr bwMode="gray">
          <a:xfrm>
            <a:off x="6308196" y="3392488"/>
            <a:ext cx="2772304" cy="646331"/>
          </a:xfrm>
          <a:prstGeom prst="rect">
            <a:avLst/>
          </a:prstGeom>
          <a:noFill/>
          <a:ln w="9525" algn="ctr">
            <a:noFill/>
            <a:miter lim="800000"/>
            <a:headEnd/>
            <a:tailEnd/>
          </a:ln>
        </p:spPr>
        <p:txBody>
          <a:bodyPr>
            <a:spAutoFit/>
          </a:bodyPr>
          <a:lstStyle/>
          <a:p>
            <a:pPr algn="ctr">
              <a:lnSpc>
                <a:spcPct val="90000"/>
              </a:lnSpc>
              <a:spcBef>
                <a:spcPct val="50000"/>
              </a:spcBef>
              <a:buClr>
                <a:schemeClr val="tx1"/>
              </a:buClr>
              <a:buSzPct val="100000"/>
              <a:buFont typeface="Wingdings" pitchFamily="2" charset="2"/>
              <a:buNone/>
            </a:pPr>
            <a:r>
              <a:rPr lang="en-US" sz="2000" b="1" dirty="0">
                <a:solidFill>
                  <a:srgbClr val="5F5F5F"/>
                </a:solidFill>
                <a:latin typeface="Verdana" pitchFamily="34" charset="0"/>
                <a:ea typeface="ＭＳ Ｐゴシック" pitchFamily="4" charset="-128"/>
              </a:rPr>
              <a:t>Dynamic, Flexible Personalization</a:t>
            </a:r>
          </a:p>
        </p:txBody>
      </p:sp>
      <p:sp>
        <p:nvSpPr>
          <p:cNvPr id="12295" name="Text Box 12"/>
          <p:cNvSpPr txBox="1">
            <a:spLocks noChangeArrowheads="1"/>
          </p:cNvSpPr>
          <p:nvPr/>
        </p:nvSpPr>
        <p:spPr bwMode="gray">
          <a:xfrm>
            <a:off x="3302001" y="5176839"/>
            <a:ext cx="2920206" cy="915987"/>
          </a:xfrm>
          <a:prstGeom prst="rect">
            <a:avLst/>
          </a:prstGeom>
          <a:noFill/>
          <a:ln w="9525" algn="ctr">
            <a:noFill/>
            <a:miter lim="800000"/>
            <a:headEnd/>
            <a:tailEnd/>
          </a:ln>
        </p:spPr>
        <p:txBody>
          <a:bodyPr>
            <a:spAutoFit/>
          </a:bodyPr>
          <a:lstStyle/>
          <a:p>
            <a:pPr algn="ctr">
              <a:lnSpc>
                <a:spcPct val="90000"/>
              </a:lnSpc>
              <a:spcBef>
                <a:spcPct val="50000"/>
              </a:spcBef>
              <a:buClr>
                <a:schemeClr val="tx1"/>
              </a:buClr>
              <a:buSzPct val="100000"/>
              <a:buFont typeface="Wingdings" pitchFamily="2" charset="2"/>
              <a:buNone/>
            </a:pPr>
            <a:r>
              <a:rPr lang="en-US" sz="2000" b="1" dirty="0">
                <a:solidFill>
                  <a:srgbClr val="5F5F5F"/>
                </a:solidFill>
                <a:latin typeface="Verdana" pitchFamily="34" charset="0"/>
                <a:ea typeface="ＭＳ Ｐゴシック" pitchFamily="4" charset="-128"/>
              </a:rPr>
              <a:t>Compatibility with RSS and Web 2.0 Technologies</a:t>
            </a:r>
          </a:p>
        </p:txBody>
      </p:sp>
      <p:sp>
        <p:nvSpPr>
          <p:cNvPr id="12296" name="Text Box 13"/>
          <p:cNvSpPr txBox="1">
            <a:spLocks noChangeArrowheads="1"/>
          </p:cNvSpPr>
          <p:nvPr/>
        </p:nvSpPr>
        <p:spPr bwMode="gray">
          <a:xfrm>
            <a:off x="495300" y="3424238"/>
            <a:ext cx="2772304" cy="641350"/>
          </a:xfrm>
          <a:prstGeom prst="rect">
            <a:avLst/>
          </a:prstGeom>
          <a:noFill/>
          <a:ln w="9525" algn="ctr">
            <a:noFill/>
            <a:miter lim="800000"/>
            <a:headEnd/>
            <a:tailEnd/>
          </a:ln>
        </p:spPr>
        <p:txBody>
          <a:bodyPr>
            <a:spAutoFit/>
          </a:bodyPr>
          <a:lstStyle/>
          <a:p>
            <a:pPr algn="ctr">
              <a:lnSpc>
                <a:spcPct val="90000"/>
              </a:lnSpc>
              <a:spcBef>
                <a:spcPct val="50000"/>
              </a:spcBef>
              <a:buClr>
                <a:schemeClr val="tx1"/>
              </a:buClr>
              <a:buSzPct val="100000"/>
              <a:buFont typeface="Wingdings" pitchFamily="2" charset="2"/>
              <a:buNone/>
            </a:pPr>
            <a:r>
              <a:rPr lang="en-US" sz="2000" b="1" dirty="0">
                <a:solidFill>
                  <a:srgbClr val="5F5F5F"/>
                </a:solidFill>
                <a:latin typeface="Verdana" pitchFamily="34" charset="0"/>
                <a:ea typeface="ＭＳ Ｐゴシック" pitchFamily="4" charset="-128"/>
              </a:rPr>
              <a:t>Powerful, Laser-Focused Search</a:t>
            </a:r>
          </a:p>
        </p:txBody>
      </p:sp>
      <p:sp>
        <p:nvSpPr>
          <p:cNvPr id="12297" name="Line 14"/>
          <p:cNvSpPr>
            <a:spLocks noChangeShapeType="1"/>
          </p:cNvSpPr>
          <p:nvPr/>
        </p:nvSpPr>
        <p:spPr bwMode="gray">
          <a:xfrm>
            <a:off x="4705350" y="2357439"/>
            <a:ext cx="0" cy="369887"/>
          </a:xfrm>
          <a:prstGeom prst="line">
            <a:avLst/>
          </a:prstGeom>
          <a:noFill/>
          <a:ln w="9525">
            <a:solidFill>
              <a:schemeClr val="tx1"/>
            </a:solidFill>
            <a:round/>
            <a:headEnd/>
            <a:tailEnd/>
          </a:ln>
        </p:spPr>
        <p:txBody>
          <a:bodyPr wrap="none" anchor="ctr"/>
          <a:lstStyle/>
          <a:p>
            <a:endParaRPr lang="en-US"/>
          </a:p>
        </p:txBody>
      </p:sp>
      <p:sp>
        <p:nvSpPr>
          <p:cNvPr id="12298" name="Line 15"/>
          <p:cNvSpPr>
            <a:spLocks noChangeShapeType="1"/>
          </p:cNvSpPr>
          <p:nvPr/>
        </p:nvSpPr>
        <p:spPr bwMode="gray">
          <a:xfrm>
            <a:off x="4705350" y="4719639"/>
            <a:ext cx="0" cy="369887"/>
          </a:xfrm>
          <a:prstGeom prst="line">
            <a:avLst/>
          </a:prstGeom>
          <a:noFill/>
          <a:ln w="9525">
            <a:solidFill>
              <a:schemeClr val="tx1"/>
            </a:solidFill>
            <a:round/>
            <a:headEnd/>
            <a:tailEnd/>
          </a:ln>
        </p:spPr>
        <p:txBody>
          <a:bodyPr wrap="none" anchor="ctr"/>
          <a:lstStyle/>
          <a:p>
            <a:endParaRPr lang="en-US"/>
          </a:p>
        </p:txBody>
      </p:sp>
      <p:sp>
        <p:nvSpPr>
          <p:cNvPr id="12299" name="Line 16"/>
          <p:cNvSpPr>
            <a:spLocks noChangeShapeType="1"/>
          </p:cNvSpPr>
          <p:nvPr/>
        </p:nvSpPr>
        <p:spPr bwMode="gray">
          <a:xfrm>
            <a:off x="5778500" y="3729038"/>
            <a:ext cx="502179" cy="0"/>
          </a:xfrm>
          <a:prstGeom prst="line">
            <a:avLst/>
          </a:prstGeom>
          <a:noFill/>
          <a:ln w="9525">
            <a:solidFill>
              <a:schemeClr val="tx1"/>
            </a:solidFill>
            <a:round/>
            <a:headEnd/>
            <a:tailEnd/>
          </a:ln>
        </p:spPr>
        <p:txBody>
          <a:bodyPr wrap="none" anchor="ctr"/>
          <a:lstStyle/>
          <a:p>
            <a:endParaRPr lang="en-US"/>
          </a:p>
        </p:txBody>
      </p:sp>
      <p:sp>
        <p:nvSpPr>
          <p:cNvPr id="12300" name="Line 17"/>
          <p:cNvSpPr>
            <a:spLocks noChangeShapeType="1"/>
          </p:cNvSpPr>
          <p:nvPr/>
        </p:nvSpPr>
        <p:spPr bwMode="gray">
          <a:xfrm>
            <a:off x="3136900" y="3729038"/>
            <a:ext cx="502179" cy="0"/>
          </a:xfrm>
          <a:prstGeom prst="line">
            <a:avLst/>
          </a:prstGeom>
          <a:noFill/>
          <a:ln w="9525">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fade">
                                      <p:cBhvr>
                                        <p:cTn id="7" dur="500"/>
                                        <p:tgtEl>
                                          <p:spTgt spid="1229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12293"/>
                                        </p:tgtEl>
                                        <p:attrNameLst>
                                          <p:attrName>style.visibility</p:attrName>
                                        </p:attrNameLst>
                                      </p:cBhvr>
                                      <p:to>
                                        <p:strVal val="visible"/>
                                      </p:to>
                                    </p:set>
                                    <p:anim calcmode="lin" valueType="num">
                                      <p:cBhvr additive="base">
                                        <p:cTn id="12" dur="1000" fill="hold"/>
                                        <p:tgtEl>
                                          <p:spTgt spid="12293"/>
                                        </p:tgtEl>
                                        <p:attrNameLst>
                                          <p:attrName>ppt_x</p:attrName>
                                        </p:attrNameLst>
                                      </p:cBhvr>
                                      <p:tavLst>
                                        <p:tav tm="0">
                                          <p:val>
                                            <p:strVal val="#ppt_x"/>
                                          </p:val>
                                        </p:tav>
                                        <p:tav tm="100000">
                                          <p:val>
                                            <p:strVal val="#ppt_x"/>
                                          </p:val>
                                        </p:tav>
                                      </p:tavLst>
                                    </p:anim>
                                    <p:anim calcmode="lin" valueType="num">
                                      <p:cBhvr additive="base">
                                        <p:cTn id="13" dur="1000" fill="hold"/>
                                        <p:tgtEl>
                                          <p:spTgt spid="12293"/>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2294"/>
                                        </p:tgtEl>
                                        <p:attrNameLst>
                                          <p:attrName>style.visibility</p:attrName>
                                        </p:attrNameLst>
                                      </p:cBhvr>
                                      <p:to>
                                        <p:strVal val="visible"/>
                                      </p:to>
                                    </p:set>
                                    <p:anim calcmode="lin" valueType="num">
                                      <p:cBhvr additive="base">
                                        <p:cTn id="18" dur="1000" fill="hold"/>
                                        <p:tgtEl>
                                          <p:spTgt spid="12294"/>
                                        </p:tgtEl>
                                        <p:attrNameLst>
                                          <p:attrName>ppt_x</p:attrName>
                                        </p:attrNameLst>
                                      </p:cBhvr>
                                      <p:tavLst>
                                        <p:tav tm="0">
                                          <p:val>
                                            <p:strVal val="1+#ppt_w/2"/>
                                          </p:val>
                                        </p:tav>
                                        <p:tav tm="100000">
                                          <p:val>
                                            <p:strVal val="#ppt_x"/>
                                          </p:val>
                                        </p:tav>
                                      </p:tavLst>
                                    </p:anim>
                                    <p:anim calcmode="lin" valueType="num">
                                      <p:cBhvr additive="base">
                                        <p:cTn id="19" dur="1000" fill="hold"/>
                                        <p:tgtEl>
                                          <p:spTgt spid="1229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295"/>
                                        </p:tgtEl>
                                        <p:attrNameLst>
                                          <p:attrName>style.visibility</p:attrName>
                                        </p:attrNameLst>
                                      </p:cBhvr>
                                      <p:to>
                                        <p:strVal val="visible"/>
                                      </p:to>
                                    </p:set>
                                    <p:anim calcmode="lin" valueType="num">
                                      <p:cBhvr additive="base">
                                        <p:cTn id="24" dur="1000" fill="hold"/>
                                        <p:tgtEl>
                                          <p:spTgt spid="12295"/>
                                        </p:tgtEl>
                                        <p:attrNameLst>
                                          <p:attrName>ppt_x</p:attrName>
                                        </p:attrNameLst>
                                      </p:cBhvr>
                                      <p:tavLst>
                                        <p:tav tm="0">
                                          <p:val>
                                            <p:strVal val="#ppt_x"/>
                                          </p:val>
                                        </p:tav>
                                        <p:tav tm="100000">
                                          <p:val>
                                            <p:strVal val="#ppt_x"/>
                                          </p:val>
                                        </p:tav>
                                      </p:tavLst>
                                    </p:anim>
                                    <p:anim calcmode="lin" valueType="num">
                                      <p:cBhvr additive="base">
                                        <p:cTn id="25" dur="1000" fill="hold"/>
                                        <p:tgtEl>
                                          <p:spTgt spid="1229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2296"/>
                                        </p:tgtEl>
                                        <p:attrNameLst>
                                          <p:attrName>style.visibility</p:attrName>
                                        </p:attrNameLst>
                                      </p:cBhvr>
                                      <p:to>
                                        <p:strVal val="visible"/>
                                      </p:to>
                                    </p:set>
                                    <p:anim calcmode="lin" valueType="num">
                                      <p:cBhvr additive="base">
                                        <p:cTn id="30" dur="1000" fill="hold"/>
                                        <p:tgtEl>
                                          <p:spTgt spid="12296"/>
                                        </p:tgtEl>
                                        <p:attrNameLst>
                                          <p:attrName>ppt_x</p:attrName>
                                        </p:attrNameLst>
                                      </p:cBhvr>
                                      <p:tavLst>
                                        <p:tav tm="0">
                                          <p:val>
                                            <p:strVal val="0-#ppt_w/2"/>
                                          </p:val>
                                        </p:tav>
                                        <p:tav tm="100000">
                                          <p:val>
                                            <p:strVal val="#ppt_x"/>
                                          </p:val>
                                        </p:tav>
                                      </p:tavLst>
                                    </p:anim>
                                    <p:anim calcmode="lin" valueType="num">
                                      <p:cBhvr additive="base">
                                        <p:cTn id="31" dur="1000" fill="hold"/>
                                        <p:tgtEl>
                                          <p:spTgt spid="122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4" grpId="0"/>
      <p:bldP spid="12295" grpId="0"/>
      <p:bldP spid="12296" grpId="0"/>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p:txBody>
          <a:bodyPr/>
          <a:lstStyle/>
          <a:p>
            <a:r>
              <a:rPr lang="en-US" sz="3200" b="1" smtClean="0"/>
              <a:t>How XML has helped</a:t>
            </a:r>
            <a:r>
              <a:rPr lang="en-US" sz="2800" b="1" smtClean="0"/>
              <a:t> </a:t>
            </a:r>
          </a:p>
        </p:txBody>
      </p:sp>
      <p:sp>
        <p:nvSpPr>
          <p:cNvPr id="13315" name="Slide Number Placeholder 4"/>
          <p:cNvSpPr txBox="1">
            <a:spLocks noGrp="1"/>
          </p:cNvSpPr>
          <p:nvPr/>
        </p:nvSpPr>
        <p:spPr bwMode="auto">
          <a:xfrm>
            <a:off x="17199" y="6626226"/>
            <a:ext cx="856456" cy="231775"/>
          </a:xfrm>
          <a:prstGeom prst="rect">
            <a:avLst/>
          </a:prstGeom>
          <a:noFill/>
          <a:ln w="9525">
            <a:noFill/>
            <a:miter lim="800000"/>
            <a:headEnd/>
            <a:tailEnd/>
          </a:ln>
        </p:spPr>
        <p:txBody>
          <a:bodyPr/>
          <a:lstStyle/>
          <a:p>
            <a:pPr>
              <a:spcBef>
                <a:spcPct val="0"/>
              </a:spcBef>
              <a:buFontTx/>
              <a:buNone/>
            </a:pPr>
            <a:fld id="{3F0071CC-00DA-42E5-A7AE-6DEAC869F2A1}" type="slidenum">
              <a:rPr lang="en-US" sz="1200">
                <a:solidFill>
                  <a:schemeClr val="bg1"/>
                </a:solidFill>
              </a:rPr>
              <a:pPr>
                <a:spcBef>
                  <a:spcPct val="0"/>
                </a:spcBef>
                <a:buFontTx/>
                <a:buNone/>
              </a:pPr>
              <a:t>23</a:t>
            </a:fld>
            <a:endParaRPr lang="en-US" sz="1200">
              <a:solidFill>
                <a:schemeClr val="bg1"/>
              </a:solidFill>
            </a:endParaRPr>
          </a:p>
        </p:txBody>
      </p:sp>
      <p:sp>
        <p:nvSpPr>
          <p:cNvPr id="13316" name="TextBox 5"/>
          <p:cNvSpPr txBox="1">
            <a:spLocks noChangeArrowheads="1"/>
          </p:cNvSpPr>
          <p:nvPr/>
        </p:nvSpPr>
        <p:spPr bwMode="auto">
          <a:xfrm>
            <a:off x="323321" y="1366839"/>
            <a:ext cx="8929861" cy="4678204"/>
          </a:xfrm>
          <a:prstGeom prst="rect">
            <a:avLst/>
          </a:prstGeom>
          <a:noFill/>
          <a:ln w="9525">
            <a:noFill/>
            <a:miter lim="800000"/>
            <a:headEnd/>
            <a:tailEnd/>
          </a:ln>
        </p:spPr>
        <p:txBody>
          <a:bodyPr wrap="square">
            <a:spAutoFit/>
          </a:bodyPr>
          <a:lstStyle/>
          <a:p>
            <a:pPr marL="404813" indent="-347663">
              <a:spcBef>
                <a:spcPct val="0"/>
              </a:spcBef>
              <a:buClr>
                <a:srgbClr val="9A9E17"/>
              </a:buClr>
              <a:buFontTx/>
              <a:buNone/>
            </a:pPr>
            <a:r>
              <a:rPr lang="en-US" sz="2400" b="1" dirty="0"/>
              <a:t>B2B enterprises have benefited for years</a:t>
            </a:r>
          </a:p>
          <a:p>
            <a:pPr marL="404813" indent="-347663">
              <a:spcBef>
                <a:spcPct val="0"/>
              </a:spcBef>
              <a:buClr>
                <a:srgbClr val="9A9E17"/>
              </a:buClr>
              <a:buFontTx/>
              <a:buNone/>
            </a:pPr>
            <a:endParaRPr lang="en-US" sz="1000" b="1" dirty="0"/>
          </a:p>
          <a:p>
            <a:pPr marL="404813" indent="-347663">
              <a:spcBef>
                <a:spcPct val="0"/>
              </a:spcBef>
              <a:buClr>
                <a:srgbClr val="9A9E17"/>
              </a:buClr>
              <a:buFont typeface="Wingdings" pitchFamily="2" charset="2"/>
              <a:buChar char="Ø"/>
            </a:pPr>
            <a:r>
              <a:rPr lang="en-US" sz="2400" b="1" dirty="0" smtClean="0"/>
              <a:t>Aerospace </a:t>
            </a:r>
            <a:r>
              <a:rPr lang="en-US" sz="2400" dirty="0"/>
              <a:t>– improve the authoring and execution of flight procedures for the International Space Station</a:t>
            </a:r>
            <a:endParaRPr lang="en-US" sz="1500" dirty="0"/>
          </a:p>
          <a:p>
            <a:pPr marL="404813" indent="-347663">
              <a:spcBef>
                <a:spcPct val="0"/>
              </a:spcBef>
              <a:buClr>
                <a:srgbClr val="9A9E17"/>
              </a:buClr>
              <a:buFont typeface="Wingdings" pitchFamily="2" charset="2"/>
              <a:buChar char="Ø"/>
            </a:pPr>
            <a:r>
              <a:rPr lang="en-US" sz="2400" b="1" dirty="0" smtClean="0"/>
              <a:t>Airlines </a:t>
            </a:r>
            <a:r>
              <a:rPr lang="en-US" sz="2400" dirty="0"/>
              <a:t>– manage and digitally deliver mission critical technical documentation and maintenance manuals that must be regularly revised</a:t>
            </a:r>
            <a:endParaRPr lang="en-US" sz="1500" b="1" dirty="0"/>
          </a:p>
          <a:p>
            <a:pPr marL="404813" indent="-347663">
              <a:spcBef>
                <a:spcPct val="0"/>
              </a:spcBef>
              <a:buClr>
                <a:srgbClr val="9A9E17"/>
              </a:buClr>
              <a:buFont typeface="Wingdings" pitchFamily="2" charset="2"/>
              <a:buChar char="Ø"/>
            </a:pPr>
            <a:r>
              <a:rPr lang="en-US" sz="2400" b="1" dirty="0"/>
              <a:t>Pharmaceutical </a:t>
            </a:r>
            <a:r>
              <a:rPr lang="en-US" sz="2400" dirty="0"/>
              <a:t>–  process continuous volumes of time-sensitive drug research to expedite FDA approval</a:t>
            </a:r>
            <a:endParaRPr lang="en-US" sz="2400" b="1" dirty="0"/>
          </a:p>
          <a:p>
            <a:pPr marL="404813" indent="-347663">
              <a:spcBef>
                <a:spcPct val="0"/>
              </a:spcBef>
              <a:buClr>
                <a:srgbClr val="9A9E17"/>
              </a:buClr>
              <a:buFont typeface="Wingdings" pitchFamily="2" charset="2"/>
              <a:buChar char="Ø"/>
            </a:pPr>
            <a:r>
              <a:rPr lang="en-US" sz="2400" b="1" dirty="0" smtClean="0"/>
              <a:t>Automotive</a:t>
            </a:r>
          </a:p>
          <a:p>
            <a:pPr marL="404813" indent="-347663">
              <a:spcBef>
                <a:spcPct val="0"/>
              </a:spcBef>
              <a:buClr>
                <a:srgbClr val="9A9E17"/>
              </a:buClr>
              <a:buFont typeface="Wingdings" pitchFamily="2" charset="2"/>
              <a:buChar char="Ø"/>
            </a:pPr>
            <a:r>
              <a:rPr lang="en-US" sz="2400" b="1" dirty="0" smtClean="0"/>
              <a:t>Financial</a:t>
            </a:r>
            <a:endParaRPr lang="en-US" sz="1500" b="1" dirty="0"/>
          </a:p>
          <a:p>
            <a:pPr marL="404813" indent="-347663">
              <a:spcBef>
                <a:spcPct val="0"/>
              </a:spcBef>
              <a:buClr>
                <a:srgbClr val="9A9E17"/>
              </a:buClr>
              <a:buFont typeface="Wingdings" pitchFamily="2" charset="2"/>
              <a:buChar char="Ø"/>
            </a:pPr>
            <a:r>
              <a:rPr lang="en-US" sz="2400" b="1" dirty="0"/>
              <a:t>High-tech</a:t>
            </a:r>
            <a:r>
              <a:rPr lang="en-US" sz="2400" dirty="0"/>
              <a:t> – hardware and software</a:t>
            </a:r>
            <a:endParaRPr lang="en-US" sz="1500" b="1" dirty="0"/>
          </a:p>
          <a:p>
            <a:pPr marL="404813" indent="-347663">
              <a:spcBef>
                <a:spcPct val="0"/>
              </a:spcBef>
              <a:buClr>
                <a:srgbClr val="9A9E17"/>
              </a:buClr>
              <a:buFont typeface="Wingdings" pitchFamily="2" charset="2"/>
              <a:buChar char="Ø"/>
            </a:pPr>
            <a:r>
              <a:rPr lang="en-US" sz="2400" b="1" dirty="0"/>
              <a:t>Publishing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316">
                                            <p:txEl>
                                              <p:pRg st="0" end="0"/>
                                            </p:txEl>
                                          </p:spTgt>
                                        </p:tgtEl>
                                        <p:attrNameLst>
                                          <p:attrName>style.visibility</p:attrName>
                                        </p:attrNameLst>
                                      </p:cBhvr>
                                      <p:to>
                                        <p:strVal val="visible"/>
                                      </p:to>
                                    </p:set>
                                    <p:animEffect transition="in" filter="fade">
                                      <p:cBhvr>
                                        <p:cTn id="7" dur="2000"/>
                                        <p:tgtEl>
                                          <p:spTgt spid="133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316">
                                            <p:txEl>
                                              <p:pRg st="2" end="2"/>
                                            </p:txEl>
                                          </p:spTgt>
                                        </p:tgtEl>
                                        <p:attrNameLst>
                                          <p:attrName>style.visibility</p:attrName>
                                        </p:attrNameLst>
                                      </p:cBhvr>
                                      <p:to>
                                        <p:strVal val="visible"/>
                                      </p:to>
                                    </p:set>
                                    <p:animEffect transition="in" filter="fade">
                                      <p:cBhvr>
                                        <p:cTn id="12" dur="2000"/>
                                        <p:tgtEl>
                                          <p:spTgt spid="133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316">
                                            <p:txEl>
                                              <p:pRg st="3" end="3"/>
                                            </p:txEl>
                                          </p:spTgt>
                                        </p:tgtEl>
                                        <p:attrNameLst>
                                          <p:attrName>style.visibility</p:attrName>
                                        </p:attrNameLst>
                                      </p:cBhvr>
                                      <p:to>
                                        <p:strVal val="visible"/>
                                      </p:to>
                                    </p:set>
                                    <p:animEffect transition="in" filter="fade">
                                      <p:cBhvr>
                                        <p:cTn id="17" dur="2000"/>
                                        <p:tgtEl>
                                          <p:spTgt spid="1331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316">
                                            <p:txEl>
                                              <p:pRg st="4" end="4"/>
                                            </p:txEl>
                                          </p:spTgt>
                                        </p:tgtEl>
                                        <p:attrNameLst>
                                          <p:attrName>style.visibility</p:attrName>
                                        </p:attrNameLst>
                                      </p:cBhvr>
                                      <p:to>
                                        <p:strVal val="visible"/>
                                      </p:to>
                                    </p:set>
                                    <p:animEffect transition="in" filter="fade">
                                      <p:cBhvr>
                                        <p:cTn id="22" dur="2000"/>
                                        <p:tgtEl>
                                          <p:spTgt spid="1331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316">
                                            <p:txEl>
                                              <p:pRg st="5" end="5"/>
                                            </p:txEl>
                                          </p:spTgt>
                                        </p:tgtEl>
                                        <p:attrNameLst>
                                          <p:attrName>style.visibility</p:attrName>
                                        </p:attrNameLst>
                                      </p:cBhvr>
                                      <p:to>
                                        <p:strVal val="visible"/>
                                      </p:to>
                                    </p:set>
                                    <p:animEffect transition="in" filter="fade">
                                      <p:cBhvr>
                                        <p:cTn id="27" dur="2000"/>
                                        <p:tgtEl>
                                          <p:spTgt spid="1331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316">
                                            <p:txEl>
                                              <p:pRg st="6" end="6"/>
                                            </p:txEl>
                                          </p:spTgt>
                                        </p:tgtEl>
                                        <p:attrNameLst>
                                          <p:attrName>style.visibility</p:attrName>
                                        </p:attrNameLst>
                                      </p:cBhvr>
                                      <p:to>
                                        <p:strVal val="visible"/>
                                      </p:to>
                                    </p:set>
                                    <p:animEffect transition="in" filter="fade">
                                      <p:cBhvr>
                                        <p:cTn id="32" dur="2000"/>
                                        <p:tgtEl>
                                          <p:spTgt spid="1331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316">
                                            <p:txEl>
                                              <p:pRg st="7" end="7"/>
                                            </p:txEl>
                                          </p:spTgt>
                                        </p:tgtEl>
                                        <p:attrNameLst>
                                          <p:attrName>style.visibility</p:attrName>
                                        </p:attrNameLst>
                                      </p:cBhvr>
                                      <p:to>
                                        <p:strVal val="visible"/>
                                      </p:to>
                                    </p:set>
                                    <p:animEffect transition="in" filter="fade">
                                      <p:cBhvr>
                                        <p:cTn id="37" dur="2000"/>
                                        <p:tgtEl>
                                          <p:spTgt spid="13316">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316">
                                            <p:txEl>
                                              <p:pRg st="8" end="8"/>
                                            </p:txEl>
                                          </p:spTgt>
                                        </p:tgtEl>
                                        <p:attrNameLst>
                                          <p:attrName>style.visibility</p:attrName>
                                        </p:attrNameLst>
                                      </p:cBhvr>
                                      <p:to>
                                        <p:strVal val="visible"/>
                                      </p:to>
                                    </p:set>
                                    <p:animEffect transition="in" filter="fade">
                                      <p:cBhvr>
                                        <p:cTn id="42" dur="2000"/>
                                        <p:tgtEl>
                                          <p:spTgt spid="1331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uiExpand="1" build="p"/>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p:txBody>
          <a:bodyPr/>
          <a:lstStyle/>
          <a:p>
            <a:r>
              <a:rPr lang="en-US" sz="3200" b="1" smtClean="0"/>
              <a:t>How do I get to XML?</a:t>
            </a:r>
            <a:endParaRPr lang="en-US" sz="2800" b="1" smtClean="0"/>
          </a:p>
        </p:txBody>
      </p:sp>
      <p:sp>
        <p:nvSpPr>
          <p:cNvPr id="48131" name="Slide Number Placeholder 4"/>
          <p:cNvSpPr txBox="1">
            <a:spLocks noGrp="1"/>
          </p:cNvSpPr>
          <p:nvPr/>
        </p:nvSpPr>
        <p:spPr bwMode="auto">
          <a:xfrm>
            <a:off x="17199" y="6626226"/>
            <a:ext cx="856456" cy="231775"/>
          </a:xfrm>
          <a:prstGeom prst="rect">
            <a:avLst/>
          </a:prstGeom>
          <a:noFill/>
          <a:ln w="9525">
            <a:noFill/>
            <a:miter lim="800000"/>
            <a:headEnd/>
            <a:tailEnd/>
          </a:ln>
        </p:spPr>
        <p:txBody>
          <a:bodyPr/>
          <a:lstStyle/>
          <a:p>
            <a:pPr>
              <a:spcBef>
                <a:spcPct val="0"/>
              </a:spcBef>
              <a:buFontTx/>
              <a:buNone/>
            </a:pPr>
            <a:fld id="{B103E2B4-5A0A-4885-BFDA-05644328F0C1}" type="slidenum">
              <a:rPr lang="en-US" sz="1200">
                <a:solidFill>
                  <a:schemeClr val="bg1"/>
                </a:solidFill>
              </a:rPr>
              <a:pPr>
                <a:spcBef>
                  <a:spcPct val="0"/>
                </a:spcBef>
                <a:buFontTx/>
                <a:buNone/>
              </a:pPr>
              <a:t>24</a:t>
            </a:fld>
            <a:endParaRPr lang="en-US" sz="1200">
              <a:solidFill>
                <a:schemeClr val="bg1"/>
              </a:solidFill>
            </a:endParaRPr>
          </a:p>
        </p:txBody>
      </p:sp>
      <p:sp>
        <p:nvSpPr>
          <p:cNvPr id="48132" name="TextBox 5"/>
          <p:cNvSpPr txBox="1">
            <a:spLocks noChangeArrowheads="1"/>
          </p:cNvSpPr>
          <p:nvPr/>
        </p:nvSpPr>
        <p:spPr bwMode="auto">
          <a:xfrm>
            <a:off x="323321" y="1366838"/>
            <a:ext cx="9286875" cy="3801041"/>
          </a:xfrm>
          <a:prstGeom prst="rect">
            <a:avLst/>
          </a:prstGeom>
          <a:noFill/>
          <a:ln w="9525">
            <a:noFill/>
            <a:miter lim="800000"/>
            <a:headEnd/>
            <a:tailEnd/>
          </a:ln>
        </p:spPr>
        <p:txBody>
          <a:bodyPr>
            <a:spAutoFit/>
          </a:bodyPr>
          <a:lstStyle/>
          <a:p>
            <a:pPr marL="404813" indent="-347663">
              <a:spcBef>
                <a:spcPct val="0"/>
              </a:spcBef>
              <a:buClr>
                <a:srgbClr val="9A9E17"/>
              </a:buClr>
              <a:buFontTx/>
              <a:buNone/>
            </a:pPr>
            <a:endParaRPr lang="en-US" sz="1000" b="1" dirty="0"/>
          </a:p>
          <a:p>
            <a:pPr marL="404813" indent="-347663">
              <a:spcBef>
                <a:spcPct val="0"/>
              </a:spcBef>
              <a:buClr>
                <a:srgbClr val="9A9E17"/>
              </a:buClr>
              <a:buFont typeface="Wingdings" pitchFamily="2" charset="2"/>
              <a:buChar char="Ø"/>
            </a:pPr>
            <a:r>
              <a:rPr lang="en-US" sz="2400" dirty="0"/>
              <a:t>From legacy content and formats</a:t>
            </a:r>
          </a:p>
          <a:p>
            <a:pPr marL="742950" lvl="1" indent="-285750">
              <a:spcBef>
                <a:spcPct val="0"/>
              </a:spcBef>
              <a:buClr>
                <a:srgbClr val="9A9E17"/>
              </a:buClr>
              <a:buFont typeface="Wingdings" pitchFamily="2" charset="2"/>
              <a:buChar char="§"/>
            </a:pPr>
            <a:r>
              <a:rPr lang="en-US" sz="2400" dirty="0"/>
              <a:t>hardcopy</a:t>
            </a:r>
          </a:p>
          <a:p>
            <a:pPr marL="742950" lvl="1" indent="-285750">
              <a:spcBef>
                <a:spcPct val="0"/>
              </a:spcBef>
              <a:buClr>
                <a:srgbClr val="9A9E17"/>
              </a:buClr>
              <a:buFont typeface="Wingdings" pitchFamily="2" charset="2"/>
              <a:buChar char="§"/>
            </a:pPr>
            <a:r>
              <a:rPr lang="en-US" sz="2400" dirty="0"/>
              <a:t>application files</a:t>
            </a:r>
            <a:endParaRPr lang="en-US" sz="1500" dirty="0"/>
          </a:p>
          <a:p>
            <a:pPr marL="404813" indent="-347663">
              <a:spcBef>
                <a:spcPct val="0"/>
              </a:spcBef>
              <a:buClr>
                <a:srgbClr val="9A9E17"/>
              </a:buClr>
              <a:buFont typeface="Wingdings" pitchFamily="2" charset="2"/>
              <a:buChar char="Ø"/>
            </a:pPr>
            <a:endParaRPr lang="en-US" sz="2400" dirty="0"/>
          </a:p>
          <a:p>
            <a:pPr marL="404813" indent="-347663">
              <a:spcBef>
                <a:spcPct val="0"/>
              </a:spcBef>
              <a:buClr>
                <a:srgbClr val="9A9E17"/>
              </a:buClr>
              <a:buFont typeface="Wingdings" pitchFamily="2" charset="2"/>
              <a:buChar char="Ø"/>
            </a:pPr>
            <a:r>
              <a:rPr lang="en-US" sz="2400" dirty="0"/>
              <a:t>From print PDF files </a:t>
            </a:r>
          </a:p>
          <a:p>
            <a:pPr marL="404813" indent="-347663">
              <a:spcBef>
                <a:spcPct val="0"/>
              </a:spcBef>
              <a:buClr>
                <a:srgbClr val="9A9E17"/>
              </a:buClr>
              <a:buFont typeface="Wingdings" pitchFamily="2" charset="2"/>
              <a:buChar char="Ø"/>
            </a:pPr>
            <a:endParaRPr lang="en-US" sz="2400" dirty="0"/>
          </a:p>
          <a:p>
            <a:pPr marL="404813" indent="-347663">
              <a:spcBef>
                <a:spcPct val="0"/>
              </a:spcBef>
              <a:buClr>
                <a:srgbClr val="9A9E17"/>
              </a:buClr>
              <a:buFont typeface="Wingdings" pitchFamily="2" charset="2"/>
              <a:buChar char="Ø"/>
            </a:pPr>
            <a:r>
              <a:rPr lang="en-US" sz="2400" dirty="0"/>
              <a:t>As part of production </a:t>
            </a:r>
            <a:r>
              <a:rPr lang="en-US" sz="2400" dirty="0" smtClean="0"/>
              <a:t>processes</a:t>
            </a:r>
            <a:endParaRPr lang="en-US" sz="2400" dirty="0"/>
          </a:p>
          <a:p>
            <a:pPr marL="404813" indent="-347663">
              <a:spcBef>
                <a:spcPct val="0"/>
              </a:spcBef>
              <a:buClr>
                <a:srgbClr val="9A9E17"/>
              </a:buClr>
              <a:buFont typeface="Wingdings" pitchFamily="2" charset="2"/>
              <a:buChar char="Ø"/>
            </a:pPr>
            <a:endParaRPr lang="en-US" sz="2400" dirty="0"/>
          </a:p>
          <a:p>
            <a:pPr marL="404813" indent="-347663">
              <a:spcBef>
                <a:spcPct val="0"/>
              </a:spcBef>
              <a:buClr>
                <a:srgbClr val="9A9E17"/>
              </a:buClr>
              <a:buFont typeface="Wingdings" pitchFamily="2" charset="2"/>
              <a:buChar char="Ø"/>
            </a:pPr>
            <a:r>
              <a:rPr lang="en-US" sz="2400" dirty="0"/>
              <a:t>Using authoring applications</a:t>
            </a:r>
          </a:p>
          <a:p>
            <a:pPr marL="404813" indent="-347663">
              <a:spcBef>
                <a:spcPct val="0"/>
              </a:spcBef>
              <a:buClr>
                <a:srgbClr val="9A9E17"/>
              </a:buClr>
              <a:buFont typeface="Wingdings" pitchFamily="2" charset="2"/>
              <a:buChar char="Ø"/>
            </a:pPr>
            <a:endParaRPr lang="en-US" sz="15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132">
                                            <p:txEl>
                                              <p:pRg st="1" end="1"/>
                                            </p:txEl>
                                          </p:spTgt>
                                        </p:tgtEl>
                                        <p:attrNameLst>
                                          <p:attrName>style.visibility</p:attrName>
                                        </p:attrNameLst>
                                      </p:cBhvr>
                                      <p:to>
                                        <p:strVal val="visible"/>
                                      </p:to>
                                    </p:set>
                                    <p:animEffect transition="in" filter="fade">
                                      <p:cBhvr>
                                        <p:cTn id="7" dur="2000"/>
                                        <p:tgtEl>
                                          <p:spTgt spid="48132">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8132">
                                            <p:txEl>
                                              <p:pRg st="2" end="2"/>
                                            </p:txEl>
                                          </p:spTgt>
                                        </p:tgtEl>
                                        <p:attrNameLst>
                                          <p:attrName>style.visibility</p:attrName>
                                        </p:attrNameLst>
                                      </p:cBhvr>
                                      <p:to>
                                        <p:strVal val="visible"/>
                                      </p:to>
                                    </p:set>
                                    <p:animEffect transition="in" filter="fade">
                                      <p:cBhvr>
                                        <p:cTn id="10" dur="2000"/>
                                        <p:tgtEl>
                                          <p:spTgt spid="48132">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8132">
                                            <p:txEl>
                                              <p:pRg st="3" end="3"/>
                                            </p:txEl>
                                          </p:spTgt>
                                        </p:tgtEl>
                                        <p:attrNameLst>
                                          <p:attrName>style.visibility</p:attrName>
                                        </p:attrNameLst>
                                      </p:cBhvr>
                                      <p:to>
                                        <p:strVal val="visible"/>
                                      </p:to>
                                    </p:set>
                                    <p:animEffect transition="in" filter="fade">
                                      <p:cBhvr>
                                        <p:cTn id="13" dur="2000"/>
                                        <p:tgtEl>
                                          <p:spTgt spid="48132">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8132">
                                            <p:txEl>
                                              <p:pRg st="5" end="5"/>
                                            </p:txEl>
                                          </p:spTgt>
                                        </p:tgtEl>
                                        <p:attrNameLst>
                                          <p:attrName>style.visibility</p:attrName>
                                        </p:attrNameLst>
                                      </p:cBhvr>
                                      <p:to>
                                        <p:strVal val="visible"/>
                                      </p:to>
                                    </p:set>
                                    <p:animEffect transition="in" filter="fade">
                                      <p:cBhvr>
                                        <p:cTn id="18" dur="2000"/>
                                        <p:tgtEl>
                                          <p:spTgt spid="48132">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8132">
                                            <p:txEl>
                                              <p:pRg st="7" end="7"/>
                                            </p:txEl>
                                          </p:spTgt>
                                        </p:tgtEl>
                                        <p:attrNameLst>
                                          <p:attrName>style.visibility</p:attrName>
                                        </p:attrNameLst>
                                      </p:cBhvr>
                                      <p:to>
                                        <p:strVal val="visible"/>
                                      </p:to>
                                    </p:set>
                                    <p:animEffect transition="in" filter="fade">
                                      <p:cBhvr>
                                        <p:cTn id="23" dur="2000"/>
                                        <p:tgtEl>
                                          <p:spTgt spid="48132">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8132">
                                            <p:txEl>
                                              <p:pRg st="9" end="9"/>
                                            </p:txEl>
                                          </p:spTgt>
                                        </p:tgtEl>
                                        <p:attrNameLst>
                                          <p:attrName>style.visibility</p:attrName>
                                        </p:attrNameLst>
                                      </p:cBhvr>
                                      <p:to>
                                        <p:strVal val="visible"/>
                                      </p:to>
                                    </p:set>
                                    <p:animEffect transition="in" filter="fade">
                                      <p:cBhvr>
                                        <p:cTn id="28" dur="2000"/>
                                        <p:tgtEl>
                                          <p:spTgt spid="4813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2" grpId="0" build="p"/>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266" name="Picture 2" descr="WaveArtScreenPP"/>
          <p:cNvPicPr>
            <a:picLocks noChangeAspect="1" noChangeArrowheads="1"/>
          </p:cNvPicPr>
          <p:nvPr/>
        </p:nvPicPr>
        <p:blipFill>
          <a:blip r:embed="rId3"/>
          <a:srcRect/>
          <a:stretch>
            <a:fillRect/>
          </a:stretch>
        </p:blipFill>
        <p:spPr bwMode="auto">
          <a:xfrm>
            <a:off x="30163" y="2657475"/>
            <a:ext cx="9845675" cy="3514725"/>
          </a:xfrm>
          <a:prstGeom prst="rect">
            <a:avLst/>
          </a:prstGeom>
          <a:noFill/>
          <a:ln w="9525">
            <a:noFill/>
            <a:miter lim="800000"/>
            <a:headEnd/>
            <a:tailEnd/>
          </a:ln>
        </p:spPr>
      </p:pic>
      <p:sp>
        <p:nvSpPr>
          <p:cNvPr id="11267" name="Rectangle 3"/>
          <p:cNvSpPr txBox="1">
            <a:spLocks noChangeArrowheads="1"/>
          </p:cNvSpPr>
          <p:nvPr/>
        </p:nvSpPr>
        <p:spPr bwMode="auto">
          <a:xfrm>
            <a:off x="165100" y="381000"/>
            <a:ext cx="6273800" cy="609600"/>
          </a:xfrm>
          <a:prstGeom prst="rect">
            <a:avLst/>
          </a:prstGeom>
          <a:noFill/>
          <a:ln w="9525">
            <a:noFill/>
            <a:miter lim="800000"/>
            <a:headEnd/>
            <a:tailEnd/>
          </a:ln>
        </p:spPr>
        <p:txBody>
          <a:bodyPr/>
          <a:lstStyle/>
          <a:p>
            <a:pPr>
              <a:buFontTx/>
              <a:buNone/>
            </a:pPr>
            <a:endParaRPr lang="en-US" sz="3200" b="1"/>
          </a:p>
        </p:txBody>
      </p:sp>
      <p:sp>
        <p:nvSpPr>
          <p:cNvPr id="11268" name="Line 4"/>
          <p:cNvSpPr>
            <a:spLocks noChangeShapeType="1"/>
          </p:cNvSpPr>
          <p:nvPr/>
        </p:nvSpPr>
        <p:spPr bwMode="auto">
          <a:xfrm>
            <a:off x="247650" y="1143000"/>
            <a:ext cx="9410700" cy="0"/>
          </a:xfrm>
          <a:prstGeom prst="line">
            <a:avLst/>
          </a:prstGeom>
          <a:noFill/>
          <a:ln w="25400">
            <a:solidFill>
              <a:srgbClr val="9A9E17"/>
            </a:solidFill>
            <a:round/>
            <a:headEnd/>
            <a:tailEnd/>
          </a:ln>
        </p:spPr>
        <p:txBody>
          <a:bodyPr/>
          <a:lstStyle/>
          <a:p>
            <a:endParaRPr lang="en-US"/>
          </a:p>
        </p:txBody>
      </p:sp>
      <p:sp>
        <p:nvSpPr>
          <p:cNvPr id="11269" name="Rectangle 7"/>
          <p:cNvSpPr>
            <a:spLocks noChangeArrowheads="1"/>
          </p:cNvSpPr>
          <p:nvPr/>
        </p:nvSpPr>
        <p:spPr bwMode="auto">
          <a:xfrm>
            <a:off x="0" y="6572250"/>
            <a:ext cx="9906000" cy="109538"/>
          </a:xfrm>
          <a:prstGeom prst="rect">
            <a:avLst/>
          </a:prstGeom>
          <a:solidFill>
            <a:srgbClr val="00649D"/>
          </a:solidFill>
          <a:ln w="9525">
            <a:solidFill>
              <a:schemeClr val="tx1"/>
            </a:solidFill>
            <a:miter lim="800000"/>
            <a:headEnd/>
            <a:tailEnd/>
          </a:ln>
        </p:spPr>
        <p:txBody>
          <a:bodyPr wrap="none" anchor="ctr"/>
          <a:lstStyle/>
          <a:p>
            <a:endParaRPr lang="en-US"/>
          </a:p>
        </p:txBody>
      </p:sp>
      <p:sp>
        <p:nvSpPr>
          <p:cNvPr id="11270" name="Rectangle 8"/>
          <p:cNvSpPr>
            <a:spLocks noChangeArrowheads="1"/>
          </p:cNvSpPr>
          <p:nvPr/>
        </p:nvSpPr>
        <p:spPr bwMode="auto">
          <a:xfrm>
            <a:off x="9091613" y="6248400"/>
            <a:ext cx="660400" cy="285750"/>
          </a:xfrm>
          <a:prstGeom prst="rect">
            <a:avLst/>
          </a:prstGeom>
          <a:noFill/>
          <a:ln w="9525">
            <a:noFill/>
            <a:miter lim="800000"/>
            <a:headEnd/>
            <a:tailEnd/>
          </a:ln>
        </p:spPr>
        <p:txBody>
          <a:bodyPr/>
          <a:lstStyle/>
          <a:p>
            <a:pPr algn="r" eaLnBrk="0" hangingPunct="0">
              <a:spcBef>
                <a:spcPct val="0"/>
              </a:spcBef>
              <a:buFontTx/>
              <a:buNone/>
            </a:pPr>
            <a:endParaRPr lang="en-US" sz="1400">
              <a:solidFill>
                <a:srgbClr val="9A9E17"/>
              </a:solidFill>
              <a:ea typeface="ＭＳ Ｐゴシック" pitchFamily="4" charset="-128"/>
            </a:endParaRPr>
          </a:p>
        </p:txBody>
      </p:sp>
      <p:sp>
        <p:nvSpPr>
          <p:cNvPr id="11271" name="Rectangle 9"/>
          <p:cNvSpPr>
            <a:spLocks noChangeArrowheads="1"/>
          </p:cNvSpPr>
          <p:nvPr/>
        </p:nvSpPr>
        <p:spPr bwMode="auto">
          <a:xfrm>
            <a:off x="0" y="0"/>
            <a:ext cx="9906000" cy="228600"/>
          </a:xfrm>
          <a:prstGeom prst="rect">
            <a:avLst/>
          </a:prstGeom>
          <a:solidFill>
            <a:srgbClr val="9A9E17"/>
          </a:solidFill>
          <a:ln w="9525">
            <a:noFill/>
            <a:miter lim="800000"/>
            <a:headEnd/>
            <a:tailEnd/>
          </a:ln>
        </p:spPr>
        <p:txBody>
          <a:bodyPr wrap="none" anchor="ctr"/>
          <a:lstStyle/>
          <a:p>
            <a:endParaRPr lang="en-US"/>
          </a:p>
        </p:txBody>
      </p:sp>
      <p:pic>
        <p:nvPicPr>
          <p:cNvPr id="11272" name="Picture 10" descr="AptaraLogo"/>
          <p:cNvPicPr>
            <a:picLocks noChangeAspect="1" noChangeArrowheads="1"/>
          </p:cNvPicPr>
          <p:nvPr/>
        </p:nvPicPr>
        <p:blipFill>
          <a:blip r:embed="rId4"/>
          <a:srcRect/>
          <a:stretch>
            <a:fillRect/>
          </a:stretch>
        </p:blipFill>
        <p:spPr bwMode="auto">
          <a:xfrm>
            <a:off x="8059738" y="6229350"/>
            <a:ext cx="1692275" cy="284163"/>
          </a:xfrm>
          <a:prstGeom prst="rect">
            <a:avLst/>
          </a:prstGeom>
          <a:noFill/>
          <a:ln w="9525">
            <a:noFill/>
            <a:miter lim="800000"/>
            <a:headEnd/>
            <a:tailEnd/>
          </a:ln>
        </p:spPr>
      </p:pic>
      <p:sp>
        <p:nvSpPr>
          <p:cNvPr id="11273" name="Rectangle 12"/>
          <p:cNvSpPr>
            <a:spLocks noChangeArrowheads="1"/>
          </p:cNvSpPr>
          <p:nvPr/>
        </p:nvSpPr>
        <p:spPr bwMode="auto">
          <a:xfrm>
            <a:off x="71438" y="6657975"/>
            <a:ext cx="660400" cy="200025"/>
          </a:xfrm>
          <a:prstGeom prst="rect">
            <a:avLst/>
          </a:prstGeom>
          <a:noFill/>
          <a:ln w="9525">
            <a:noFill/>
            <a:miter lim="800000"/>
            <a:headEnd/>
            <a:tailEnd/>
          </a:ln>
        </p:spPr>
        <p:txBody>
          <a:bodyPr/>
          <a:lstStyle/>
          <a:p>
            <a:pPr eaLnBrk="0" hangingPunct="0">
              <a:spcBef>
                <a:spcPct val="0"/>
              </a:spcBef>
              <a:buFontTx/>
              <a:buNone/>
            </a:pPr>
            <a:fld id="{B373D558-315E-4414-A88B-03AAA99BF7AF}" type="slidenum">
              <a:rPr lang="en-US" sz="1000">
                <a:solidFill>
                  <a:schemeClr val="bg2"/>
                </a:solidFill>
                <a:ea typeface="ＭＳ Ｐゴシック" pitchFamily="4" charset="-128"/>
              </a:rPr>
              <a:pPr eaLnBrk="0" hangingPunct="0">
                <a:spcBef>
                  <a:spcPct val="0"/>
                </a:spcBef>
                <a:buFontTx/>
                <a:buNone/>
              </a:pPr>
              <a:t>25</a:t>
            </a:fld>
            <a:endParaRPr lang="en-US" sz="1000">
              <a:solidFill>
                <a:schemeClr val="bg2"/>
              </a:solidFill>
              <a:ea typeface="ＭＳ Ｐゴシック" pitchFamily="4" charset="-128"/>
            </a:endParaRPr>
          </a:p>
        </p:txBody>
      </p:sp>
      <p:sp>
        <p:nvSpPr>
          <p:cNvPr id="11274" name="Rectangle 3"/>
          <p:cNvSpPr txBox="1">
            <a:spLocks noChangeArrowheads="1"/>
          </p:cNvSpPr>
          <p:nvPr/>
        </p:nvSpPr>
        <p:spPr bwMode="auto">
          <a:xfrm>
            <a:off x="165100" y="381000"/>
            <a:ext cx="9493250" cy="609600"/>
          </a:xfrm>
          <a:prstGeom prst="rect">
            <a:avLst/>
          </a:prstGeom>
          <a:noFill/>
          <a:ln w="9525">
            <a:noFill/>
            <a:miter lim="800000"/>
            <a:headEnd/>
            <a:tailEnd/>
          </a:ln>
        </p:spPr>
        <p:txBody>
          <a:bodyPr/>
          <a:lstStyle/>
          <a:p>
            <a:pPr>
              <a:buFontTx/>
              <a:buNone/>
              <a:defRPr/>
            </a:pPr>
            <a:r>
              <a:rPr lang="en-US" sz="3200" b="1" dirty="0">
                <a:latin typeface="+mj-lt"/>
                <a:ea typeface="+mj-ea"/>
                <a:cs typeface="+mj-cs"/>
              </a:rPr>
              <a:t>PowerXEditor – Digital-First Content Life Cycle</a:t>
            </a:r>
          </a:p>
        </p:txBody>
      </p:sp>
      <p:grpSp>
        <p:nvGrpSpPr>
          <p:cNvPr id="11275" name="Group 14"/>
          <p:cNvGrpSpPr>
            <a:grpSpLocks/>
          </p:cNvGrpSpPr>
          <p:nvPr/>
        </p:nvGrpSpPr>
        <p:grpSpPr bwMode="auto">
          <a:xfrm>
            <a:off x="614363" y="1371600"/>
            <a:ext cx="8656637" cy="4430713"/>
            <a:chOff x="357" y="990"/>
            <a:chExt cx="5034" cy="2791"/>
          </a:xfrm>
        </p:grpSpPr>
        <p:pic>
          <p:nvPicPr>
            <p:cNvPr id="11276" name="Picture 15" descr="WF2"/>
            <p:cNvPicPr>
              <a:picLocks noChangeAspect="1" noChangeArrowheads="1"/>
            </p:cNvPicPr>
            <p:nvPr/>
          </p:nvPicPr>
          <p:blipFill>
            <a:blip r:embed="rId5"/>
            <a:srcRect/>
            <a:stretch>
              <a:fillRect/>
            </a:stretch>
          </p:blipFill>
          <p:spPr bwMode="auto">
            <a:xfrm>
              <a:off x="357" y="990"/>
              <a:ext cx="5034" cy="2791"/>
            </a:xfrm>
            <a:prstGeom prst="rect">
              <a:avLst/>
            </a:prstGeom>
            <a:noFill/>
            <a:ln w="9525">
              <a:noFill/>
              <a:miter lim="800000"/>
              <a:headEnd/>
              <a:tailEnd/>
            </a:ln>
          </p:spPr>
        </p:pic>
        <p:sp>
          <p:nvSpPr>
            <p:cNvPr id="11277" name="Text Box 16"/>
            <p:cNvSpPr txBox="1">
              <a:spLocks noChangeArrowheads="1"/>
            </p:cNvSpPr>
            <p:nvPr/>
          </p:nvSpPr>
          <p:spPr bwMode="auto">
            <a:xfrm>
              <a:off x="450" y="1740"/>
              <a:ext cx="1152" cy="1053"/>
            </a:xfrm>
            <a:prstGeom prst="rect">
              <a:avLst/>
            </a:prstGeom>
            <a:noFill/>
            <a:ln w="9525" algn="ctr">
              <a:noFill/>
              <a:miter lim="800000"/>
              <a:headEnd/>
              <a:tailEnd/>
            </a:ln>
          </p:spPr>
          <p:txBody>
            <a:bodyPr>
              <a:spAutoFit/>
            </a:bodyPr>
            <a:lstStyle/>
            <a:p>
              <a:r>
                <a:rPr lang="en-US" sz="900" dirty="0">
                  <a:solidFill>
                    <a:schemeClr val="tx1"/>
                  </a:solidFill>
                </a:rPr>
                <a:t> Friendly on-line environment</a:t>
              </a:r>
            </a:p>
            <a:p>
              <a:r>
                <a:rPr lang="en-US" sz="900" dirty="0">
                  <a:solidFill>
                    <a:schemeClr val="tx1"/>
                  </a:solidFill>
                </a:rPr>
                <a:t> Project-specific templates</a:t>
              </a:r>
            </a:p>
            <a:p>
              <a:r>
                <a:rPr lang="en-US" sz="900" dirty="0">
                  <a:solidFill>
                    <a:schemeClr val="tx1"/>
                  </a:solidFill>
                </a:rPr>
                <a:t> Advanced commenting</a:t>
              </a:r>
              <a:br>
                <a:rPr lang="en-US" sz="900" dirty="0">
                  <a:solidFill>
                    <a:schemeClr val="tx1"/>
                  </a:solidFill>
                </a:rPr>
              </a:br>
              <a:r>
                <a:rPr lang="en-US" sz="900" dirty="0">
                  <a:solidFill>
                    <a:schemeClr val="tx1"/>
                  </a:solidFill>
                </a:rPr>
                <a:t>  and query functions</a:t>
              </a:r>
            </a:p>
            <a:p>
              <a:r>
                <a:rPr lang="en-US" sz="900" dirty="0">
                  <a:solidFill>
                    <a:schemeClr val="tx1"/>
                  </a:solidFill>
                </a:rPr>
                <a:t> Reference management</a:t>
              </a:r>
            </a:p>
            <a:p>
              <a:r>
                <a:rPr lang="en-US" sz="900" dirty="0">
                  <a:solidFill>
                    <a:schemeClr val="tx1"/>
                  </a:solidFill>
                </a:rPr>
                <a:t> Work on PC, Macintosh</a:t>
              </a:r>
              <a:br>
                <a:rPr lang="en-US" sz="900" dirty="0">
                  <a:solidFill>
                    <a:schemeClr val="tx1"/>
                  </a:solidFill>
                </a:rPr>
              </a:br>
              <a:r>
                <a:rPr lang="en-US" sz="900" dirty="0">
                  <a:solidFill>
                    <a:schemeClr val="tx1"/>
                  </a:solidFill>
                </a:rPr>
                <a:t>  or UNIX/Linux platforms</a:t>
              </a:r>
            </a:p>
            <a:p>
              <a:r>
                <a:rPr lang="en-US" sz="900" dirty="0">
                  <a:solidFill>
                    <a:schemeClr val="tx1"/>
                  </a:solidFill>
                </a:rPr>
                <a:t> Regular backups</a:t>
              </a:r>
            </a:p>
            <a:p>
              <a:r>
                <a:rPr lang="en-US" sz="900" dirty="0">
                  <a:solidFill>
                    <a:schemeClr val="tx1"/>
                  </a:solidFill>
                </a:rPr>
                <a:t> Preview</a:t>
              </a:r>
            </a:p>
            <a:p>
              <a:r>
                <a:rPr lang="en-US" sz="900" dirty="0">
                  <a:solidFill>
                    <a:schemeClr val="tx1"/>
                  </a:solidFill>
                </a:rPr>
                <a:t> Email notification &amp; workflow</a:t>
              </a:r>
            </a:p>
          </p:txBody>
        </p:sp>
        <p:sp>
          <p:nvSpPr>
            <p:cNvPr id="11278" name="Text Box 17"/>
            <p:cNvSpPr txBox="1">
              <a:spLocks noChangeArrowheads="1"/>
            </p:cNvSpPr>
            <p:nvPr/>
          </p:nvSpPr>
          <p:spPr bwMode="auto">
            <a:xfrm>
              <a:off x="1698" y="1740"/>
              <a:ext cx="1224" cy="1140"/>
            </a:xfrm>
            <a:prstGeom prst="rect">
              <a:avLst/>
            </a:prstGeom>
            <a:noFill/>
            <a:ln w="9525" algn="ctr">
              <a:noFill/>
              <a:miter lim="800000"/>
              <a:headEnd/>
              <a:tailEnd/>
            </a:ln>
          </p:spPr>
          <p:txBody>
            <a:bodyPr>
              <a:spAutoFit/>
            </a:bodyPr>
            <a:lstStyle/>
            <a:p>
              <a:r>
                <a:rPr lang="en-US" sz="900">
                  <a:solidFill>
                    <a:schemeClr val="tx1"/>
                  </a:solidFill>
                </a:rPr>
                <a:t> Maps business processes &amp;</a:t>
              </a:r>
              <a:br>
                <a:rPr lang="en-US" sz="900">
                  <a:solidFill>
                    <a:schemeClr val="tx1"/>
                  </a:solidFill>
                </a:rPr>
              </a:br>
              <a:r>
                <a:rPr lang="en-US" sz="900">
                  <a:solidFill>
                    <a:schemeClr val="tx1"/>
                  </a:solidFill>
                </a:rPr>
                <a:t>  requirements</a:t>
              </a:r>
            </a:p>
            <a:p>
              <a:r>
                <a:rPr lang="en-US" sz="900">
                  <a:solidFill>
                    <a:schemeClr val="tx1"/>
                  </a:solidFill>
                </a:rPr>
                <a:t> Flexible workflows</a:t>
              </a:r>
            </a:p>
            <a:p>
              <a:r>
                <a:rPr lang="en-US" sz="900">
                  <a:solidFill>
                    <a:schemeClr val="tx1"/>
                  </a:solidFill>
                </a:rPr>
                <a:t> Phased production methodology</a:t>
              </a:r>
            </a:p>
            <a:p>
              <a:r>
                <a:rPr lang="en-US" sz="900">
                  <a:solidFill>
                    <a:schemeClr val="tx1"/>
                  </a:solidFill>
                </a:rPr>
                <a:t> Custom Dictionaries</a:t>
              </a:r>
            </a:p>
            <a:p>
              <a:r>
                <a:rPr lang="en-US" sz="900">
                  <a:solidFill>
                    <a:schemeClr val="tx1"/>
                  </a:solidFill>
                </a:rPr>
                <a:t> Report generation and</a:t>
              </a:r>
              <a:br>
                <a:rPr lang="en-US" sz="900">
                  <a:solidFill>
                    <a:schemeClr val="tx1"/>
                  </a:solidFill>
                </a:rPr>
              </a:br>
              <a:r>
                <a:rPr lang="en-US" sz="900">
                  <a:solidFill>
                    <a:schemeClr val="tx1"/>
                  </a:solidFill>
                </a:rPr>
                <a:t>  export to legacy systems</a:t>
              </a:r>
            </a:p>
            <a:p>
              <a:r>
                <a:rPr lang="en-US" sz="900">
                  <a:solidFill>
                    <a:schemeClr val="tx1"/>
                  </a:solidFill>
                </a:rPr>
                <a:t> Check-in / check-out</a:t>
              </a:r>
              <a:br>
                <a:rPr lang="en-US" sz="900">
                  <a:solidFill>
                    <a:schemeClr val="tx1"/>
                  </a:solidFill>
                </a:rPr>
              </a:br>
              <a:r>
                <a:rPr lang="en-US" sz="900">
                  <a:solidFill>
                    <a:schemeClr val="tx1"/>
                  </a:solidFill>
                </a:rPr>
                <a:t>  process control</a:t>
              </a:r>
            </a:p>
            <a:p>
              <a:r>
                <a:rPr lang="en-US" sz="900">
                  <a:solidFill>
                    <a:schemeClr val="tx1"/>
                  </a:solidFill>
                </a:rPr>
                <a:t> Status at-a-glance</a:t>
              </a:r>
            </a:p>
            <a:p>
              <a:r>
                <a:rPr lang="en-US" sz="900">
                  <a:solidFill>
                    <a:schemeClr val="tx1"/>
                  </a:solidFill>
                </a:rPr>
                <a:t> User contact database</a:t>
              </a:r>
            </a:p>
          </p:txBody>
        </p:sp>
        <p:sp>
          <p:nvSpPr>
            <p:cNvPr id="11279" name="Text Box 18"/>
            <p:cNvSpPr txBox="1">
              <a:spLocks noChangeArrowheads="1"/>
            </p:cNvSpPr>
            <p:nvPr/>
          </p:nvSpPr>
          <p:spPr bwMode="auto">
            <a:xfrm>
              <a:off x="2946" y="1740"/>
              <a:ext cx="1152" cy="1088"/>
            </a:xfrm>
            <a:prstGeom prst="rect">
              <a:avLst/>
            </a:prstGeom>
            <a:noFill/>
            <a:ln w="9525" algn="ctr">
              <a:noFill/>
              <a:miter lim="800000"/>
              <a:headEnd/>
              <a:tailEnd/>
            </a:ln>
          </p:spPr>
          <p:txBody>
            <a:bodyPr>
              <a:spAutoFit/>
            </a:bodyPr>
            <a:lstStyle/>
            <a:p>
              <a:r>
                <a:rPr lang="en-US" sz="900">
                  <a:solidFill>
                    <a:schemeClr val="tx1"/>
                  </a:solidFill>
                </a:rPr>
                <a:t> XML in / XML out </a:t>
              </a:r>
            </a:p>
            <a:p>
              <a:r>
                <a:rPr lang="en-US" sz="900">
                  <a:solidFill>
                    <a:schemeClr val="tx1"/>
                  </a:solidFill>
                </a:rPr>
                <a:t>Seamless flow to</a:t>
              </a:r>
              <a:br>
                <a:rPr lang="en-US" sz="900">
                  <a:solidFill>
                    <a:schemeClr val="tx1"/>
                  </a:solidFill>
                </a:rPr>
              </a:br>
              <a:r>
                <a:rPr lang="en-US" sz="900">
                  <a:solidFill>
                    <a:schemeClr val="tx1"/>
                  </a:solidFill>
                </a:rPr>
                <a:t>  InDesign, FrameMaker+</a:t>
              </a:r>
              <a:br>
                <a:rPr lang="en-US" sz="900">
                  <a:solidFill>
                    <a:schemeClr val="tx1"/>
                  </a:solidFill>
                </a:rPr>
              </a:br>
              <a:r>
                <a:rPr lang="en-US" sz="900">
                  <a:solidFill>
                    <a:schemeClr val="tx1"/>
                  </a:solidFill>
                </a:rPr>
                <a:t>  XML, LaTeX, 3B2, and</a:t>
              </a:r>
              <a:br>
                <a:rPr lang="en-US" sz="900">
                  <a:solidFill>
                    <a:schemeClr val="tx1"/>
                  </a:solidFill>
                </a:rPr>
              </a:br>
              <a:r>
                <a:rPr lang="en-US" sz="900">
                  <a:solidFill>
                    <a:schemeClr val="tx1"/>
                  </a:solidFill>
                </a:rPr>
                <a:t>  formatters for XML</a:t>
              </a:r>
            </a:p>
            <a:p>
              <a:r>
                <a:rPr lang="en-US" sz="900">
                  <a:solidFill>
                    <a:schemeClr val="tx1"/>
                  </a:solidFill>
                </a:rPr>
                <a:t> Quark Xpress and </a:t>
              </a:r>
              <a:br>
                <a:rPr lang="en-US" sz="900">
                  <a:solidFill>
                    <a:schemeClr val="tx1"/>
                  </a:solidFill>
                </a:rPr>
              </a:br>
              <a:r>
                <a:rPr lang="en-US" sz="900">
                  <a:solidFill>
                    <a:schemeClr val="tx1"/>
                  </a:solidFill>
                </a:rPr>
                <a:t>  other systems via add-ons or</a:t>
              </a:r>
              <a:br>
                <a:rPr lang="en-US" sz="900">
                  <a:solidFill>
                    <a:schemeClr val="tx1"/>
                  </a:solidFill>
                </a:rPr>
              </a:br>
              <a:r>
                <a:rPr lang="en-US" sz="900">
                  <a:solidFill>
                    <a:schemeClr val="tx1"/>
                  </a:solidFill>
                </a:rPr>
                <a:t>  plug-ins</a:t>
              </a:r>
            </a:p>
            <a:p>
              <a:r>
                <a:rPr lang="en-US" sz="900">
                  <a:solidFill>
                    <a:schemeClr val="tx1"/>
                  </a:solidFill>
                </a:rPr>
                <a:t> Web-Ready with XSLT</a:t>
              </a:r>
              <a:br>
                <a:rPr lang="en-US" sz="900">
                  <a:solidFill>
                    <a:schemeClr val="tx1"/>
                  </a:solidFill>
                </a:rPr>
              </a:br>
              <a:r>
                <a:rPr lang="en-US" sz="900">
                  <a:solidFill>
                    <a:schemeClr val="tx1"/>
                  </a:solidFill>
                </a:rPr>
                <a:t>  and CSS</a:t>
              </a:r>
            </a:p>
            <a:p>
              <a:pPr>
                <a:buFontTx/>
                <a:buNone/>
              </a:pPr>
              <a:r>
                <a:rPr lang="en-US" sz="900">
                  <a:solidFill>
                    <a:schemeClr val="tx1"/>
                  </a:solidFill>
                </a:rPr>
                <a:t>  </a:t>
              </a:r>
            </a:p>
          </p:txBody>
        </p:sp>
        <p:sp>
          <p:nvSpPr>
            <p:cNvPr id="11280" name="Text Box 19"/>
            <p:cNvSpPr txBox="1">
              <a:spLocks noChangeArrowheads="1"/>
            </p:cNvSpPr>
            <p:nvPr/>
          </p:nvSpPr>
          <p:spPr bwMode="auto">
            <a:xfrm>
              <a:off x="4182" y="1740"/>
              <a:ext cx="1152" cy="1105"/>
            </a:xfrm>
            <a:prstGeom prst="rect">
              <a:avLst/>
            </a:prstGeom>
            <a:noFill/>
            <a:ln w="9525" algn="ctr">
              <a:noFill/>
              <a:miter lim="800000"/>
              <a:headEnd/>
              <a:tailEnd/>
            </a:ln>
          </p:spPr>
          <p:txBody>
            <a:bodyPr>
              <a:spAutoFit/>
            </a:bodyPr>
            <a:lstStyle/>
            <a:p>
              <a:r>
                <a:rPr lang="en-US" sz="900">
                  <a:solidFill>
                    <a:schemeClr val="tx1"/>
                  </a:solidFill>
                </a:rPr>
                <a:t> Print / Online / PDA / CD-Rom</a:t>
              </a:r>
            </a:p>
            <a:p>
              <a:r>
                <a:rPr lang="en-US" sz="900">
                  <a:solidFill>
                    <a:schemeClr val="tx1"/>
                  </a:solidFill>
                </a:rPr>
                <a:t> eBook (multiple formats)</a:t>
              </a:r>
            </a:p>
            <a:p>
              <a:r>
                <a:rPr lang="en-US" sz="900">
                  <a:solidFill>
                    <a:schemeClr val="tx1"/>
                  </a:solidFill>
                </a:rPr>
                <a:t> Multi-path XML export with</a:t>
              </a:r>
              <a:br>
                <a:rPr lang="en-US" sz="900">
                  <a:solidFill>
                    <a:schemeClr val="tx1"/>
                  </a:solidFill>
                </a:rPr>
              </a:br>
              <a:r>
                <a:rPr lang="en-US" sz="900">
                  <a:solidFill>
                    <a:schemeClr val="tx1"/>
                  </a:solidFill>
                </a:rPr>
                <a:t>  PERL or XSLT processing</a:t>
              </a:r>
            </a:p>
            <a:p>
              <a:r>
                <a:rPr lang="en-US" sz="900">
                  <a:solidFill>
                    <a:schemeClr val="tx1"/>
                  </a:solidFill>
                </a:rPr>
                <a:t> Use PowerXEditor</a:t>
              </a:r>
              <a:br>
                <a:rPr lang="en-US" sz="900">
                  <a:solidFill>
                    <a:schemeClr val="tx1"/>
                  </a:solidFill>
                </a:rPr>
              </a:br>
              <a:r>
                <a:rPr lang="en-US" sz="900">
                  <a:solidFill>
                    <a:schemeClr val="tx1"/>
                  </a:solidFill>
                </a:rPr>
                <a:t>  Environment for data</a:t>
              </a:r>
              <a:br>
                <a:rPr lang="en-US" sz="900">
                  <a:solidFill>
                    <a:schemeClr val="tx1"/>
                  </a:solidFill>
                </a:rPr>
              </a:br>
              <a:r>
                <a:rPr lang="en-US" sz="900">
                  <a:solidFill>
                    <a:schemeClr val="tx1"/>
                  </a:solidFill>
                </a:rPr>
                <a:t>  storage and retrieval</a:t>
              </a:r>
            </a:p>
            <a:p>
              <a:r>
                <a:rPr lang="en-US" sz="900">
                  <a:solidFill>
                    <a:schemeClr val="tx1"/>
                  </a:solidFill>
                </a:rPr>
                <a:t> Design output for</a:t>
              </a:r>
              <a:br>
                <a:rPr lang="en-US" sz="900">
                  <a:solidFill>
                    <a:schemeClr val="tx1"/>
                  </a:solidFill>
                </a:rPr>
              </a:br>
              <a:r>
                <a:rPr lang="en-US" sz="900">
                  <a:solidFill>
                    <a:schemeClr val="tx1"/>
                  </a:solidFill>
                </a:rPr>
                <a:t>  existing applications</a:t>
              </a:r>
            </a:p>
            <a:p>
              <a:r>
                <a:rPr lang="en-US" sz="900">
                  <a:solidFill>
                    <a:schemeClr val="tx1"/>
                  </a:solidFill>
                </a:rPr>
                <a:t> Integrate with CMS and</a:t>
              </a:r>
              <a:br>
                <a:rPr lang="en-US" sz="900">
                  <a:solidFill>
                    <a:schemeClr val="tx1"/>
                  </a:solidFill>
                </a:rPr>
              </a:br>
              <a:r>
                <a:rPr lang="en-US" sz="900">
                  <a:solidFill>
                    <a:schemeClr val="tx1"/>
                  </a:solidFill>
                </a:rPr>
                <a:t>  publish to web</a:t>
              </a:r>
            </a:p>
          </p:txBody>
        </p:sp>
        <p:sp>
          <p:nvSpPr>
            <p:cNvPr id="11281" name="Text Box 20"/>
            <p:cNvSpPr txBox="1">
              <a:spLocks noChangeArrowheads="1"/>
            </p:cNvSpPr>
            <p:nvPr/>
          </p:nvSpPr>
          <p:spPr bwMode="auto">
            <a:xfrm>
              <a:off x="594" y="3486"/>
              <a:ext cx="3870" cy="154"/>
            </a:xfrm>
            <a:prstGeom prst="rect">
              <a:avLst/>
            </a:prstGeom>
            <a:noFill/>
            <a:ln w="9525" algn="ctr">
              <a:noFill/>
              <a:miter lim="800000"/>
              <a:headEnd/>
              <a:tailEnd/>
            </a:ln>
          </p:spPr>
          <p:txBody>
            <a:bodyPr>
              <a:spAutoFit/>
            </a:bodyPr>
            <a:lstStyle/>
            <a:p>
              <a:pPr algn="ctr">
                <a:buFontTx/>
                <a:buNone/>
              </a:pPr>
              <a:r>
                <a:rPr lang="en-US" sz="1000" b="1"/>
                <a:t>MANAGE: Content, Workflow, Roles &amp; Users </a:t>
              </a:r>
            </a:p>
          </p:txBody>
        </p:sp>
        <p:sp>
          <p:nvSpPr>
            <p:cNvPr id="11282" name="Text Box 21"/>
            <p:cNvSpPr txBox="1">
              <a:spLocks noChangeArrowheads="1"/>
            </p:cNvSpPr>
            <p:nvPr/>
          </p:nvSpPr>
          <p:spPr bwMode="auto">
            <a:xfrm>
              <a:off x="1880" y="3078"/>
              <a:ext cx="816" cy="154"/>
            </a:xfrm>
            <a:prstGeom prst="rect">
              <a:avLst/>
            </a:prstGeom>
            <a:noFill/>
            <a:ln w="9525" algn="ctr">
              <a:noFill/>
              <a:miter lim="800000"/>
              <a:headEnd/>
              <a:tailEnd/>
            </a:ln>
          </p:spPr>
          <p:txBody>
            <a:bodyPr>
              <a:spAutoFit/>
            </a:bodyPr>
            <a:lstStyle/>
            <a:p>
              <a:pPr algn="ctr">
                <a:buFontTx/>
                <a:buNone/>
              </a:pPr>
              <a:r>
                <a:rPr lang="en-US" sz="1000" b="1">
                  <a:solidFill>
                    <a:schemeClr val="tx1"/>
                  </a:solidFill>
                </a:rPr>
                <a:t>Content Revision</a:t>
              </a: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28600" y="251460"/>
            <a:ext cx="9068595" cy="868680"/>
          </a:xfrm>
        </p:spPr>
        <p:txBody>
          <a:bodyPr/>
          <a:lstStyle/>
          <a:p>
            <a:pPr eaLnBrk="1" hangingPunct="1">
              <a:spcBef>
                <a:spcPct val="20000"/>
              </a:spcBef>
            </a:pPr>
            <a:r>
              <a:rPr lang="en-US" sz="3200" b="1" dirty="0" smtClean="0"/>
              <a:t>XML &amp; Multi-channel Publishing</a:t>
            </a:r>
          </a:p>
        </p:txBody>
      </p:sp>
      <p:sp>
        <p:nvSpPr>
          <p:cNvPr id="17411" name="Rectangle 3"/>
          <p:cNvSpPr>
            <a:spLocks noGrp="1" noChangeArrowheads="1"/>
          </p:cNvSpPr>
          <p:nvPr>
            <p:ph type="body" idx="1"/>
          </p:nvPr>
        </p:nvSpPr>
        <p:spPr>
          <a:xfrm>
            <a:off x="424789" y="1243014"/>
            <a:ext cx="8832850" cy="5202237"/>
          </a:xfrm>
          <a:noFill/>
        </p:spPr>
        <p:txBody>
          <a:bodyPr/>
          <a:lstStyle/>
          <a:p>
            <a:r>
              <a:rPr lang="en-US" sz="1800" dirty="0" smtClean="0">
                <a:solidFill>
                  <a:schemeClr val="tx1"/>
                </a:solidFill>
              </a:rPr>
              <a:t>Produce the same content or information in more than one medium simultaneously</a:t>
            </a:r>
          </a:p>
          <a:p>
            <a:r>
              <a:rPr lang="en-US" sz="1800" dirty="0" smtClean="0">
                <a:solidFill>
                  <a:schemeClr val="tx1"/>
                </a:solidFill>
              </a:rPr>
              <a:t>Use a single source for cross-media publishing</a:t>
            </a:r>
          </a:p>
          <a:p>
            <a:r>
              <a:rPr lang="en-US" sz="1800" dirty="0" smtClean="0">
                <a:solidFill>
                  <a:schemeClr val="tx1"/>
                </a:solidFill>
              </a:rPr>
              <a:t>Integrate production of text and graphics for print with learning modules and animations for media</a:t>
            </a:r>
          </a:p>
          <a:p>
            <a:r>
              <a:rPr lang="en-US" sz="1800" dirty="0" smtClean="0">
                <a:solidFill>
                  <a:schemeClr val="tx1"/>
                </a:solidFill>
              </a:rPr>
              <a:t>Edit the content once and publish it </a:t>
            </a:r>
          </a:p>
          <a:p>
            <a:pPr>
              <a:buFont typeface="Wingdings" pitchFamily="2" charset="2"/>
              <a:buNone/>
            </a:pPr>
            <a:r>
              <a:rPr lang="en-US" sz="1800" dirty="0" smtClean="0">
                <a:solidFill>
                  <a:schemeClr val="tx1"/>
                </a:solidFill>
              </a:rPr>
              <a:t>	multiple times</a:t>
            </a:r>
          </a:p>
          <a:p>
            <a:r>
              <a:rPr lang="en-US" sz="1800" dirty="0" smtClean="0">
                <a:solidFill>
                  <a:schemeClr val="tx1"/>
                </a:solidFill>
              </a:rPr>
              <a:t>Advantages</a:t>
            </a:r>
          </a:p>
          <a:p>
            <a:pPr lvl="1">
              <a:buSzPct val="90000"/>
            </a:pPr>
            <a:r>
              <a:rPr lang="en-US" sz="1800" dirty="0" smtClean="0">
                <a:solidFill>
                  <a:schemeClr val="tx1"/>
                </a:solidFill>
              </a:rPr>
              <a:t>Reduced “Time to Market”</a:t>
            </a:r>
          </a:p>
          <a:p>
            <a:pPr lvl="1">
              <a:buSzPct val="90000"/>
            </a:pPr>
            <a:r>
              <a:rPr lang="en-US" sz="1800" dirty="0" smtClean="0">
                <a:solidFill>
                  <a:schemeClr val="tx1"/>
                </a:solidFill>
              </a:rPr>
              <a:t>Additional revenue channels</a:t>
            </a:r>
          </a:p>
          <a:p>
            <a:pPr lvl="1">
              <a:buSzPct val="90000"/>
            </a:pPr>
            <a:r>
              <a:rPr lang="en-US" sz="1800" dirty="0" smtClean="0">
                <a:solidFill>
                  <a:schemeClr val="tx1"/>
                </a:solidFill>
              </a:rPr>
              <a:t>Easier maintenance of data </a:t>
            </a:r>
          </a:p>
          <a:p>
            <a:pPr lvl="1">
              <a:buSzPct val="90000"/>
            </a:pPr>
            <a:r>
              <a:rPr lang="en-US" sz="1800" dirty="0" smtClean="0">
                <a:solidFill>
                  <a:schemeClr val="tx1"/>
                </a:solidFill>
              </a:rPr>
              <a:t>Consistency of data</a:t>
            </a:r>
          </a:p>
          <a:p>
            <a:pPr lvl="1">
              <a:buSzPct val="90000"/>
            </a:pPr>
            <a:r>
              <a:rPr lang="en-US" sz="1800" dirty="0" smtClean="0">
                <a:solidFill>
                  <a:schemeClr val="tx1"/>
                </a:solidFill>
              </a:rPr>
              <a:t>Overall cost saving</a:t>
            </a:r>
          </a:p>
          <a:p>
            <a:pPr lvl="1">
              <a:buSzPct val="90000"/>
            </a:pPr>
            <a:r>
              <a:rPr lang="en-US" sz="1800" dirty="0" smtClean="0">
                <a:solidFill>
                  <a:schemeClr val="tx1"/>
                </a:solidFill>
              </a:rPr>
              <a:t>Builds bridges between print and </a:t>
            </a:r>
          </a:p>
          <a:p>
            <a:pPr lvl="1">
              <a:buFont typeface="Wingdings" pitchFamily="2" charset="2"/>
              <a:buNone/>
            </a:pPr>
            <a:r>
              <a:rPr lang="en-US" sz="1800" dirty="0" smtClean="0">
                <a:solidFill>
                  <a:schemeClr val="tx1"/>
                </a:solidFill>
              </a:rPr>
              <a:t>	media world</a:t>
            </a:r>
          </a:p>
        </p:txBody>
      </p:sp>
      <p:grpSp>
        <p:nvGrpSpPr>
          <p:cNvPr id="2" name="Group 4"/>
          <p:cNvGrpSpPr>
            <a:grpSpLocks/>
          </p:cNvGrpSpPr>
          <p:nvPr/>
        </p:nvGrpSpPr>
        <p:grpSpPr bwMode="auto">
          <a:xfrm>
            <a:off x="5530851" y="2443163"/>
            <a:ext cx="3133460" cy="3305175"/>
            <a:chOff x="3353" y="1287"/>
            <a:chExt cx="1822" cy="2082"/>
          </a:xfrm>
        </p:grpSpPr>
        <p:grpSp>
          <p:nvGrpSpPr>
            <p:cNvPr id="3" name="Group 14"/>
            <p:cNvGrpSpPr>
              <a:grpSpLocks/>
            </p:cNvGrpSpPr>
            <p:nvPr/>
          </p:nvGrpSpPr>
          <p:grpSpPr bwMode="auto">
            <a:xfrm>
              <a:off x="3865" y="1287"/>
              <a:ext cx="805" cy="497"/>
              <a:chOff x="2664" y="528"/>
              <a:chExt cx="1225" cy="694"/>
            </a:xfrm>
          </p:grpSpPr>
          <p:sp>
            <p:nvSpPr>
              <p:cNvPr id="17438" name="Oval 15"/>
              <p:cNvSpPr>
                <a:spLocks noChangeArrowheads="1"/>
              </p:cNvSpPr>
              <p:nvPr/>
            </p:nvSpPr>
            <p:spPr bwMode="auto">
              <a:xfrm rot="596531">
                <a:off x="2664" y="528"/>
                <a:ext cx="1225" cy="694"/>
              </a:xfrm>
              <a:prstGeom prst="ellipse">
                <a:avLst/>
              </a:prstGeom>
              <a:gradFill rotWithShape="1">
                <a:gsLst>
                  <a:gs pos="0">
                    <a:srgbClr val="969696"/>
                  </a:gs>
                  <a:gs pos="100000">
                    <a:srgbClr val="DDDDDD"/>
                  </a:gs>
                </a:gsLst>
                <a:lin ang="5400000" scaled="1"/>
              </a:gradFill>
              <a:ln w="9525">
                <a:round/>
                <a:headEnd/>
                <a:tailEnd/>
              </a:ln>
              <a:scene3d>
                <a:camera prst="legacyObliqueTopRight">
                  <a:rot lat="16199997" lon="0" rev="0"/>
                </a:camera>
                <a:lightRig rig="legacyFlat3" dir="b"/>
              </a:scene3d>
              <a:sp3d extrusionH="201600" prstMaterial="legacyMatte">
                <a:bevelT w="13500" h="13500" prst="angle"/>
                <a:bevelB w="13500" h="13500" prst="angle"/>
                <a:extrusionClr>
                  <a:srgbClr val="969696"/>
                </a:extrusionClr>
              </a:sp3d>
            </p:spPr>
            <p:txBody>
              <a:bodyPr wrap="none" anchor="ctr">
                <a:flatTx/>
              </a:bodyPr>
              <a:lstStyle/>
              <a:p>
                <a:endParaRPr lang="en-US"/>
              </a:p>
            </p:txBody>
          </p:sp>
          <p:sp>
            <p:nvSpPr>
              <p:cNvPr id="17439" name="Text Box 16"/>
              <p:cNvSpPr txBox="1">
                <a:spLocks noChangeArrowheads="1"/>
              </p:cNvSpPr>
              <p:nvPr/>
            </p:nvSpPr>
            <p:spPr bwMode="auto">
              <a:xfrm>
                <a:off x="2664" y="781"/>
                <a:ext cx="1225" cy="244"/>
              </a:xfrm>
              <a:prstGeom prst="rect">
                <a:avLst/>
              </a:prstGeom>
              <a:noFill/>
              <a:ln w="9525">
                <a:noFill/>
                <a:miter lim="800000"/>
                <a:headEnd/>
                <a:tailEnd/>
              </a:ln>
            </p:spPr>
            <p:txBody>
              <a:bodyPr>
                <a:spAutoFit/>
              </a:bodyPr>
              <a:lstStyle/>
              <a:p>
                <a:pPr algn="ctr">
                  <a:spcBef>
                    <a:spcPct val="50000"/>
                  </a:spcBef>
                  <a:buFontTx/>
                  <a:buNone/>
                </a:pPr>
                <a:r>
                  <a:rPr lang="en-US" sz="1200" b="1">
                    <a:solidFill>
                      <a:schemeClr val="tx1"/>
                    </a:solidFill>
                  </a:rPr>
                  <a:t>Business Logic</a:t>
                </a:r>
              </a:p>
            </p:txBody>
          </p:sp>
        </p:grpSp>
        <p:grpSp>
          <p:nvGrpSpPr>
            <p:cNvPr id="4" name="Group 17"/>
            <p:cNvGrpSpPr>
              <a:grpSpLocks/>
            </p:cNvGrpSpPr>
            <p:nvPr/>
          </p:nvGrpSpPr>
          <p:grpSpPr bwMode="auto">
            <a:xfrm>
              <a:off x="3581" y="1960"/>
              <a:ext cx="1369" cy="906"/>
              <a:chOff x="2233" y="1467"/>
              <a:chExt cx="2082" cy="1265"/>
            </a:xfrm>
          </p:grpSpPr>
          <p:sp>
            <p:nvSpPr>
              <p:cNvPr id="17436" name="Oval 18"/>
              <p:cNvSpPr>
                <a:spLocks noChangeArrowheads="1"/>
              </p:cNvSpPr>
              <p:nvPr/>
            </p:nvSpPr>
            <p:spPr bwMode="auto">
              <a:xfrm rot="596531">
                <a:off x="2233" y="1467"/>
                <a:ext cx="2082" cy="1265"/>
              </a:xfrm>
              <a:prstGeom prst="ellipse">
                <a:avLst/>
              </a:prstGeom>
              <a:gradFill rotWithShape="1">
                <a:gsLst>
                  <a:gs pos="0">
                    <a:srgbClr val="DDDDDD"/>
                  </a:gs>
                  <a:gs pos="100000">
                    <a:srgbClr val="969696"/>
                  </a:gs>
                </a:gsLst>
                <a:lin ang="5400000" scaled="1"/>
              </a:gradFill>
              <a:ln w="9525">
                <a:round/>
                <a:headEnd/>
                <a:tailEnd/>
              </a:ln>
              <a:scene3d>
                <a:camera prst="legacyObliqueTopRight">
                  <a:rot lat="16199997" lon="0" rev="0"/>
                </a:camera>
                <a:lightRig rig="legacyFlat3" dir="b"/>
              </a:scene3d>
              <a:sp3d extrusionH="201600" prstMaterial="legacyMatte">
                <a:bevelT w="13500" h="13500" prst="angle"/>
                <a:bevelB w="13500" h="13500" prst="angle"/>
                <a:extrusionClr>
                  <a:srgbClr val="DDDDDD"/>
                </a:extrusionClr>
              </a:sp3d>
            </p:spPr>
            <p:txBody>
              <a:bodyPr wrap="none" anchor="ctr">
                <a:flatTx/>
              </a:bodyPr>
              <a:lstStyle/>
              <a:p>
                <a:endParaRPr lang="en-US"/>
              </a:p>
            </p:txBody>
          </p:sp>
          <p:sp>
            <p:nvSpPr>
              <p:cNvPr id="17437" name="Text Box 19"/>
              <p:cNvSpPr txBox="1">
                <a:spLocks noChangeArrowheads="1"/>
              </p:cNvSpPr>
              <p:nvPr/>
            </p:nvSpPr>
            <p:spPr bwMode="auto">
              <a:xfrm>
                <a:off x="2600" y="1998"/>
                <a:ext cx="1388" cy="244"/>
              </a:xfrm>
              <a:prstGeom prst="rect">
                <a:avLst/>
              </a:prstGeom>
              <a:noFill/>
              <a:ln w="9525">
                <a:noFill/>
                <a:miter lim="800000"/>
                <a:headEnd/>
                <a:tailEnd/>
              </a:ln>
            </p:spPr>
            <p:txBody>
              <a:bodyPr>
                <a:spAutoFit/>
              </a:bodyPr>
              <a:lstStyle/>
              <a:p>
                <a:pPr algn="ctr">
                  <a:spcBef>
                    <a:spcPct val="50000"/>
                  </a:spcBef>
                  <a:buFontTx/>
                  <a:buNone/>
                </a:pPr>
                <a:r>
                  <a:rPr lang="en-US" sz="1200" b="1">
                    <a:solidFill>
                      <a:schemeClr val="tx1"/>
                    </a:solidFill>
                  </a:rPr>
                  <a:t>XSLT - Processor</a:t>
                </a:r>
              </a:p>
            </p:txBody>
          </p:sp>
        </p:grpSp>
        <p:sp>
          <p:nvSpPr>
            <p:cNvPr id="17424" name="AutoShape 20"/>
            <p:cNvSpPr>
              <a:spLocks noChangeArrowheads="1"/>
            </p:cNvSpPr>
            <p:nvPr/>
          </p:nvSpPr>
          <p:spPr bwMode="auto">
            <a:xfrm rot="406786">
              <a:off x="4066" y="2799"/>
              <a:ext cx="94" cy="570"/>
            </a:xfrm>
            <a:prstGeom prst="downArrow">
              <a:avLst>
                <a:gd name="adj1" fmla="val 48926"/>
                <a:gd name="adj2" fmla="val 85988"/>
              </a:avLst>
            </a:prstGeom>
            <a:gradFill rotWithShape="1">
              <a:gsLst>
                <a:gs pos="0">
                  <a:srgbClr val="DDDDDD"/>
                </a:gs>
                <a:gs pos="100000">
                  <a:schemeClr val="bg2"/>
                </a:gs>
              </a:gsLst>
              <a:lin ang="5400000" scaled="1"/>
            </a:gradFill>
            <a:ln w="9525">
              <a:miter lim="800000"/>
              <a:headEnd/>
              <a:tailEnd/>
            </a:ln>
            <a:scene3d>
              <a:camera prst="legacyObliqueTopRight"/>
              <a:lightRig rig="legacyFlat3" dir="b"/>
            </a:scene3d>
            <a:sp3d extrusionH="36500" prstMaterial="legacyMatte">
              <a:bevelT w="13500" h="13500" prst="angle"/>
              <a:bevelB w="13500" h="13500" prst="angle"/>
              <a:extrusionClr>
                <a:srgbClr val="DDDDDD"/>
              </a:extrusionClr>
            </a:sp3d>
          </p:spPr>
          <p:txBody>
            <a:bodyPr vert="eaVert" wrap="none" anchor="ctr">
              <a:flatTx/>
            </a:bodyPr>
            <a:lstStyle/>
            <a:p>
              <a:endParaRPr lang="en-US"/>
            </a:p>
          </p:txBody>
        </p:sp>
        <p:sp>
          <p:nvSpPr>
            <p:cNvPr id="17425" name="AutoShape 21"/>
            <p:cNvSpPr>
              <a:spLocks noChangeArrowheads="1"/>
            </p:cNvSpPr>
            <p:nvPr/>
          </p:nvSpPr>
          <p:spPr bwMode="auto">
            <a:xfrm rot="1223208">
              <a:off x="3744" y="2751"/>
              <a:ext cx="94" cy="321"/>
            </a:xfrm>
            <a:prstGeom prst="downArrow">
              <a:avLst>
                <a:gd name="adj1" fmla="val 47222"/>
                <a:gd name="adj2" fmla="val 90068"/>
              </a:avLst>
            </a:prstGeom>
            <a:gradFill rotWithShape="1">
              <a:gsLst>
                <a:gs pos="0">
                  <a:srgbClr val="DDDDDD"/>
                </a:gs>
                <a:gs pos="100000">
                  <a:schemeClr val="bg2"/>
                </a:gs>
              </a:gsLst>
              <a:lin ang="5400000" scaled="1"/>
            </a:gradFill>
            <a:ln w="9525">
              <a:miter lim="800000"/>
              <a:headEnd/>
              <a:tailEnd/>
            </a:ln>
            <a:scene3d>
              <a:camera prst="legacyObliqueTopRight"/>
              <a:lightRig rig="legacyFlat3" dir="b"/>
            </a:scene3d>
            <a:sp3d extrusionH="36500" prstMaterial="legacyMatte">
              <a:bevelT w="13500" h="13500" prst="angle"/>
              <a:bevelB w="13500" h="13500" prst="angle"/>
              <a:extrusionClr>
                <a:srgbClr val="DDDDDD"/>
              </a:extrusionClr>
            </a:sp3d>
          </p:spPr>
          <p:txBody>
            <a:bodyPr vert="eaVert" wrap="none" anchor="ctr">
              <a:flatTx/>
            </a:bodyPr>
            <a:lstStyle/>
            <a:p>
              <a:endParaRPr lang="en-US"/>
            </a:p>
          </p:txBody>
        </p:sp>
        <p:sp>
          <p:nvSpPr>
            <p:cNvPr id="17426" name="AutoShape 22"/>
            <p:cNvSpPr>
              <a:spLocks noChangeArrowheads="1"/>
            </p:cNvSpPr>
            <p:nvPr/>
          </p:nvSpPr>
          <p:spPr bwMode="auto">
            <a:xfrm rot="20376792" flipH="1">
              <a:off x="4670" y="2744"/>
              <a:ext cx="94" cy="321"/>
            </a:xfrm>
            <a:prstGeom prst="downArrow">
              <a:avLst>
                <a:gd name="adj1" fmla="val 47222"/>
                <a:gd name="adj2" fmla="val 90068"/>
              </a:avLst>
            </a:prstGeom>
            <a:gradFill rotWithShape="1">
              <a:gsLst>
                <a:gs pos="0">
                  <a:srgbClr val="DDDDDD"/>
                </a:gs>
                <a:gs pos="100000">
                  <a:schemeClr val="bg2"/>
                </a:gs>
              </a:gsLst>
              <a:lin ang="5400000" scaled="1"/>
            </a:gradFill>
            <a:ln w="9525">
              <a:miter lim="800000"/>
              <a:headEnd/>
              <a:tailEnd/>
            </a:ln>
            <a:scene3d>
              <a:camera prst="legacyObliqueTopRight"/>
              <a:lightRig rig="legacyFlat3" dir="b"/>
            </a:scene3d>
            <a:sp3d extrusionH="36500" prstMaterial="legacyMatte">
              <a:bevelT w="13500" h="13500" prst="angle"/>
              <a:bevelB w="13500" h="13500" prst="angle"/>
              <a:extrusionClr>
                <a:srgbClr val="DDDDDD"/>
              </a:extrusionClr>
            </a:sp3d>
          </p:spPr>
          <p:txBody>
            <a:bodyPr vert="eaVert" wrap="none" anchor="ctr">
              <a:flatTx/>
            </a:bodyPr>
            <a:lstStyle/>
            <a:p>
              <a:endParaRPr lang="en-US"/>
            </a:p>
          </p:txBody>
        </p:sp>
        <p:sp>
          <p:nvSpPr>
            <p:cNvPr id="17427" name="AutoShape 23"/>
            <p:cNvSpPr>
              <a:spLocks noChangeArrowheads="1"/>
            </p:cNvSpPr>
            <p:nvPr/>
          </p:nvSpPr>
          <p:spPr bwMode="auto">
            <a:xfrm rot="18419366" flipH="1">
              <a:off x="4923" y="2571"/>
              <a:ext cx="103" cy="234"/>
            </a:xfrm>
            <a:prstGeom prst="downArrow">
              <a:avLst>
                <a:gd name="adj1" fmla="val 40519"/>
                <a:gd name="adj2" fmla="val 90706"/>
              </a:avLst>
            </a:prstGeom>
            <a:gradFill rotWithShape="1">
              <a:gsLst>
                <a:gs pos="0">
                  <a:srgbClr val="DDDDDD"/>
                </a:gs>
                <a:gs pos="100000">
                  <a:schemeClr val="bg2"/>
                </a:gs>
              </a:gsLst>
              <a:lin ang="5400000" scaled="1"/>
            </a:gradFill>
            <a:ln w="9525">
              <a:miter lim="800000"/>
              <a:headEnd/>
              <a:tailEnd/>
            </a:ln>
            <a:scene3d>
              <a:camera prst="legacyObliqueTopRight"/>
              <a:lightRig rig="legacyFlat3" dir="b"/>
            </a:scene3d>
            <a:sp3d extrusionH="36500" prstMaterial="legacyMatte">
              <a:bevelT w="13500" h="13500" prst="angle"/>
              <a:bevelB w="13500" h="13500" prst="angle"/>
              <a:extrusionClr>
                <a:srgbClr val="DDDDDD"/>
              </a:extrusionClr>
            </a:sp3d>
          </p:spPr>
          <p:txBody>
            <a:bodyPr vert="eaVert" wrap="none" anchor="ctr">
              <a:flatTx/>
            </a:bodyPr>
            <a:lstStyle/>
            <a:p>
              <a:endParaRPr lang="en-US"/>
            </a:p>
          </p:txBody>
        </p:sp>
        <p:sp>
          <p:nvSpPr>
            <p:cNvPr id="17428" name="AutoShape 24"/>
            <p:cNvSpPr>
              <a:spLocks noChangeArrowheads="1"/>
            </p:cNvSpPr>
            <p:nvPr/>
          </p:nvSpPr>
          <p:spPr bwMode="auto">
            <a:xfrm rot="16673082" flipH="1">
              <a:off x="5045" y="2400"/>
              <a:ext cx="90" cy="171"/>
            </a:xfrm>
            <a:prstGeom prst="downArrow">
              <a:avLst>
                <a:gd name="adj1" fmla="val 40519"/>
                <a:gd name="adj2" fmla="val 75859"/>
              </a:avLst>
            </a:prstGeom>
            <a:gradFill rotWithShape="1">
              <a:gsLst>
                <a:gs pos="0">
                  <a:srgbClr val="DDDDDD"/>
                </a:gs>
                <a:gs pos="100000">
                  <a:schemeClr val="bg2"/>
                </a:gs>
              </a:gsLst>
              <a:lin ang="5400000" scaled="1"/>
            </a:gradFill>
            <a:ln w="9525">
              <a:miter lim="800000"/>
              <a:headEnd/>
              <a:tailEnd/>
            </a:ln>
            <a:scene3d>
              <a:camera prst="legacyObliqueTopRight"/>
              <a:lightRig rig="legacyFlat3" dir="b"/>
            </a:scene3d>
            <a:sp3d extrusionH="36500" prstMaterial="legacyMatte">
              <a:bevelT w="13500" h="13500" prst="angle"/>
              <a:bevelB w="13500" h="13500" prst="angle"/>
              <a:extrusionClr>
                <a:srgbClr val="DDDDDD"/>
              </a:extrusionClr>
            </a:sp3d>
          </p:spPr>
          <p:txBody>
            <a:bodyPr vert="eaVert" wrap="none" anchor="ctr">
              <a:flatTx/>
            </a:bodyPr>
            <a:lstStyle/>
            <a:p>
              <a:endParaRPr lang="en-US"/>
            </a:p>
          </p:txBody>
        </p:sp>
        <p:sp>
          <p:nvSpPr>
            <p:cNvPr id="17429" name="AutoShape 25"/>
            <p:cNvSpPr>
              <a:spLocks noChangeArrowheads="1"/>
            </p:cNvSpPr>
            <p:nvPr/>
          </p:nvSpPr>
          <p:spPr bwMode="auto">
            <a:xfrm>
              <a:off x="4217" y="1784"/>
              <a:ext cx="94" cy="556"/>
            </a:xfrm>
            <a:prstGeom prst="downArrow">
              <a:avLst>
                <a:gd name="adj1" fmla="val 48806"/>
                <a:gd name="adj2" fmla="val 87464"/>
              </a:avLst>
            </a:prstGeom>
            <a:gradFill rotWithShape="1">
              <a:gsLst>
                <a:gs pos="0">
                  <a:schemeClr val="bg2"/>
                </a:gs>
                <a:gs pos="100000">
                  <a:srgbClr val="DDDDDD"/>
                </a:gs>
              </a:gsLst>
              <a:lin ang="5400000" scaled="1"/>
            </a:gradFill>
            <a:ln w="9525">
              <a:miter lim="800000"/>
              <a:headEnd/>
              <a:tailEnd/>
            </a:ln>
            <a:scene3d>
              <a:camera prst="legacyObliqueTopRight"/>
              <a:lightRig rig="legacyFlat3" dir="b"/>
            </a:scene3d>
            <a:sp3d extrusionH="36500" prstMaterial="legacyMatte">
              <a:bevelT w="13500" h="13500" prst="angle"/>
              <a:bevelB w="13500" h="13500" prst="angle"/>
              <a:extrusionClr>
                <a:schemeClr val="bg2"/>
              </a:extrusionClr>
            </a:sp3d>
          </p:spPr>
          <p:txBody>
            <a:bodyPr vert="eaVert" wrap="none" anchor="ctr">
              <a:flatTx/>
            </a:bodyPr>
            <a:lstStyle/>
            <a:p>
              <a:endParaRPr lang="en-US"/>
            </a:p>
          </p:txBody>
        </p:sp>
        <p:sp>
          <p:nvSpPr>
            <p:cNvPr id="17431" name="AutoShape 27"/>
            <p:cNvSpPr>
              <a:spLocks noChangeArrowheads="1"/>
            </p:cNvSpPr>
            <p:nvPr/>
          </p:nvSpPr>
          <p:spPr bwMode="auto">
            <a:xfrm rot="10800000" flipH="1">
              <a:off x="3714" y="1881"/>
              <a:ext cx="335" cy="381"/>
            </a:xfrm>
            <a:custGeom>
              <a:avLst/>
              <a:gdLst>
                <a:gd name="T0" fmla="*/ 270 w 21600"/>
                <a:gd name="T1" fmla="*/ 0 h 21600"/>
                <a:gd name="T2" fmla="*/ 206 w 21600"/>
                <a:gd name="T3" fmla="*/ 104 h 21600"/>
                <a:gd name="T4" fmla="*/ 0 w 21600"/>
                <a:gd name="T5" fmla="*/ 341 h 21600"/>
                <a:gd name="T6" fmla="*/ 151 w 21600"/>
                <a:gd name="T7" fmla="*/ 381 h 21600"/>
                <a:gd name="T8" fmla="*/ 302 w 21600"/>
                <a:gd name="T9" fmla="*/ 248 h 21600"/>
                <a:gd name="T10" fmla="*/ 335 w 21600"/>
                <a:gd name="T11" fmla="*/ 104 h 21600"/>
                <a:gd name="T12" fmla="*/ 17694720 60000 65536"/>
                <a:gd name="T13" fmla="*/ 11796480 60000 65536"/>
                <a:gd name="T14" fmla="*/ 11796480 60000 65536"/>
                <a:gd name="T15" fmla="*/ 5898240 60000 65536"/>
                <a:gd name="T16" fmla="*/ 0 60000 65536"/>
                <a:gd name="T17" fmla="*/ 0 60000 65536"/>
                <a:gd name="T18" fmla="*/ 0 w 21600"/>
                <a:gd name="T19" fmla="*/ 17065 h 21600"/>
                <a:gd name="T20" fmla="*/ 19472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429" y="0"/>
                  </a:moveTo>
                  <a:lnTo>
                    <a:pt x="13258" y="5919"/>
                  </a:lnTo>
                  <a:lnTo>
                    <a:pt x="15386" y="5919"/>
                  </a:lnTo>
                  <a:lnTo>
                    <a:pt x="15386" y="17067"/>
                  </a:lnTo>
                  <a:lnTo>
                    <a:pt x="0" y="17067"/>
                  </a:lnTo>
                  <a:lnTo>
                    <a:pt x="0" y="21600"/>
                  </a:lnTo>
                  <a:lnTo>
                    <a:pt x="19472" y="21600"/>
                  </a:lnTo>
                  <a:lnTo>
                    <a:pt x="19472" y="5919"/>
                  </a:lnTo>
                  <a:lnTo>
                    <a:pt x="21600" y="5919"/>
                  </a:lnTo>
                  <a:close/>
                </a:path>
              </a:pathLst>
            </a:custGeom>
            <a:gradFill rotWithShape="1">
              <a:gsLst>
                <a:gs pos="0">
                  <a:schemeClr val="bg2"/>
                </a:gs>
                <a:gs pos="100000">
                  <a:srgbClr val="DDDDDD"/>
                </a:gs>
              </a:gsLst>
              <a:lin ang="5400000" scaled="1"/>
            </a:gradFill>
            <a:ln w="9525">
              <a:round/>
              <a:headEnd/>
              <a:tailEnd/>
            </a:ln>
            <a:scene3d>
              <a:camera prst="legacyObliqueTopRight"/>
              <a:lightRig rig="legacyFlat3" dir="b"/>
            </a:scene3d>
            <a:sp3d extrusionH="36500" prstMaterial="legacyMatte">
              <a:bevelT w="13500" h="13500" prst="angle"/>
              <a:bevelB w="13500" h="13500" prst="angle"/>
              <a:extrusionClr>
                <a:schemeClr val="bg2"/>
              </a:extrusionClr>
            </a:sp3d>
          </p:spPr>
          <p:txBody>
            <a:bodyPr wrap="none" anchor="ctr">
              <a:flatTx/>
            </a:bodyPr>
            <a:lstStyle/>
            <a:p>
              <a:endParaRPr lang="en-US"/>
            </a:p>
          </p:txBody>
        </p:sp>
        <p:sp>
          <p:nvSpPr>
            <p:cNvPr id="17432" name="AutoShape 28"/>
            <p:cNvSpPr>
              <a:spLocks noChangeArrowheads="1"/>
            </p:cNvSpPr>
            <p:nvPr/>
          </p:nvSpPr>
          <p:spPr bwMode="auto">
            <a:xfrm rot="21193214" flipH="1">
              <a:off x="4348" y="2787"/>
              <a:ext cx="94" cy="571"/>
            </a:xfrm>
            <a:prstGeom prst="downArrow">
              <a:avLst>
                <a:gd name="adj1" fmla="val 48926"/>
                <a:gd name="adj2" fmla="val 86139"/>
              </a:avLst>
            </a:prstGeom>
            <a:gradFill rotWithShape="1">
              <a:gsLst>
                <a:gs pos="0">
                  <a:srgbClr val="DDDDDD"/>
                </a:gs>
                <a:gs pos="100000">
                  <a:schemeClr val="bg2"/>
                </a:gs>
              </a:gsLst>
              <a:lin ang="5400000" scaled="1"/>
            </a:gradFill>
            <a:ln w="9525">
              <a:miter lim="800000"/>
              <a:headEnd/>
              <a:tailEnd/>
            </a:ln>
            <a:scene3d>
              <a:camera prst="legacyObliqueTopRight"/>
              <a:lightRig rig="legacyFlat3" dir="b"/>
            </a:scene3d>
            <a:sp3d extrusionH="36500" prstMaterial="legacyMatte">
              <a:bevelT w="13500" h="13500" prst="angle"/>
              <a:bevelB w="13500" h="13500" prst="angle"/>
              <a:extrusionClr>
                <a:srgbClr val="DDDDDD"/>
              </a:extrusionClr>
            </a:sp3d>
          </p:spPr>
          <p:txBody>
            <a:bodyPr vert="eaVert" wrap="none" anchor="ctr">
              <a:flatTx/>
            </a:bodyPr>
            <a:lstStyle/>
            <a:p>
              <a:endParaRPr lang="en-US"/>
            </a:p>
          </p:txBody>
        </p:sp>
        <p:sp>
          <p:nvSpPr>
            <p:cNvPr id="17433" name="AutoShape 29"/>
            <p:cNvSpPr>
              <a:spLocks noChangeArrowheads="1"/>
            </p:cNvSpPr>
            <p:nvPr/>
          </p:nvSpPr>
          <p:spPr bwMode="auto">
            <a:xfrm rot="3180634">
              <a:off x="3473" y="2562"/>
              <a:ext cx="103" cy="235"/>
            </a:xfrm>
            <a:prstGeom prst="downArrow">
              <a:avLst>
                <a:gd name="adj1" fmla="val 40519"/>
                <a:gd name="adj2" fmla="val 91093"/>
              </a:avLst>
            </a:prstGeom>
            <a:gradFill rotWithShape="1">
              <a:gsLst>
                <a:gs pos="0">
                  <a:srgbClr val="DDDDDD"/>
                </a:gs>
                <a:gs pos="100000">
                  <a:schemeClr val="bg2"/>
                </a:gs>
              </a:gsLst>
              <a:lin ang="5400000" scaled="1"/>
            </a:gradFill>
            <a:ln w="9525">
              <a:miter lim="800000"/>
              <a:headEnd/>
              <a:tailEnd/>
            </a:ln>
            <a:scene3d>
              <a:camera prst="legacyObliqueTopRight"/>
              <a:lightRig rig="legacyFlat3" dir="b"/>
            </a:scene3d>
            <a:sp3d extrusionH="36500" prstMaterial="legacyMatte">
              <a:bevelT w="13500" h="13500" prst="angle"/>
              <a:bevelB w="13500" h="13500" prst="angle"/>
              <a:extrusionClr>
                <a:srgbClr val="DDDDDD"/>
              </a:extrusionClr>
            </a:sp3d>
          </p:spPr>
          <p:txBody>
            <a:bodyPr vert="eaVert" wrap="none" anchor="ctr">
              <a:flatTx/>
            </a:bodyPr>
            <a:lstStyle/>
            <a:p>
              <a:endParaRPr lang="en-US"/>
            </a:p>
          </p:txBody>
        </p:sp>
        <p:sp>
          <p:nvSpPr>
            <p:cNvPr id="17434" name="AutoShape 30"/>
            <p:cNvSpPr>
              <a:spLocks noChangeArrowheads="1"/>
            </p:cNvSpPr>
            <p:nvPr/>
          </p:nvSpPr>
          <p:spPr bwMode="auto">
            <a:xfrm rot="4926918">
              <a:off x="3394" y="2396"/>
              <a:ext cx="90" cy="172"/>
            </a:xfrm>
            <a:prstGeom prst="downArrow">
              <a:avLst>
                <a:gd name="adj1" fmla="val 40519"/>
                <a:gd name="adj2" fmla="val 76303"/>
              </a:avLst>
            </a:prstGeom>
            <a:gradFill rotWithShape="1">
              <a:gsLst>
                <a:gs pos="0">
                  <a:srgbClr val="DDDDDD"/>
                </a:gs>
                <a:gs pos="100000">
                  <a:schemeClr val="bg2"/>
                </a:gs>
              </a:gsLst>
              <a:lin ang="5400000" scaled="1"/>
            </a:gradFill>
            <a:ln w="9525">
              <a:miter lim="800000"/>
              <a:headEnd/>
              <a:tailEnd/>
            </a:ln>
            <a:scene3d>
              <a:camera prst="legacyObliqueTopRight"/>
              <a:lightRig rig="legacyFlat3" dir="b"/>
            </a:scene3d>
            <a:sp3d extrusionH="36500" prstMaterial="legacyMatte">
              <a:bevelT w="13500" h="13500" prst="angle"/>
              <a:bevelB w="13500" h="13500" prst="angle"/>
              <a:extrusionClr>
                <a:srgbClr val="DDDDDD"/>
              </a:extrusionClr>
            </a:sp3d>
          </p:spPr>
          <p:txBody>
            <a:bodyPr vert="eaVert" wrap="none" anchor="ctr">
              <a:flatTx/>
            </a:bodyPr>
            <a:lstStyle/>
            <a:p>
              <a:endParaRPr lang="en-US"/>
            </a:p>
          </p:txBody>
        </p:sp>
        <p:sp>
          <p:nvSpPr>
            <p:cNvPr id="17435" name="Rectangle 31">
              <a:hlinkClick r:id="rId3" action="ppaction://hlinkfile"/>
            </p:cNvPr>
            <p:cNvSpPr>
              <a:spLocks noChangeArrowheads="1"/>
            </p:cNvSpPr>
            <p:nvPr/>
          </p:nvSpPr>
          <p:spPr bwMode="auto">
            <a:xfrm>
              <a:off x="3660" y="2284"/>
              <a:ext cx="1294" cy="413"/>
            </a:xfrm>
            <a:prstGeom prst="rect">
              <a:avLst/>
            </a:prstGeom>
            <a:noFill/>
            <a:ln w="9525">
              <a:noFill/>
              <a:miter lim="800000"/>
              <a:headEnd/>
              <a:tailEnd/>
            </a:ln>
          </p:spPr>
          <p:txBody>
            <a:bodyPr wrap="none" anchor="ctr"/>
            <a:lstStyle/>
            <a:p>
              <a:endParaRPr lang="en-US"/>
            </a:p>
          </p:txBody>
        </p:sp>
      </p:grpSp>
      <p:pic>
        <p:nvPicPr>
          <p:cNvPr id="32" name="Picture 18" descr="PDF logo"/>
          <p:cNvPicPr>
            <a:picLocks noChangeAspect="1" noChangeArrowheads="1"/>
          </p:cNvPicPr>
          <p:nvPr/>
        </p:nvPicPr>
        <p:blipFill>
          <a:blip r:embed="rId4"/>
          <a:srcRect/>
          <a:stretch>
            <a:fillRect/>
          </a:stretch>
        </p:blipFill>
        <p:spPr bwMode="auto">
          <a:xfrm>
            <a:off x="6331640" y="5840730"/>
            <a:ext cx="643891" cy="594362"/>
          </a:xfrm>
          <a:prstGeom prst="rect">
            <a:avLst/>
          </a:prstGeom>
          <a:noFill/>
          <a:ln w="9525">
            <a:noFill/>
            <a:miter lim="800000"/>
            <a:headEnd/>
            <a:tailEnd/>
          </a:ln>
        </p:spPr>
      </p:pic>
      <p:pic>
        <p:nvPicPr>
          <p:cNvPr id="33" name="Picture 5"/>
          <p:cNvPicPr>
            <a:picLocks noChangeAspect="1"/>
          </p:cNvPicPr>
          <p:nvPr/>
        </p:nvPicPr>
        <p:blipFill>
          <a:blip r:embed="rId5" cstate="print"/>
          <a:srcRect/>
          <a:stretch>
            <a:fillRect/>
          </a:stretch>
        </p:blipFill>
        <p:spPr bwMode="auto">
          <a:xfrm>
            <a:off x="5519130" y="5377457"/>
            <a:ext cx="938820" cy="845862"/>
          </a:xfrm>
          <a:prstGeom prst="rect">
            <a:avLst/>
          </a:prstGeom>
          <a:noFill/>
          <a:ln w="9525">
            <a:noFill/>
            <a:miter lim="800000"/>
            <a:headEnd/>
            <a:tailEnd/>
          </a:ln>
        </p:spPr>
      </p:pic>
      <p:pic>
        <p:nvPicPr>
          <p:cNvPr id="34" name="Picture 13" descr="CD"/>
          <p:cNvPicPr>
            <a:picLocks noChangeAspect="1" noChangeArrowheads="1"/>
          </p:cNvPicPr>
          <p:nvPr/>
        </p:nvPicPr>
        <p:blipFill>
          <a:blip r:embed="rId6" cstate="print"/>
          <a:srcRect/>
          <a:stretch>
            <a:fillRect/>
          </a:stretch>
        </p:blipFill>
        <p:spPr bwMode="auto">
          <a:xfrm>
            <a:off x="4867038" y="4812029"/>
            <a:ext cx="834655" cy="784227"/>
          </a:xfrm>
          <a:prstGeom prst="rect">
            <a:avLst/>
          </a:prstGeom>
          <a:noFill/>
          <a:ln w="9525">
            <a:noFill/>
            <a:miter lim="800000"/>
            <a:headEnd/>
            <a:tailEnd/>
          </a:ln>
        </p:spPr>
      </p:pic>
      <p:pic>
        <p:nvPicPr>
          <p:cNvPr id="1029" name="Picture 5"/>
          <p:cNvPicPr>
            <a:picLocks noChangeAspect="1" noChangeArrowheads="1"/>
          </p:cNvPicPr>
          <p:nvPr/>
        </p:nvPicPr>
        <p:blipFill>
          <a:blip r:embed="rId7" cstate="print"/>
          <a:srcRect/>
          <a:stretch>
            <a:fillRect/>
          </a:stretch>
        </p:blipFill>
        <p:spPr bwMode="auto">
          <a:xfrm>
            <a:off x="8686800" y="4853940"/>
            <a:ext cx="685800" cy="685800"/>
          </a:xfrm>
          <a:prstGeom prst="rect">
            <a:avLst/>
          </a:prstGeom>
          <a:noFill/>
          <a:ln w="9525">
            <a:noFill/>
            <a:miter lim="800000"/>
            <a:headEnd/>
            <a:tailEnd/>
          </a:ln>
          <a:effectLst/>
        </p:spPr>
      </p:pic>
      <p:pic>
        <p:nvPicPr>
          <p:cNvPr id="1031" name="Picture 7"/>
          <p:cNvPicPr>
            <a:picLocks noChangeAspect="1" noChangeArrowheads="1"/>
          </p:cNvPicPr>
          <p:nvPr/>
        </p:nvPicPr>
        <p:blipFill>
          <a:blip r:embed="rId8"/>
          <a:srcRect/>
          <a:stretch>
            <a:fillRect/>
          </a:stretch>
        </p:blipFill>
        <p:spPr bwMode="auto">
          <a:xfrm>
            <a:off x="8692515" y="4023360"/>
            <a:ext cx="746595" cy="759143"/>
          </a:xfrm>
          <a:prstGeom prst="rect">
            <a:avLst/>
          </a:prstGeom>
          <a:noFill/>
          <a:ln w="9525">
            <a:noFill/>
            <a:miter lim="800000"/>
            <a:headEnd/>
            <a:tailEnd/>
          </a:ln>
          <a:effectLst/>
        </p:spPr>
      </p:pic>
      <p:pic>
        <p:nvPicPr>
          <p:cNvPr id="1034" name="Picture 10"/>
          <p:cNvPicPr>
            <a:picLocks noChangeAspect="1" noChangeArrowheads="1"/>
          </p:cNvPicPr>
          <p:nvPr/>
        </p:nvPicPr>
        <p:blipFill>
          <a:blip r:embed="rId9"/>
          <a:srcRect/>
          <a:stretch>
            <a:fillRect/>
          </a:stretch>
        </p:blipFill>
        <p:spPr bwMode="auto">
          <a:xfrm>
            <a:off x="4158191" y="4080510"/>
            <a:ext cx="1328209" cy="717233"/>
          </a:xfrm>
          <a:prstGeom prst="rect">
            <a:avLst/>
          </a:prstGeom>
          <a:noFill/>
          <a:ln w="9525">
            <a:noFill/>
            <a:miter lim="800000"/>
            <a:headEnd/>
            <a:tailEnd/>
          </a:ln>
          <a:effectLst/>
        </p:spPr>
      </p:pic>
      <p:pic>
        <p:nvPicPr>
          <p:cNvPr id="1035" name="Picture 11"/>
          <p:cNvPicPr>
            <a:picLocks noChangeAspect="1" noChangeArrowheads="1"/>
          </p:cNvPicPr>
          <p:nvPr/>
        </p:nvPicPr>
        <p:blipFill>
          <a:blip r:embed="rId10" cstate="print"/>
          <a:srcRect/>
          <a:stretch>
            <a:fillRect/>
          </a:stretch>
        </p:blipFill>
        <p:spPr bwMode="auto">
          <a:xfrm>
            <a:off x="7782722" y="5275899"/>
            <a:ext cx="835497" cy="804862"/>
          </a:xfrm>
          <a:prstGeom prst="rect">
            <a:avLst/>
          </a:prstGeom>
          <a:noFill/>
          <a:ln w="9525">
            <a:noFill/>
            <a:miter lim="800000"/>
            <a:headEnd/>
            <a:tailEnd/>
          </a:ln>
          <a:effectLst/>
        </p:spPr>
      </p:pic>
      <p:pic>
        <p:nvPicPr>
          <p:cNvPr id="1036" name="Picture 12"/>
          <p:cNvPicPr>
            <a:picLocks noChangeAspect="1" noChangeArrowheads="1"/>
          </p:cNvPicPr>
          <p:nvPr/>
        </p:nvPicPr>
        <p:blipFill>
          <a:blip r:embed="rId11" cstate="print"/>
          <a:srcRect/>
          <a:stretch>
            <a:fillRect/>
          </a:stretch>
        </p:blipFill>
        <p:spPr bwMode="auto">
          <a:xfrm>
            <a:off x="7078980" y="5669280"/>
            <a:ext cx="720090" cy="720090"/>
          </a:xfrm>
          <a:prstGeom prst="rect">
            <a:avLst/>
          </a:prstGeom>
          <a:noFill/>
          <a:ln w="9525">
            <a:noFill/>
            <a:miter lim="800000"/>
            <a:headEnd/>
            <a:tailEnd/>
          </a:ln>
          <a:effectLst/>
        </p:spPr>
      </p:pic>
      <p:pic>
        <p:nvPicPr>
          <p:cNvPr id="46" name="Picture 10" descr="XML Logo"/>
          <p:cNvPicPr>
            <a:picLocks noChangeAspect="1" noChangeArrowheads="1"/>
          </p:cNvPicPr>
          <p:nvPr/>
        </p:nvPicPr>
        <p:blipFill>
          <a:blip r:embed="rId12"/>
          <a:srcRect/>
          <a:stretch>
            <a:fillRect/>
          </a:stretch>
        </p:blipFill>
        <p:spPr bwMode="auto">
          <a:xfrm>
            <a:off x="7463790" y="3227389"/>
            <a:ext cx="787374" cy="719122"/>
          </a:xfrm>
          <a:prstGeom prst="rect">
            <a:avLst/>
          </a:prstGeom>
          <a:noFill/>
          <a:ln w="9525">
            <a:noFill/>
            <a:miter lim="800000"/>
            <a:headEnd/>
            <a:tailEnd/>
          </a:ln>
        </p:spPr>
      </p:pic>
      <p:pic>
        <p:nvPicPr>
          <p:cNvPr id="1037" name="Picture 13"/>
          <p:cNvPicPr>
            <a:picLocks noChangeAspect="1" noChangeArrowheads="1"/>
          </p:cNvPicPr>
          <p:nvPr/>
        </p:nvPicPr>
        <p:blipFill>
          <a:blip r:embed="rId13"/>
          <a:srcRect/>
          <a:stretch>
            <a:fillRect/>
          </a:stretch>
        </p:blipFill>
        <p:spPr bwMode="auto">
          <a:xfrm>
            <a:off x="4800599" y="3075624"/>
            <a:ext cx="1285875" cy="6861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z="3200" b="1" smtClean="0"/>
              <a:t>XML &amp; EPUB</a:t>
            </a:r>
            <a:endParaRPr lang="en-US" sz="2500" smtClean="0">
              <a:solidFill>
                <a:srgbClr val="FF0000"/>
              </a:solidFill>
            </a:endParaRPr>
          </a:p>
        </p:txBody>
      </p:sp>
      <p:sp>
        <p:nvSpPr>
          <p:cNvPr id="17411" name="Rectangle 3"/>
          <p:cNvSpPr>
            <a:spLocks noGrp="1" noChangeArrowheads="1"/>
          </p:cNvSpPr>
          <p:nvPr>
            <p:ph type="body" idx="1"/>
          </p:nvPr>
        </p:nvSpPr>
        <p:spPr>
          <a:xfrm>
            <a:off x="263129" y="1320800"/>
            <a:ext cx="9324710" cy="5113338"/>
          </a:xfrm>
        </p:spPr>
        <p:txBody>
          <a:bodyPr/>
          <a:lstStyle/>
          <a:p>
            <a:pPr marL="330200" indent="-330200">
              <a:lnSpc>
                <a:spcPct val="90000"/>
              </a:lnSpc>
              <a:defRPr/>
            </a:pPr>
            <a:r>
              <a:rPr lang="en-US" dirty="0" smtClean="0"/>
              <a:t>EPUB content standard </a:t>
            </a:r>
          </a:p>
          <a:p>
            <a:pPr marL="730250" lvl="1" indent="-330200">
              <a:lnSpc>
                <a:spcPct val="90000"/>
              </a:lnSpc>
              <a:defRPr/>
            </a:pPr>
            <a:r>
              <a:rPr lang="en-US" sz="2400" dirty="0" smtClean="0"/>
              <a:t>allows publishers to produce and send a single digital publication file through distribution</a:t>
            </a:r>
          </a:p>
          <a:p>
            <a:pPr marL="730250" lvl="1" indent="-330200">
              <a:lnSpc>
                <a:spcPct val="90000"/>
              </a:lnSpc>
              <a:defRPr/>
            </a:pPr>
            <a:r>
              <a:rPr lang="en-US" sz="2400" dirty="0" smtClean="0"/>
              <a:t>offers consumers interoperability between software/hardware for unencrypted reflowable digital books</a:t>
            </a:r>
          </a:p>
          <a:p>
            <a:pPr marL="730250" lvl="1" indent="-330200">
              <a:lnSpc>
                <a:spcPct val="90000"/>
              </a:lnSpc>
              <a:defRPr/>
            </a:pPr>
            <a:r>
              <a:rPr lang="en-US" sz="2400" dirty="0" smtClean="0"/>
              <a:t>".epub" is the file extension for EPUB reflowable digital books and publications</a:t>
            </a:r>
          </a:p>
          <a:p>
            <a:pPr marL="730250" lvl="1" indent="-330200">
              <a:lnSpc>
                <a:spcPct val="90000"/>
              </a:lnSpc>
              <a:buFont typeface="Wingdings" pitchFamily="2" charset="2"/>
              <a:buNone/>
              <a:defRPr/>
            </a:pPr>
            <a:endParaRPr lang="en-US" sz="1000" dirty="0" smtClean="0"/>
          </a:p>
          <a:p>
            <a:pPr marL="330200" indent="-330200">
              <a:lnSpc>
                <a:spcPct val="90000"/>
              </a:lnSpc>
              <a:defRPr/>
            </a:pPr>
            <a:r>
              <a:rPr lang="en-US" dirty="0" smtClean="0"/>
              <a:t>EPUB acronym soup</a:t>
            </a:r>
          </a:p>
          <a:p>
            <a:pPr lvl="1">
              <a:lnSpc>
                <a:spcPct val="90000"/>
              </a:lnSpc>
              <a:defRPr/>
            </a:pPr>
            <a:r>
              <a:rPr lang="en-US" sz="2400" dirty="0" smtClean="0"/>
              <a:t>container: OCF (Open [OEBPS] Container Format)</a:t>
            </a:r>
          </a:p>
          <a:p>
            <a:pPr lvl="1">
              <a:lnSpc>
                <a:spcPct val="90000"/>
              </a:lnSpc>
              <a:defRPr/>
            </a:pPr>
            <a:r>
              <a:rPr lang="en-US" sz="2400" dirty="0" smtClean="0"/>
              <a:t>markup packaging: OPF (Open Packaging Format)</a:t>
            </a:r>
          </a:p>
          <a:p>
            <a:pPr lvl="1">
              <a:lnSpc>
                <a:spcPct val="90000"/>
              </a:lnSpc>
              <a:defRPr/>
            </a:pPr>
            <a:r>
              <a:rPr lang="en-US" sz="2400" dirty="0" smtClean="0"/>
              <a:t>markup content: OPS (Open Publication Structure); XHTML &amp; DTBook</a:t>
            </a:r>
          </a:p>
        </p:txBody>
      </p:sp>
      <p:sp>
        <p:nvSpPr>
          <p:cNvPr id="16388" name="Slide Number Placeholder 24"/>
          <p:cNvSpPr>
            <a:spLocks noGrp="1"/>
          </p:cNvSpPr>
          <p:nvPr>
            <p:ph type="sldNum" sz="quarter" idx="10"/>
          </p:nvPr>
        </p:nvSpPr>
        <p:spPr>
          <a:noFill/>
        </p:spPr>
        <p:txBody>
          <a:bodyPr/>
          <a:lstStyle/>
          <a:p>
            <a:fld id="{130C5E7D-9B91-458A-8EB0-4245C0444D25}" type="slidenum">
              <a:rPr lang="en-US" smtClean="0"/>
              <a:pPr/>
              <a:t>27</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2000"/>
                                        <p:tgtEl>
                                          <p:spTgt spid="1741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411">
                                            <p:txEl>
                                              <p:pRg st="1" end="1"/>
                                            </p:txEl>
                                          </p:spTgt>
                                        </p:tgtEl>
                                        <p:attrNameLst>
                                          <p:attrName>style.visibility</p:attrName>
                                        </p:attrNameLst>
                                      </p:cBhvr>
                                      <p:to>
                                        <p:strVal val="visible"/>
                                      </p:to>
                                    </p:set>
                                    <p:animEffect transition="in" filter="fade">
                                      <p:cBhvr>
                                        <p:cTn id="10" dur="2000"/>
                                        <p:tgtEl>
                                          <p:spTgt spid="17411">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411">
                                            <p:txEl>
                                              <p:pRg st="2" end="2"/>
                                            </p:txEl>
                                          </p:spTgt>
                                        </p:tgtEl>
                                        <p:attrNameLst>
                                          <p:attrName>style.visibility</p:attrName>
                                        </p:attrNameLst>
                                      </p:cBhvr>
                                      <p:to>
                                        <p:strVal val="visible"/>
                                      </p:to>
                                    </p:set>
                                    <p:animEffect transition="in" filter="fade">
                                      <p:cBhvr>
                                        <p:cTn id="13" dur="2000"/>
                                        <p:tgtEl>
                                          <p:spTgt spid="17411">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411">
                                            <p:txEl>
                                              <p:pRg st="3" end="3"/>
                                            </p:txEl>
                                          </p:spTgt>
                                        </p:tgtEl>
                                        <p:attrNameLst>
                                          <p:attrName>style.visibility</p:attrName>
                                        </p:attrNameLst>
                                      </p:cBhvr>
                                      <p:to>
                                        <p:strVal val="visible"/>
                                      </p:to>
                                    </p:set>
                                    <p:animEffect transition="in" filter="fade">
                                      <p:cBhvr>
                                        <p:cTn id="16" dur="2000"/>
                                        <p:tgtEl>
                                          <p:spTgt spid="17411">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7411">
                                            <p:txEl>
                                              <p:pRg st="5" end="5"/>
                                            </p:txEl>
                                          </p:spTgt>
                                        </p:tgtEl>
                                        <p:attrNameLst>
                                          <p:attrName>style.visibility</p:attrName>
                                        </p:attrNameLst>
                                      </p:cBhvr>
                                      <p:to>
                                        <p:strVal val="visible"/>
                                      </p:to>
                                    </p:set>
                                    <p:animEffect transition="in" filter="fade">
                                      <p:cBhvr>
                                        <p:cTn id="21" dur="2000"/>
                                        <p:tgtEl>
                                          <p:spTgt spid="17411">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411">
                                            <p:txEl>
                                              <p:pRg st="6" end="6"/>
                                            </p:txEl>
                                          </p:spTgt>
                                        </p:tgtEl>
                                        <p:attrNameLst>
                                          <p:attrName>style.visibility</p:attrName>
                                        </p:attrNameLst>
                                      </p:cBhvr>
                                      <p:to>
                                        <p:strVal val="visible"/>
                                      </p:to>
                                    </p:set>
                                    <p:animEffect transition="in" filter="fade">
                                      <p:cBhvr>
                                        <p:cTn id="24" dur="2000"/>
                                        <p:tgtEl>
                                          <p:spTgt spid="17411">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411">
                                            <p:txEl>
                                              <p:pRg st="7" end="7"/>
                                            </p:txEl>
                                          </p:spTgt>
                                        </p:tgtEl>
                                        <p:attrNameLst>
                                          <p:attrName>style.visibility</p:attrName>
                                        </p:attrNameLst>
                                      </p:cBhvr>
                                      <p:to>
                                        <p:strVal val="visible"/>
                                      </p:to>
                                    </p:set>
                                    <p:animEffect transition="in" filter="fade">
                                      <p:cBhvr>
                                        <p:cTn id="27" dur="2000"/>
                                        <p:tgtEl>
                                          <p:spTgt spid="17411">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411">
                                            <p:txEl>
                                              <p:pRg st="8" end="8"/>
                                            </p:txEl>
                                          </p:spTgt>
                                        </p:tgtEl>
                                        <p:attrNameLst>
                                          <p:attrName>style.visibility</p:attrName>
                                        </p:attrNameLst>
                                      </p:cBhvr>
                                      <p:to>
                                        <p:strVal val="visible"/>
                                      </p:to>
                                    </p:set>
                                    <p:animEffect transition="in" filter="fade">
                                      <p:cBhvr>
                                        <p:cTn id="30" dur="2000"/>
                                        <p:tgtEl>
                                          <p:spTgt spid="174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z="3200" b="1" dirty="0" smtClean="0"/>
              <a:t>In conclusion</a:t>
            </a:r>
          </a:p>
        </p:txBody>
      </p:sp>
      <p:sp>
        <p:nvSpPr>
          <p:cNvPr id="13315" name="Content Placeholder 2"/>
          <p:cNvSpPr>
            <a:spLocks noGrp="1"/>
          </p:cNvSpPr>
          <p:nvPr>
            <p:ph idx="1"/>
          </p:nvPr>
        </p:nvSpPr>
        <p:spPr>
          <a:xfrm>
            <a:off x="314325" y="1287418"/>
            <a:ext cx="9409113" cy="5056187"/>
          </a:xfrm>
        </p:spPr>
        <p:txBody>
          <a:bodyPr/>
          <a:lstStyle/>
          <a:p>
            <a:pPr eaLnBrk="1" hangingPunct="1"/>
            <a:r>
              <a:rPr lang="en-US" sz="2600" dirty="0" smtClean="0"/>
              <a:t>Make ALL your content available digitally</a:t>
            </a:r>
          </a:p>
          <a:p>
            <a:pPr eaLnBrk="1" hangingPunct="1"/>
            <a:endParaRPr lang="en-US" sz="1500" dirty="0" smtClean="0"/>
          </a:p>
          <a:p>
            <a:pPr eaLnBrk="1" hangingPunct="1"/>
            <a:r>
              <a:rPr lang="en-US" sz="2600" dirty="0" smtClean="0"/>
              <a:t>Use an Digital-First XML foundation</a:t>
            </a:r>
          </a:p>
          <a:p>
            <a:pPr lvl="1" eaLnBrk="1" hangingPunct="1"/>
            <a:r>
              <a:rPr lang="en-US" sz="2200" dirty="0" smtClean="0"/>
              <a:t>protects investment in content assets</a:t>
            </a:r>
          </a:p>
          <a:p>
            <a:pPr lvl="1" eaLnBrk="1" hangingPunct="1"/>
            <a:r>
              <a:rPr lang="en-US" sz="2200" dirty="0" smtClean="0"/>
              <a:t>extends the life of new and existing content assets</a:t>
            </a:r>
          </a:p>
          <a:p>
            <a:pPr lvl="1" eaLnBrk="1" hangingPunct="1"/>
            <a:r>
              <a:rPr lang="en-US" sz="2200" dirty="0" smtClean="0"/>
              <a:t>provides a solid base on which to add new features and media</a:t>
            </a:r>
          </a:p>
          <a:p>
            <a:pPr eaLnBrk="1" hangingPunct="1"/>
            <a:endParaRPr lang="en-US" sz="1500" dirty="0" smtClean="0"/>
          </a:p>
          <a:p>
            <a:pPr eaLnBrk="1" hangingPunct="1"/>
            <a:r>
              <a:rPr lang="en-US" sz="2600" dirty="0" smtClean="0"/>
              <a:t>Automation of digital workflows is critical</a:t>
            </a:r>
          </a:p>
          <a:p>
            <a:pPr eaLnBrk="1" hangingPunct="1"/>
            <a:endParaRPr lang="en-US" sz="1500" dirty="0" smtClean="0"/>
          </a:p>
          <a:p>
            <a:pPr eaLnBrk="1" hangingPunct="1"/>
            <a:r>
              <a:rPr lang="en-US" sz="2600" dirty="0" smtClean="0"/>
              <a:t>Quality assurance on actual devices is essential</a:t>
            </a:r>
          </a:p>
        </p:txBody>
      </p:sp>
      <p:sp>
        <p:nvSpPr>
          <p:cNvPr id="13316" name="Slide Number Placeholder 3"/>
          <p:cNvSpPr>
            <a:spLocks noGrp="1"/>
          </p:cNvSpPr>
          <p:nvPr>
            <p:ph type="sldNum" sz="quarter" idx="10"/>
          </p:nvPr>
        </p:nvSpPr>
        <p:spPr>
          <a:noFill/>
        </p:spPr>
        <p:txBody>
          <a:bodyPr/>
          <a:lstStyle/>
          <a:p>
            <a:pPr defTabSz="879475"/>
            <a:fld id="{A9D8EBD0-6F7E-4BD5-A309-C3EAAE152926}" type="slidenum">
              <a:rPr lang="en-US" smtClean="0"/>
              <a:pPr defTabSz="879475"/>
              <a:t>28</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2000"/>
                                        <p:tgtEl>
                                          <p:spTgt spid="13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315">
                                            <p:txEl>
                                              <p:pRg st="2" end="2"/>
                                            </p:txEl>
                                          </p:spTgt>
                                        </p:tgtEl>
                                        <p:attrNameLst>
                                          <p:attrName>style.visibility</p:attrName>
                                        </p:attrNameLst>
                                      </p:cBhvr>
                                      <p:to>
                                        <p:strVal val="visible"/>
                                      </p:to>
                                    </p:set>
                                    <p:animEffect transition="in" filter="fade">
                                      <p:cBhvr>
                                        <p:cTn id="12" dur="2000"/>
                                        <p:tgtEl>
                                          <p:spTgt spid="13315">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315">
                                            <p:txEl>
                                              <p:pRg st="3" end="3"/>
                                            </p:txEl>
                                          </p:spTgt>
                                        </p:tgtEl>
                                        <p:attrNameLst>
                                          <p:attrName>style.visibility</p:attrName>
                                        </p:attrNameLst>
                                      </p:cBhvr>
                                      <p:to>
                                        <p:strVal val="visible"/>
                                      </p:to>
                                    </p:set>
                                    <p:animEffect transition="in" filter="fade">
                                      <p:cBhvr>
                                        <p:cTn id="15" dur="2000"/>
                                        <p:tgtEl>
                                          <p:spTgt spid="13315">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315">
                                            <p:txEl>
                                              <p:pRg st="4" end="4"/>
                                            </p:txEl>
                                          </p:spTgt>
                                        </p:tgtEl>
                                        <p:attrNameLst>
                                          <p:attrName>style.visibility</p:attrName>
                                        </p:attrNameLst>
                                      </p:cBhvr>
                                      <p:to>
                                        <p:strVal val="visible"/>
                                      </p:to>
                                    </p:set>
                                    <p:animEffect transition="in" filter="fade">
                                      <p:cBhvr>
                                        <p:cTn id="18" dur="2000"/>
                                        <p:tgtEl>
                                          <p:spTgt spid="13315">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315">
                                            <p:txEl>
                                              <p:pRg st="5" end="5"/>
                                            </p:txEl>
                                          </p:spTgt>
                                        </p:tgtEl>
                                        <p:attrNameLst>
                                          <p:attrName>style.visibility</p:attrName>
                                        </p:attrNameLst>
                                      </p:cBhvr>
                                      <p:to>
                                        <p:strVal val="visible"/>
                                      </p:to>
                                    </p:set>
                                    <p:animEffect transition="in" filter="fade">
                                      <p:cBhvr>
                                        <p:cTn id="21" dur="2000"/>
                                        <p:tgtEl>
                                          <p:spTgt spid="13315">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315">
                                            <p:txEl>
                                              <p:pRg st="7" end="7"/>
                                            </p:txEl>
                                          </p:spTgt>
                                        </p:tgtEl>
                                        <p:attrNameLst>
                                          <p:attrName>style.visibility</p:attrName>
                                        </p:attrNameLst>
                                      </p:cBhvr>
                                      <p:to>
                                        <p:strVal val="visible"/>
                                      </p:to>
                                    </p:set>
                                    <p:animEffect transition="in" filter="fade">
                                      <p:cBhvr>
                                        <p:cTn id="26" dur="2000"/>
                                        <p:tgtEl>
                                          <p:spTgt spid="13315">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315">
                                            <p:txEl>
                                              <p:pRg st="9" end="9"/>
                                            </p:txEl>
                                          </p:spTgt>
                                        </p:tgtEl>
                                        <p:attrNameLst>
                                          <p:attrName>style.visibility</p:attrName>
                                        </p:attrNameLst>
                                      </p:cBhvr>
                                      <p:to>
                                        <p:strVal val="visible"/>
                                      </p:to>
                                    </p:set>
                                    <p:animEffect transition="in" filter="fade">
                                      <p:cBhvr>
                                        <p:cTn id="31" dur="2000"/>
                                        <p:tgtEl>
                                          <p:spTgt spid="1331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b="1" smtClean="0"/>
              <a:t>Questions?</a:t>
            </a:r>
          </a:p>
        </p:txBody>
      </p:sp>
      <p:pic>
        <p:nvPicPr>
          <p:cNvPr id="5" name="Content Placeholder 4" descr="Business Card_Page_1.jpg"/>
          <p:cNvPicPr>
            <a:picLocks noGrp="1" noChangeAspect="1"/>
          </p:cNvPicPr>
          <p:nvPr>
            <p:ph idx="1"/>
          </p:nvPr>
        </p:nvPicPr>
        <p:blipFill>
          <a:blip r:embed="rId2"/>
          <a:stretch>
            <a:fillRect/>
          </a:stretch>
        </p:blipFill>
        <p:spPr>
          <a:xfrm>
            <a:off x="1671638" y="2201863"/>
            <a:ext cx="6535737" cy="3733800"/>
          </a:xfrm>
          <a:ln>
            <a:solidFill>
              <a:schemeClr val="accent2">
                <a:lumMod val="20000"/>
                <a:lumOff val="80000"/>
              </a:schemeClr>
            </a:solidFill>
          </a:ln>
        </p:spPr>
      </p:pic>
      <p:sp>
        <p:nvSpPr>
          <p:cNvPr id="14340" name="Slide Number Placeholder 3"/>
          <p:cNvSpPr>
            <a:spLocks noGrp="1"/>
          </p:cNvSpPr>
          <p:nvPr>
            <p:ph type="sldNum" sz="quarter" idx="10"/>
          </p:nvPr>
        </p:nvSpPr>
        <p:spPr>
          <a:noFill/>
        </p:spPr>
        <p:txBody>
          <a:bodyPr/>
          <a:lstStyle/>
          <a:p>
            <a:pPr defTabSz="879475"/>
            <a:fld id="{127DD2F1-9BE8-42E9-9ADD-2ED534B7E5E5}" type="slidenum">
              <a:rPr lang="en-US" smtClean="0"/>
              <a:pPr defTabSz="879475"/>
              <a:t>29</a:t>
            </a:fld>
            <a:endParaRPr lang="en-US" smtClean="0"/>
          </a:p>
        </p:txBody>
      </p:sp>
      <p:sp>
        <p:nvSpPr>
          <p:cNvPr id="14341" name="TextBox 5"/>
          <p:cNvSpPr txBox="1">
            <a:spLocks noChangeArrowheads="1"/>
          </p:cNvSpPr>
          <p:nvPr/>
        </p:nvSpPr>
        <p:spPr bwMode="auto">
          <a:xfrm>
            <a:off x="1687513" y="1317625"/>
            <a:ext cx="6488112" cy="508000"/>
          </a:xfrm>
          <a:prstGeom prst="rect">
            <a:avLst/>
          </a:prstGeom>
          <a:noFill/>
          <a:ln w="9525">
            <a:noFill/>
            <a:miter lim="800000"/>
            <a:headEnd/>
            <a:tailEnd/>
          </a:ln>
        </p:spPr>
        <p:txBody>
          <a:bodyPr>
            <a:spAutoFit/>
          </a:bodyPr>
          <a:lstStyle/>
          <a:p>
            <a:pPr algn="ctr">
              <a:buFontTx/>
              <a:buNone/>
            </a:pPr>
            <a:r>
              <a:rPr lang="en-US"/>
              <a:t>Visit us on the exhibit floor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4082" name="Group 50"/>
          <p:cNvGraphicFramePr>
            <a:graphicFrameLocks noGrp="1"/>
          </p:cNvGraphicFramePr>
          <p:nvPr/>
        </p:nvGraphicFramePr>
        <p:xfrm>
          <a:off x="500461" y="1271588"/>
          <a:ext cx="9070181" cy="4810127"/>
        </p:xfrm>
        <a:graphic>
          <a:graphicData uri="http://schemas.openxmlformats.org/drawingml/2006/table">
            <a:tbl>
              <a:tblPr/>
              <a:tblGrid>
                <a:gridCol w="2466181"/>
                <a:gridCol w="6604000"/>
              </a:tblGrid>
              <a:tr h="317500">
                <a:tc>
                  <a:txBody>
                    <a:bodyPr/>
                    <a:lstStyle/>
                    <a:p>
                      <a:pPr marL="0" marR="0" lvl="0" indent="0" algn="l" defTabSz="914400" rtl="0" eaLnBrk="0" fontAlgn="base" latinLnBrk="0" hangingPunct="0">
                        <a:lnSpc>
                          <a:spcPct val="100000"/>
                        </a:lnSpc>
                        <a:spcBef>
                          <a:spcPct val="20000"/>
                        </a:spcBef>
                        <a:spcAft>
                          <a:spcPct val="0"/>
                        </a:spcAft>
                        <a:buClr>
                          <a:srgbClr val="9A9E17"/>
                        </a:buClr>
                        <a:buSzPct val="95000"/>
                        <a:buFont typeface="Wingdings" pitchFamily="2" charset="2"/>
                        <a:buNone/>
                        <a:tabLst/>
                      </a:pPr>
                      <a:r>
                        <a:rPr kumimoji="0" lang="en-US" sz="1400" b="0" i="0" u="none" strike="noStrike" cap="none" normalizeH="0" baseline="0" smtClean="0">
                          <a:ln>
                            <a:noFill/>
                          </a:ln>
                          <a:solidFill>
                            <a:srgbClr val="003454"/>
                          </a:solidFill>
                          <a:effectLst/>
                          <a:latin typeface="Arial" pitchFamily="34" charset="0"/>
                          <a:cs typeface="Times New Roman" pitchFamily="18" charset="0"/>
                        </a:rPr>
                        <a:t>Inception</a:t>
                      </a:r>
                    </a:p>
                  </a:txBody>
                  <a:tcPr marL="99060" marR="9906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9A9E17"/>
                        </a:buClr>
                        <a:buSzPct val="95000"/>
                        <a:buFont typeface="Wingdings" pitchFamily="2" charset="2"/>
                        <a:buNone/>
                        <a:tabLst/>
                      </a:pPr>
                      <a:r>
                        <a:rPr kumimoji="0" lang="en-US" sz="1400" b="0" i="0" u="none" strike="noStrike" cap="none" normalizeH="0" baseline="0" smtClean="0">
                          <a:ln>
                            <a:noFill/>
                          </a:ln>
                          <a:solidFill>
                            <a:srgbClr val="003454"/>
                          </a:solidFill>
                          <a:effectLst/>
                          <a:latin typeface="Arial" pitchFamily="34" charset="0"/>
                          <a:cs typeface="Times New Roman" pitchFamily="18" charset="0"/>
                        </a:rPr>
                        <a:t>1988</a:t>
                      </a:r>
                    </a:p>
                  </a:txBody>
                  <a:tcPr marL="99060" marR="9906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F2F2F2">
                        <a:alpha val="50195"/>
                      </a:srgbClr>
                    </a:solidFill>
                  </a:tcPr>
                </a:tc>
              </a:tr>
              <a:tr h="852488">
                <a:tc>
                  <a:txBody>
                    <a:bodyPr/>
                    <a:lstStyle/>
                    <a:p>
                      <a:pPr marL="0" marR="0" lvl="0" indent="0" algn="l" defTabSz="914400" rtl="0" eaLnBrk="0" fontAlgn="base" latinLnBrk="0" hangingPunct="0">
                        <a:lnSpc>
                          <a:spcPct val="100000"/>
                        </a:lnSpc>
                        <a:spcBef>
                          <a:spcPct val="20000"/>
                        </a:spcBef>
                        <a:spcAft>
                          <a:spcPct val="0"/>
                        </a:spcAft>
                        <a:buClr>
                          <a:srgbClr val="9A9E17"/>
                        </a:buClr>
                        <a:buSzPct val="95000"/>
                        <a:buFont typeface="Wingdings" pitchFamily="2" charset="2"/>
                        <a:buNone/>
                        <a:tabLst/>
                      </a:pPr>
                      <a:r>
                        <a:rPr kumimoji="0" lang="en-US" sz="1400" b="0" i="0" u="none" strike="noStrike" cap="none" normalizeH="0" baseline="0" smtClean="0">
                          <a:ln>
                            <a:noFill/>
                          </a:ln>
                          <a:solidFill>
                            <a:srgbClr val="003454"/>
                          </a:solidFill>
                          <a:effectLst/>
                          <a:latin typeface="Arial" pitchFamily="34" charset="0"/>
                          <a:cs typeface="Times New Roman" pitchFamily="18" charset="0"/>
                        </a:rPr>
                        <a:t>Locations</a:t>
                      </a:r>
                    </a:p>
                  </a:txBody>
                  <a:tcPr marL="99060" marR="9906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9A9E17"/>
                        </a:buClr>
                        <a:buSzPct val="95000"/>
                        <a:buFont typeface="Wingdings" pitchFamily="2" charset="2"/>
                        <a:buNone/>
                        <a:tabLst/>
                      </a:pPr>
                      <a:r>
                        <a:rPr kumimoji="0" lang="en-US" sz="1400" b="0" i="0" u="none" strike="noStrike" cap="none" normalizeH="0" baseline="0" smtClean="0">
                          <a:ln>
                            <a:noFill/>
                          </a:ln>
                          <a:solidFill>
                            <a:srgbClr val="003454"/>
                          </a:solidFill>
                          <a:effectLst/>
                          <a:latin typeface="Arial" pitchFamily="34" charset="0"/>
                          <a:cs typeface="Times New Roman" pitchFamily="18" charset="0"/>
                        </a:rPr>
                        <a:t>9 global locations</a:t>
                      </a:r>
                    </a:p>
                    <a:p>
                      <a:pPr marL="0" marR="0" lvl="0" indent="0" algn="l" defTabSz="914400" rtl="0" eaLnBrk="0" fontAlgn="base" latinLnBrk="0" hangingPunct="0">
                        <a:lnSpc>
                          <a:spcPct val="100000"/>
                        </a:lnSpc>
                        <a:spcBef>
                          <a:spcPct val="20000"/>
                        </a:spcBef>
                        <a:spcAft>
                          <a:spcPct val="0"/>
                        </a:spcAft>
                        <a:buClr>
                          <a:srgbClr val="9A9E17"/>
                        </a:buClr>
                        <a:buSzPct val="95000"/>
                        <a:buFont typeface="Wingdings" pitchFamily="2" charset="2"/>
                        <a:buNone/>
                        <a:tabLst/>
                      </a:pPr>
                      <a:r>
                        <a:rPr kumimoji="0" lang="en-US" sz="1400" b="0" i="0" u="none" strike="noStrike" cap="none" normalizeH="0" baseline="0" smtClean="0">
                          <a:ln>
                            <a:noFill/>
                          </a:ln>
                          <a:solidFill>
                            <a:srgbClr val="003454"/>
                          </a:solidFill>
                          <a:effectLst/>
                          <a:latin typeface="Arial" pitchFamily="34" charset="0"/>
                          <a:cs typeface="Times New Roman" pitchFamily="18" charset="0"/>
                        </a:rPr>
                        <a:t>Delivery centers – India, USA</a:t>
                      </a:r>
                    </a:p>
                    <a:p>
                      <a:pPr marL="0" marR="0" lvl="0" indent="0" algn="l" defTabSz="914400" rtl="0" eaLnBrk="0" fontAlgn="base" latinLnBrk="0" hangingPunct="0">
                        <a:lnSpc>
                          <a:spcPct val="100000"/>
                        </a:lnSpc>
                        <a:spcBef>
                          <a:spcPct val="20000"/>
                        </a:spcBef>
                        <a:spcAft>
                          <a:spcPct val="0"/>
                        </a:spcAft>
                        <a:buClr>
                          <a:srgbClr val="9A9E17"/>
                        </a:buClr>
                        <a:buSzPct val="95000"/>
                        <a:buFont typeface="Wingdings" pitchFamily="2" charset="2"/>
                        <a:buNone/>
                        <a:tabLst/>
                      </a:pPr>
                      <a:r>
                        <a:rPr kumimoji="0" lang="en-US" sz="1400" b="0" i="0" u="none" strike="noStrike" cap="none" normalizeH="0" baseline="0" smtClean="0">
                          <a:ln>
                            <a:noFill/>
                          </a:ln>
                          <a:solidFill>
                            <a:srgbClr val="003454"/>
                          </a:solidFill>
                          <a:effectLst/>
                          <a:latin typeface="Arial" pitchFamily="34" charset="0"/>
                          <a:cs typeface="Times New Roman" pitchFamily="18" charset="0"/>
                        </a:rPr>
                        <a:t>Sales and Business Development – USA, UK and Australia</a:t>
                      </a:r>
                      <a:endParaRPr kumimoji="0" lang="en-US" sz="1400" b="0" i="0" u="none" strike="noStrike" cap="none" normalizeH="0" baseline="0" smtClean="0">
                        <a:ln>
                          <a:noFill/>
                        </a:ln>
                        <a:solidFill>
                          <a:srgbClr val="FF0000"/>
                        </a:solidFill>
                        <a:effectLst/>
                        <a:latin typeface="Arial" pitchFamily="34" charset="0"/>
                        <a:cs typeface="Times New Roman" pitchFamily="18" charset="0"/>
                      </a:endParaRPr>
                    </a:p>
                  </a:txBody>
                  <a:tcPr marL="99060" marR="9906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F2F2F2">
                        <a:alpha val="50195"/>
                      </a:srgbClr>
                    </a:solidFill>
                  </a:tcPr>
                </a:tc>
              </a:tr>
              <a:tr h="763588">
                <a:tc>
                  <a:txBody>
                    <a:bodyPr/>
                    <a:lstStyle/>
                    <a:p>
                      <a:pPr marL="0" marR="0" lvl="0" indent="0" algn="l" defTabSz="914400" rtl="0" eaLnBrk="0" fontAlgn="base" latinLnBrk="0" hangingPunct="0">
                        <a:lnSpc>
                          <a:spcPct val="100000"/>
                        </a:lnSpc>
                        <a:spcBef>
                          <a:spcPct val="20000"/>
                        </a:spcBef>
                        <a:spcAft>
                          <a:spcPct val="0"/>
                        </a:spcAft>
                        <a:buClr>
                          <a:srgbClr val="9A9E17"/>
                        </a:buClr>
                        <a:buSzPct val="95000"/>
                        <a:buFont typeface="Wingdings" pitchFamily="2" charset="2"/>
                        <a:buNone/>
                        <a:tabLst/>
                      </a:pPr>
                      <a:r>
                        <a:rPr kumimoji="0" lang="en-US" sz="1400" b="0" i="0" u="none" strike="noStrike" cap="none" normalizeH="0" baseline="0" smtClean="0">
                          <a:ln>
                            <a:noFill/>
                          </a:ln>
                          <a:solidFill>
                            <a:srgbClr val="003454"/>
                          </a:solidFill>
                          <a:effectLst/>
                          <a:latin typeface="Arial" pitchFamily="34" charset="0"/>
                          <a:cs typeface="Times New Roman" pitchFamily="18" charset="0"/>
                        </a:rPr>
                        <a:t>Segment</a:t>
                      </a:r>
                    </a:p>
                  </a:txBody>
                  <a:tcPr marL="99060" marR="9906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9A9E17"/>
                        </a:buClr>
                        <a:buSzPct val="95000"/>
                        <a:buFont typeface="Wingdings" pitchFamily="2" charset="2"/>
                        <a:buNone/>
                        <a:tabLst/>
                      </a:pPr>
                      <a:r>
                        <a:rPr kumimoji="0" lang="en-US" sz="1400" b="0" i="0" u="none" strike="noStrike" cap="none" normalizeH="0" baseline="0" smtClean="0">
                          <a:ln>
                            <a:noFill/>
                          </a:ln>
                          <a:solidFill>
                            <a:srgbClr val="003454"/>
                          </a:solidFill>
                          <a:effectLst/>
                          <a:latin typeface="Arial" pitchFamily="34" charset="0"/>
                          <a:cs typeface="Times New Roman" pitchFamily="18" charset="0"/>
                        </a:rPr>
                        <a:t>Content Transformation Solutions -</a:t>
                      </a:r>
                      <a:r>
                        <a:rPr kumimoji="0" lang="en-US" sz="1400" b="0" i="0" u="none" strike="noStrike" cap="none" normalizeH="0" baseline="0" smtClean="0">
                          <a:ln>
                            <a:noFill/>
                          </a:ln>
                          <a:solidFill>
                            <a:schemeClr val="tx1"/>
                          </a:solidFill>
                          <a:effectLst/>
                          <a:latin typeface="Arial" pitchFamily="34" charset="0"/>
                          <a:cs typeface="Times New Roman" pitchFamily="18" charset="0"/>
                        </a:rPr>
                        <a:t> Developing, composing and transforming</a:t>
                      </a:r>
                      <a:r>
                        <a:rPr kumimoji="0" lang="en-US" sz="1400" b="0" i="0" u="none" strike="noStrike" cap="none" normalizeH="0" baseline="0" smtClean="0">
                          <a:ln>
                            <a:noFill/>
                          </a:ln>
                          <a:solidFill>
                            <a:schemeClr val="tx1"/>
                          </a:solidFill>
                          <a:effectLst/>
                          <a:latin typeface="Arial" pitchFamily="34" charset="0"/>
                        </a:rPr>
                        <a:t> static information into consistent, dynamic digital content that can be repurposed for future use</a:t>
                      </a:r>
                      <a:endParaRPr kumimoji="0" lang="en-US" sz="1400" b="0" i="0" u="none" strike="noStrike" cap="none" normalizeH="0" baseline="0" smtClean="0">
                        <a:ln>
                          <a:noFill/>
                        </a:ln>
                        <a:solidFill>
                          <a:schemeClr val="tx1"/>
                        </a:solidFill>
                        <a:effectLst/>
                        <a:latin typeface="Arial" pitchFamily="34" charset="0"/>
                        <a:cs typeface="Times New Roman" pitchFamily="18" charset="0"/>
                      </a:endParaRPr>
                    </a:p>
                  </a:txBody>
                  <a:tcPr marL="99060" marR="9906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F2F2F2">
                        <a:alpha val="50195"/>
                      </a:srgbClr>
                    </a:solidFill>
                  </a:tcPr>
                </a:tc>
              </a:tr>
              <a:tr h="317500">
                <a:tc>
                  <a:txBody>
                    <a:bodyPr/>
                    <a:lstStyle/>
                    <a:p>
                      <a:pPr marL="0" marR="0" lvl="0" indent="0" algn="l" defTabSz="914400" rtl="0" eaLnBrk="0" fontAlgn="base" latinLnBrk="0" hangingPunct="0">
                        <a:lnSpc>
                          <a:spcPct val="100000"/>
                        </a:lnSpc>
                        <a:spcBef>
                          <a:spcPct val="20000"/>
                        </a:spcBef>
                        <a:spcAft>
                          <a:spcPct val="0"/>
                        </a:spcAft>
                        <a:buClr>
                          <a:srgbClr val="9A9E17"/>
                        </a:buClr>
                        <a:buSzPct val="95000"/>
                        <a:buFont typeface="Wingdings" pitchFamily="2" charset="2"/>
                        <a:buNone/>
                        <a:tabLst/>
                      </a:pPr>
                      <a:r>
                        <a:rPr kumimoji="0" lang="en-US" sz="1400" b="0" i="0" u="none" strike="noStrike" cap="none" normalizeH="0" baseline="0" smtClean="0">
                          <a:ln>
                            <a:noFill/>
                          </a:ln>
                          <a:solidFill>
                            <a:srgbClr val="003454"/>
                          </a:solidFill>
                          <a:effectLst/>
                          <a:latin typeface="Arial" pitchFamily="34" charset="0"/>
                          <a:cs typeface="Times New Roman" pitchFamily="18" charset="0"/>
                        </a:rPr>
                        <a:t>Employees</a:t>
                      </a:r>
                    </a:p>
                  </a:txBody>
                  <a:tcPr marL="99060" marR="9906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9A9E17"/>
                        </a:buClr>
                        <a:buSzPct val="95000"/>
                        <a:buFont typeface="Wingdings" pitchFamily="2" charset="2"/>
                        <a:buNone/>
                        <a:tabLst/>
                      </a:pPr>
                      <a:r>
                        <a:rPr kumimoji="0" lang="en-US" sz="1400" b="0" i="0" u="none" strike="noStrike" cap="none" normalizeH="0" baseline="0" smtClean="0">
                          <a:ln>
                            <a:noFill/>
                          </a:ln>
                          <a:solidFill>
                            <a:srgbClr val="003454"/>
                          </a:solidFill>
                          <a:effectLst/>
                          <a:latin typeface="Arial" pitchFamily="34" charset="0"/>
                          <a:cs typeface="Times New Roman" pitchFamily="18" charset="0"/>
                        </a:rPr>
                        <a:t>3,700+</a:t>
                      </a:r>
                    </a:p>
                  </a:txBody>
                  <a:tcPr marL="99060" marR="9906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F2F2F2">
                        <a:alpha val="50195"/>
                      </a:srgbClr>
                    </a:solidFill>
                  </a:tcPr>
                </a:tc>
              </a:tr>
              <a:tr h="1655763">
                <a:tc>
                  <a:txBody>
                    <a:bodyPr/>
                    <a:lstStyle/>
                    <a:p>
                      <a:pPr marL="0" marR="0" lvl="0" indent="0" algn="l" defTabSz="914400" rtl="0" eaLnBrk="0" fontAlgn="base" latinLnBrk="0" hangingPunct="0">
                        <a:lnSpc>
                          <a:spcPct val="100000"/>
                        </a:lnSpc>
                        <a:spcBef>
                          <a:spcPct val="20000"/>
                        </a:spcBef>
                        <a:spcAft>
                          <a:spcPct val="0"/>
                        </a:spcAft>
                        <a:buClr>
                          <a:srgbClr val="9A9E17"/>
                        </a:buClr>
                        <a:buSzPct val="95000"/>
                        <a:buFont typeface="Wingdings" pitchFamily="2" charset="2"/>
                        <a:buNone/>
                        <a:tabLst/>
                      </a:pPr>
                      <a:r>
                        <a:rPr kumimoji="0" lang="en-US" sz="1400" b="0" i="0" u="none" strike="noStrike" cap="none" normalizeH="0" baseline="0" smtClean="0">
                          <a:ln>
                            <a:noFill/>
                          </a:ln>
                          <a:solidFill>
                            <a:srgbClr val="003454"/>
                          </a:solidFill>
                          <a:effectLst/>
                          <a:latin typeface="Arial" pitchFamily="34" charset="0"/>
                          <a:cs typeface="Times New Roman" pitchFamily="18" charset="0"/>
                        </a:rPr>
                        <a:t>Key Customers</a:t>
                      </a:r>
                    </a:p>
                  </a:txBody>
                  <a:tcPr marL="99060" marR="9906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9A9E17"/>
                        </a:buClr>
                        <a:buSzPct val="95000"/>
                        <a:buFont typeface="Wingdings" pitchFamily="2" charset="2"/>
                        <a:buNone/>
                        <a:tabLst/>
                      </a:pPr>
                      <a:endParaRPr kumimoji="0" lang="en-US" sz="1400" b="0" i="0" u="none" strike="noStrike" cap="none" normalizeH="0" baseline="0" smtClean="0">
                        <a:ln>
                          <a:noFill/>
                        </a:ln>
                        <a:solidFill>
                          <a:srgbClr val="003454"/>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20000"/>
                        </a:spcBef>
                        <a:spcAft>
                          <a:spcPct val="0"/>
                        </a:spcAft>
                        <a:buClr>
                          <a:srgbClr val="9A9E17"/>
                        </a:buClr>
                        <a:buSzPct val="95000"/>
                        <a:buFont typeface="Wingdings" pitchFamily="2" charset="2"/>
                        <a:buNone/>
                        <a:tabLst/>
                      </a:pPr>
                      <a:endParaRPr kumimoji="0" lang="en-US" sz="1400" b="0" i="0" u="none" strike="noStrike" cap="none" normalizeH="0" baseline="0" smtClean="0">
                        <a:ln>
                          <a:noFill/>
                        </a:ln>
                        <a:solidFill>
                          <a:srgbClr val="003454"/>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20000"/>
                        </a:spcBef>
                        <a:spcAft>
                          <a:spcPct val="0"/>
                        </a:spcAft>
                        <a:buClr>
                          <a:srgbClr val="9A9E17"/>
                        </a:buClr>
                        <a:buSzPct val="95000"/>
                        <a:buFont typeface="Wingdings" pitchFamily="2" charset="2"/>
                        <a:buNone/>
                        <a:tabLst/>
                      </a:pPr>
                      <a:endParaRPr kumimoji="0" lang="en-US" sz="1400" b="0" i="0" u="none" strike="noStrike" cap="none" normalizeH="0" baseline="0" smtClean="0">
                        <a:ln>
                          <a:noFill/>
                        </a:ln>
                        <a:solidFill>
                          <a:srgbClr val="003454"/>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20000"/>
                        </a:spcBef>
                        <a:spcAft>
                          <a:spcPct val="0"/>
                        </a:spcAft>
                        <a:buClr>
                          <a:srgbClr val="9A9E17"/>
                        </a:buClr>
                        <a:buSzPct val="95000"/>
                        <a:buFont typeface="Wingdings" pitchFamily="2" charset="2"/>
                        <a:buNone/>
                        <a:tabLst/>
                      </a:pPr>
                      <a:endParaRPr kumimoji="0" lang="en-US" sz="1400" b="0" i="0" u="none" strike="noStrike" cap="none" normalizeH="0" baseline="0" smtClean="0">
                        <a:ln>
                          <a:noFill/>
                        </a:ln>
                        <a:solidFill>
                          <a:srgbClr val="003454"/>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20000"/>
                        </a:spcBef>
                        <a:spcAft>
                          <a:spcPct val="0"/>
                        </a:spcAft>
                        <a:buClr>
                          <a:srgbClr val="9A9E17"/>
                        </a:buClr>
                        <a:buSzPct val="95000"/>
                        <a:buFont typeface="Wingdings" pitchFamily="2" charset="2"/>
                        <a:buNone/>
                        <a:tabLst/>
                      </a:pPr>
                      <a:endParaRPr kumimoji="0" lang="en-US" sz="1400" b="0" i="0" u="none" strike="noStrike" cap="none" normalizeH="0" baseline="0" smtClean="0">
                        <a:ln>
                          <a:noFill/>
                        </a:ln>
                        <a:solidFill>
                          <a:srgbClr val="003454"/>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20000"/>
                        </a:spcBef>
                        <a:spcAft>
                          <a:spcPct val="0"/>
                        </a:spcAft>
                        <a:buClr>
                          <a:srgbClr val="9A9E17"/>
                        </a:buClr>
                        <a:buSzPct val="95000"/>
                        <a:buFont typeface="Wingdings" pitchFamily="2" charset="2"/>
                        <a:buNone/>
                        <a:tabLst/>
                      </a:pPr>
                      <a:endParaRPr kumimoji="0" lang="en-US" sz="1400" b="0" i="0" u="none" strike="noStrike" cap="none" normalizeH="0" baseline="0" smtClean="0">
                        <a:ln>
                          <a:noFill/>
                        </a:ln>
                        <a:solidFill>
                          <a:srgbClr val="003454"/>
                        </a:solidFill>
                        <a:effectLst/>
                        <a:latin typeface="Arial" pitchFamily="34" charset="0"/>
                        <a:cs typeface="Times New Roman" pitchFamily="18" charset="0"/>
                      </a:endParaRPr>
                    </a:p>
                  </a:txBody>
                  <a:tcPr marL="99060" marR="9906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F2F2F2">
                        <a:alpha val="50195"/>
                      </a:srgbClr>
                    </a:solidFill>
                  </a:tcPr>
                </a:tc>
              </a:tr>
              <a:tr h="585788">
                <a:tc>
                  <a:txBody>
                    <a:bodyPr/>
                    <a:lstStyle/>
                    <a:p>
                      <a:pPr marL="0" marR="0" lvl="0" indent="0" algn="l" defTabSz="914400" rtl="0" eaLnBrk="0" fontAlgn="base" latinLnBrk="0" hangingPunct="0">
                        <a:lnSpc>
                          <a:spcPct val="100000"/>
                        </a:lnSpc>
                        <a:spcBef>
                          <a:spcPct val="20000"/>
                        </a:spcBef>
                        <a:spcAft>
                          <a:spcPct val="0"/>
                        </a:spcAft>
                        <a:buClr>
                          <a:srgbClr val="9A9E17"/>
                        </a:buClr>
                        <a:buSzPct val="95000"/>
                        <a:buFont typeface="Wingdings" pitchFamily="2" charset="2"/>
                        <a:buNone/>
                        <a:tabLst/>
                      </a:pPr>
                      <a:r>
                        <a:rPr kumimoji="0" lang="en-US" sz="1400" b="0" i="0" u="none" strike="noStrike" cap="none" normalizeH="0" baseline="0" smtClean="0">
                          <a:ln>
                            <a:noFill/>
                          </a:ln>
                          <a:solidFill>
                            <a:srgbClr val="003454"/>
                          </a:solidFill>
                          <a:effectLst/>
                          <a:latin typeface="Arial" pitchFamily="34" charset="0"/>
                          <a:cs typeface="Times New Roman" pitchFamily="18" charset="0"/>
                        </a:rPr>
                        <a:t>Recognized Brand</a:t>
                      </a:r>
                    </a:p>
                  </a:txBody>
                  <a:tcPr marL="99060" marR="9906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9A9E17"/>
                        </a:buClr>
                        <a:buSzPct val="95000"/>
                        <a:buFont typeface="Wingdings" pitchFamily="2" charset="2"/>
                        <a:buNone/>
                        <a:tabLst/>
                      </a:pPr>
                      <a:r>
                        <a:rPr kumimoji="0" lang="en-US" sz="1400" b="0" i="0" u="none" strike="noStrike" cap="none" normalizeH="0" baseline="0" smtClean="0">
                          <a:ln>
                            <a:noFill/>
                          </a:ln>
                          <a:solidFill>
                            <a:srgbClr val="003454"/>
                          </a:solidFill>
                          <a:effectLst/>
                          <a:latin typeface="Arial" pitchFamily="34" charset="0"/>
                        </a:rPr>
                        <a:t>Largest player in content transformation space</a:t>
                      </a:r>
                    </a:p>
                    <a:p>
                      <a:pPr marL="0" marR="0" lvl="0" indent="0" algn="l" defTabSz="914400" rtl="0" eaLnBrk="0" fontAlgn="base" latinLnBrk="0" hangingPunct="0">
                        <a:lnSpc>
                          <a:spcPct val="100000"/>
                        </a:lnSpc>
                        <a:spcBef>
                          <a:spcPct val="20000"/>
                        </a:spcBef>
                        <a:spcAft>
                          <a:spcPct val="0"/>
                        </a:spcAft>
                        <a:buClr>
                          <a:srgbClr val="9A9E17"/>
                        </a:buClr>
                        <a:buSzPct val="95000"/>
                        <a:buFont typeface="Wingdings" pitchFamily="2" charset="2"/>
                        <a:buNone/>
                        <a:tabLst/>
                      </a:pPr>
                      <a:r>
                        <a:rPr kumimoji="0" lang="en-US" sz="1400" b="0" i="0" u="none" strike="noStrike" cap="none" normalizeH="0" baseline="0" smtClean="0">
                          <a:ln>
                            <a:noFill/>
                          </a:ln>
                          <a:solidFill>
                            <a:srgbClr val="003454"/>
                          </a:solidFill>
                          <a:effectLst/>
                          <a:latin typeface="Arial" pitchFamily="34" charset="0"/>
                        </a:rPr>
                        <a:t>Ranked 18</a:t>
                      </a:r>
                      <a:r>
                        <a:rPr kumimoji="0" lang="en-US" sz="1400" b="0" i="0" u="none" strike="noStrike" cap="none" normalizeH="0" baseline="30000" smtClean="0">
                          <a:ln>
                            <a:noFill/>
                          </a:ln>
                          <a:solidFill>
                            <a:srgbClr val="003454"/>
                          </a:solidFill>
                          <a:effectLst/>
                          <a:latin typeface="Arial" pitchFamily="34" charset="0"/>
                        </a:rPr>
                        <a:t>th</a:t>
                      </a:r>
                      <a:r>
                        <a:rPr kumimoji="0" lang="en-US" sz="1400" b="0" i="0" u="none" strike="noStrike" cap="none" normalizeH="0" baseline="0" smtClean="0">
                          <a:ln>
                            <a:noFill/>
                          </a:ln>
                          <a:solidFill>
                            <a:srgbClr val="003454"/>
                          </a:solidFill>
                          <a:effectLst/>
                          <a:latin typeface="Arial" pitchFamily="34" charset="0"/>
                        </a:rPr>
                        <a:t> in Dataquest Top 20 BPO companies in India in 2007</a:t>
                      </a:r>
                    </a:p>
                  </a:txBody>
                  <a:tcPr marL="99060" marR="9906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F2F2F2">
                        <a:alpha val="50195"/>
                      </a:srgbClr>
                    </a:solidFill>
                  </a:tcPr>
                </a:tc>
              </a:tr>
              <a:tr h="317500">
                <a:tc>
                  <a:txBody>
                    <a:bodyPr/>
                    <a:lstStyle/>
                    <a:p>
                      <a:pPr marL="0" marR="0" lvl="0" indent="0" algn="l" defTabSz="914400" rtl="0" eaLnBrk="0" fontAlgn="base" latinLnBrk="0" hangingPunct="0">
                        <a:lnSpc>
                          <a:spcPct val="100000"/>
                        </a:lnSpc>
                        <a:spcBef>
                          <a:spcPct val="20000"/>
                        </a:spcBef>
                        <a:spcAft>
                          <a:spcPct val="0"/>
                        </a:spcAft>
                        <a:buClr>
                          <a:srgbClr val="9A9E17"/>
                        </a:buClr>
                        <a:buSzPct val="95000"/>
                        <a:buFont typeface="Wingdings" pitchFamily="2" charset="2"/>
                        <a:buNone/>
                        <a:tabLst/>
                      </a:pPr>
                      <a:r>
                        <a:rPr kumimoji="0" lang="en-US" sz="1400" b="0" i="0" u="none" strike="noStrike" cap="none" normalizeH="0" baseline="0" smtClean="0">
                          <a:ln>
                            <a:noFill/>
                          </a:ln>
                          <a:solidFill>
                            <a:srgbClr val="003454"/>
                          </a:solidFill>
                          <a:effectLst/>
                          <a:latin typeface="Arial" pitchFamily="34" charset="0"/>
                          <a:cs typeface="Times New Roman" pitchFamily="18" charset="0"/>
                        </a:rPr>
                        <a:t>Proven Track Record</a:t>
                      </a:r>
                    </a:p>
                  </a:txBody>
                  <a:tcPr marL="99060" marR="9906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9A9E17"/>
                        </a:buClr>
                        <a:buSzPct val="95000"/>
                        <a:buFont typeface="Wingdings" pitchFamily="2" charset="2"/>
                        <a:buNone/>
                        <a:tabLst/>
                      </a:pPr>
                      <a:r>
                        <a:rPr kumimoji="0" lang="en-US" sz="1400" b="0" i="0" u="none" strike="noStrike" cap="none" normalizeH="0" baseline="0" smtClean="0">
                          <a:ln>
                            <a:noFill/>
                          </a:ln>
                          <a:solidFill>
                            <a:srgbClr val="003454"/>
                          </a:solidFill>
                          <a:effectLst/>
                          <a:latin typeface="Arial" pitchFamily="34" charset="0"/>
                        </a:rPr>
                        <a:t>Revenue CAGR of </a:t>
                      </a:r>
                      <a:r>
                        <a:rPr kumimoji="0" lang="en-US" sz="1400" b="0" i="0" u="none" strike="noStrike" cap="none" normalizeH="0" baseline="0" smtClean="0">
                          <a:ln>
                            <a:noFill/>
                          </a:ln>
                          <a:solidFill>
                            <a:schemeClr val="tx1"/>
                          </a:solidFill>
                          <a:effectLst/>
                          <a:latin typeface="Arial" pitchFamily="34" charset="0"/>
                        </a:rPr>
                        <a:t>22</a:t>
                      </a:r>
                      <a:r>
                        <a:rPr kumimoji="0" lang="en-US" sz="1400" b="0" i="0" u="none" strike="noStrike" cap="none" normalizeH="0" baseline="0" smtClean="0">
                          <a:ln>
                            <a:noFill/>
                          </a:ln>
                          <a:solidFill>
                            <a:srgbClr val="003454"/>
                          </a:solidFill>
                          <a:effectLst/>
                          <a:latin typeface="Arial" pitchFamily="34" charset="0"/>
                        </a:rPr>
                        <a:t>%</a:t>
                      </a:r>
                      <a:r>
                        <a:rPr kumimoji="0" lang="en-US" sz="1400" b="0" i="0" u="none" strike="noStrike" cap="none" normalizeH="0" baseline="0" smtClean="0">
                          <a:ln>
                            <a:noFill/>
                          </a:ln>
                          <a:solidFill>
                            <a:srgbClr val="FF0000"/>
                          </a:solidFill>
                          <a:effectLst/>
                          <a:latin typeface="Arial" pitchFamily="34" charset="0"/>
                        </a:rPr>
                        <a:t> </a:t>
                      </a:r>
                      <a:r>
                        <a:rPr kumimoji="0" lang="en-US" sz="1400" b="0" i="0" u="none" strike="noStrike" cap="none" normalizeH="0" baseline="0" smtClean="0">
                          <a:ln>
                            <a:noFill/>
                          </a:ln>
                          <a:solidFill>
                            <a:srgbClr val="003454"/>
                          </a:solidFill>
                          <a:effectLst/>
                          <a:latin typeface="Arial" pitchFamily="34" charset="0"/>
                        </a:rPr>
                        <a:t>over 3-year period</a:t>
                      </a:r>
                    </a:p>
                  </a:txBody>
                  <a:tcPr marL="99060" marR="9906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F2F2F2">
                        <a:alpha val="50195"/>
                      </a:srgbClr>
                    </a:solidFill>
                  </a:tcPr>
                </a:tc>
              </a:tr>
            </a:tbl>
          </a:graphicData>
        </a:graphic>
      </p:graphicFrame>
      <p:pic>
        <p:nvPicPr>
          <p:cNvPr id="8220" name="Picture 26"/>
          <p:cNvPicPr preferRelativeResize="0">
            <a:picLocks noChangeAspect="1" noChangeArrowheads="1"/>
          </p:cNvPicPr>
          <p:nvPr/>
        </p:nvPicPr>
        <p:blipFill>
          <a:blip r:embed="rId4"/>
          <a:srcRect/>
          <a:stretch>
            <a:fillRect/>
          </a:stretch>
        </p:blipFill>
        <p:spPr bwMode="auto">
          <a:xfrm>
            <a:off x="9095979" y="4468814"/>
            <a:ext cx="409310" cy="561975"/>
          </a:xfrm>
          <a:prstGeom prst="rect">
            <a:avLst/>
          </a:prstGeom>
          <a:noFill/>
          <a:ln w="9525">
            <a:noFill/>
            <a:miter lim="800000"/>
            <a:headEnd/>
            <a:tailEnd/>
          </a:ln>
        </p:spPr>
      </p:pic>
      <p:pic>
        <p:nvPicPr>
          <p:cNvPr id="8221" name="Picture 27"/>
          <p:cNvPicPr>
            <a:picLocks noChangeAspect="1" noChangeArrowheads="1"/>
          </p:cNvPicPr>
          <p:nvPr/>
        </p:nvPicPr>
        <p:blipFill>
          <a:blip r:embed="rId5"/>
          <a:srcRect/>
          <a:stretch>
            <a:fillRect/>
          </a:stretch>
        </p:blipFill>
        <p:spPr bwMode="auto">
          <a:xfrm>
            <a:off x="3649399" y="3548063"/>
            <a:ext cx="767027" cy="366712"/>
          </a:xfrm>
          <a:prstGeom prst="rect">
            <a:avLst/>
          </a:prstGeom>
          <a:noFill/>
          <a:ln w="9525">
            <a:noFill/>
            <a:miter lim="800000"/>
            <a:headEnd/>
            <a:tailEnd/>
          </a:ln>
        </p:spPr>
      </p:pic>
      <p:pic>
        <p:nvPicPr>
          <p:cNvPr id="8222" name="Picture 28"/>
          <p:cNvPicPr preferRelativeResize="0">
            <a:picLocks noChangeAspect="1" noChangeArrowheads="1"/>
          </p:cNvPicPr>
          <p:nvPr/>
        </p:nvPicPr>
        <p:blipFill>
          <a:blip r:embed="rId6"/>
          <a:srcRect/>
          <a:stretch>
            <a:fillRect/>
          </a:stretch>
        </p:blipFill>
        <p:spPr bwMode="auto">
          <a:xfrm>
            <a:off x="3068108" y="3487738"/>
            <a:ext cx="509058" cy="500062"/>
          </a:xfrm>
          <a:prstGeom prst="rect">
            <a:avLst/>
          </a:prstGeom>
          <a:noFill/>
          <a:ln w="9525">
            <a:noFill/>
            <a:miter lim="800000"/>
            <a:headEnd/>
            <a:tailEnd/>
          </a:ln>
        </p:spPr>
      </p:pic>
      <p:pic>
        <p:nvPicPr>
          <p:cNvPr id="8223" name="Picture 29"/>
          <p:cNvPicPr>
            <a:picLocks noChangeAspect="1" noChangeArrowheads="1"/>
          </p:cNvPicPr>
          <p:nvPr/>
        </p:nvPicPr>
        <p:blipFill>
          <a:blip r:embed="rId7"/>
          <a:srcRect/>
          <a:stretch>
            <a:fillRect/>
          </a:stretch>
        </p:blipFill>
        <p:spPr bwMode="auto">
          <a:xfrm>
            <a:off x="5647796" y="3467101"/>
            <a:ext cx="1160860" cy="454025"/>
          </a:xfrm>
          <a:prstGeom prst="rect">
            <a:avLst/>
          </a:prstGeom>
          <a:noFill/>
          <a:ln w="9525">
            <a:noFill/>
            <a:miter lim="800000"/>
            <a:headEnd/>
            <a:tailEnd/>
          </a:ln>
        </p:spPr>
      </p:pic>
      <p:pic>
        <p:nvPicPr>
          <p:cNvPr id="8224" name="Picture 30"/>
          <p:cNvPicPr>
            <a:picLocks noChangeAspect="1" noChangeArrowheads="1"/>
          </p:cNvPicPr>
          <p:nvPr/>
        </p:nvPicPr>
        <p:blipFill>
          <a:blip r:embed="rId8"/>
          <a:srcRect/>
          <a:stretch>
            <a:fillRect/>
          </a:stretch>
        </p:blipFill>
        <p:spPr bwMode="auto">
          <a:xfrm>
            <a:off x="6851650" y="3571875"/>
            <a:ext cx="1389592" cy="325438"/>
          </a:xfrm>
          <a:prstGeom prst="rect">
            <a:avLst/>
          </a:prstGeom>
          <a:noFill/>
          <a:ln w="9525">
            <a:noFill/>
            <a:miter lim="800000"/>
            <a:headEnd/>
            <a:tailEnd/>
          </a:ln>
        </p:spPr>
      </p:pic>
      <p:pic>
        <p:nvPicPr>
          <p:cNvPr id="8225" name="Picture 33"/>
          <p:cNvPicPr>
            <a:picLocks noChangeAspect="1" noChangeArrowheads="1"/>
          </p:cNvPicPr>
          <p:nvPr/>
        </p:nvPicPr>
        <p:blipFill>
          <a:blip r:embed="rId9"/>
          <a:srcRect/>
          <a:stretch>
            <a:fillRect/>
          </a:stretch>
        </p:blipFill>
        <p:spPr bwMode="auto">
          <a:xfrm>
            <a:off x="4566048" y="3681413"/>
            <a:ext cx="937286" cy="227012"/>
          </a:xfrm>
          <a:prstGeom prst="rect">
            <a:avLst/>
          </a:prstGeom>
          <a:noFill/>
          <a:ln w="9525">
            <a:noFill/>
            <a:miter lim="800000"/>
            <a:headEnd/>
            <a:tailEnd/>
          </a:ln>
        </p:spPr>
      </p:pic>
      <p:pic>
        <p:nvPicPr>
          <p:cNvPr id="8226" name="Picture 43" descr="Hewitt"/>
          <p:cNvPicPr>
            <a:picLocks noChangeAspect="1" noChangeArrowheads="1"/>
          </p:cNvPicPr>
          <p:nvPr/>
        </p:nvPicPr>
        <p:blipFill>
          <a:blip r:embed="rId10"/>
          <a:srcRect/>
          <a:stretch>
            <a:fillRect/>
          </a:stretch>
        </p:blipFill>
        <p:spPr bwMode="auto">
          <a:xfrm>
            <a:off x="7075223" y="4213226"/>
            <a:ext cx="911490" cy="238125"/>
          </a:xfrm>
          <a:prstGeom prst="rect">
            <a:avLst/>
          </a:prstGeom>
          <a:noFill/>
          <a:ln w="9525">
            <a:noFill/>
            <a:miter lim="800000"/>
            <a:headEnd/>
            <a:tailEnd/>
          </a:ln>
        </p:spPr>
      </p:pic>
      <p:pic>
        <p:nvPicPr>
          <p:cNvPr id="8227" name="Picture 139" descr="Harcourtlogo"/>
          <p:cNvPicPr>
            <a:picLocks noChangeAspect="1" noChangeArrowheads="1"/>
          </p:cNvPicPr>
          <p:nvPr/>
        </p:nvPicPr>
        <p:blipFill>
          <a:blip r:embed="rId11"/>
          <a:srcRect/>
          <a:stretch>
            <a:fillRect/>
          </a:stretch>
        </p:blipFill>
        <p:spPr bwMode="auto">
          <a:xfrm>
            <a:off x="3030273" y="4108450"/>
            <a:ext cx="1535775" cy="393700"/>
          </a:xfrm>
          <a:prstGeom prst="rect">
            <a:avLst/>
          </a:prstGeom>
          <a:noFill/>
          <a:ln w="9525">
            <a:noFill/>
            <a:miter lim="800000"/>
            <a:headEnd/>
            <a:tailEnd/>
          </a:ln>
        </p:spPr>
      </p:pic>
      <p:pic>
        <p:nvPicPr>
          <p:cNvPr id="8228" name="Picture 140" descr="American Express"/>
          <p:cNvPicPr>
            <a:picLocks noChangeAspect="1" noChangeArrowheads="1"/>
          </p:cNvPicPr>
          <p:nvPr/>
        </p:nvPicPr>
        <p:blipFill>
          <a:blip r:embed="rId12"/>
          <a:srcRect l="13000" t="6500" b="10500"/>
          <a:stretch>
            <a:fillRect/>
          </a:stretch>
        </p:blipFill>
        <p:spPr bwMode="auto">
          <a:xfrm>
            <a:off x="4763823" y="4060825"/>
            <a:ext cx="593329" cy="520700"/>
          </a:xfrm>
          <a:prstGeom prst="rect">
            <a:avLst/>
          </a:prstGeom>
          <a:noFill/>
          <a:ln w="9525">
            <a:noFill/>
            <a:miter lim="800000"/>
            <a:headEnd/>
            <a:tailEnd/>
          </a:ln>
        </p:spPr>
      </p:pic>
      <p:pic>
        <p:nvPicPr>
          <p:cNvPr id="8229" name="Picture 141" descr="Deloitte"/>
          <p:cNvPicPr>
            <a:picLocks noChangeAspect="1" noChangeArrowheads="1"/>
          </p:cNvPicPr>
          <p:nvPr/>
        </p:nvPicPr>
        <p:blipFill>
          <a:blip r:embed="rId13"/>
          <a:srcRect t="22018" b="26422"/>
          <a:stretch>
            <a:fillRect/>
          </a:stretch>
        </p:blipFill>
        <p:spPr bwMode="auto">
          <a:xfrm>
            <a:off x="8215446" y="4137026"/>
            <a:ext cx="1336278" cy="346075"/>
          </a:xfrm>
          <a:prstGeom prst="rect">
            <a:avLst/>
          </a:prstGeom>
          <a:noFill/>
          <a:ln w="9525">
            <a:noFill/>
            <a:miter lim="800000"/>
            <a:headEnd/>
            <a:tailEnd/>
          </a:ln>
        </p:spPr>
      </p:pic>
      <p:pic>
        <p:nvPicPr>
          <p:cNvPr id="8230" name="Picture 142" descr="acs_logo"/>
          <p:cNvPicPr>
            <a:picLocks noChangeAspect="1" noChangeArrowheads="1"/>
          </p:cNvPicPr>
          <p:nvPr/>
        </p:nvPicPr>
        <p:blipFill>
          <a:blip r:embed="rId14"/>
          <a:srcRect/>
          <a:stretch>
            <a:fillRect/>
          </a:stretch>
        </p:blipFill>
        <p:spPr bwMode="auto">
          <a:xfrm>
            <a:off x="5778501" y="4060825"/>
            <a:ext cx="801423" cy="577850"/>
          </a:xfrm>
          <a:prstGeom prst="rect">
            <a:avLst/>
          </a:prstGeom>
          <a:noFill/>
          <a:ln w="9525">
            <a:noFill/>
            <a:miter lim="800000"/>
            <a:headEnd/>
            <a:tailEnd/>
          </a:ln>
        </p:spPr>
      </p:pic>
      <p:sp>
        <p:nvSpPr>
          <p:cNvPr id="8231" name="Rectangle 39"/>
          <p:cNvSpPr>
            <a:spLocks noChangeArrowheads="1"/>
          </p:cNvSpPr>
          <p:nvPr/>
        </p:nvSpPr>
        <p:spPr bwMode="auto">
          <a:xfrm>
            <a:off x="302683" y="411163"/>
            <a:ext cx="9027187" cy="609600"/>
          </a:xfrm>
          <a:prstGeom prst="rect">
            <a:avLst/>
          </a:prstGeom>
          <a:noFill/>
          <a:ln w="9525">
            <a:noFill/>
            <a:miter lim="800000"/>
            <a:headEnd/>
            <a:tailEnd/>
          </a:ln>
        </p:spPr>
        <p:txBody>
          <a:bodyPr lIns="0" anchor="ctr"/>
          <a:lstStyle/>
          <a:p>
            <a:pPr>
              <a:buFontTx/>
              <a:buNone/>
            </a:pPr>
            <a:r>
              <a:rPr lang="en-US" sz="3200" b="1" dirty="0"/>
              <a:t>Aptara – </a:t>
            </a:r>
            <a:r>
              <a:rPr lang="en-US" sz="3200" b="1" dirty="0" smtClean="0"/>
              <a:t>Overview</a:t>
            </a:r>
            <a:endParaRPr lang="en-US" sz="3200" b="1" dirty="0"/>
          </a:p>
        </p:txBody>
      </p:sp>
      <p:pic>
        <p:nvPicPr>
          <p:cNvPr id="8232" name="Picture 40" descr="penguin_logo">
            <a:hlinkClick r:id="rId15"/>
          </p:cNvPr>
          <p:cNvPicPr>
            <a:picLocks noChangeAspect="1" noChangeArrowheads="1"/>
          </p:cNvPicPr>
          <p:nvPr/>
        </p:nvPicPr>
        <p:blipFill>
          <a:blip r:embed="rId16"/>
          <a:srcRect/>
          <a:stretch>
            <a:fillRect/>
          </a:stretch>
        </p:blipFill>
        <p:spPr bwMode="auto">
          <a:xfrm>
            <a:off x="2835937" y="4427539"/>
            <a:ext cx="1023276" cy="669925"/>
          </a:xfrm>
          <a:prstGeom prst="rect">
            <a:avLst/>
          </a:prstGeom>
          <a:noFill/>
          <a:ln w="9525">
            <a:noFill/>
            <a:miter lim="800000"/>
            <a:headEnd/>
            <a:tailEnd/>
          </a:ln>
        </p:spPr>
      </p:pic>
      <p:pic>
        <p:nvPicPr>
          <p:cNvPr id="8233" name="Picture 41" descr="SageLogo">
            <a:hlinkClick r:id="rId17"/>
          </p:cNvPr>
          <p:cNvPicPr>
            <a:picLocks noChangeAspect="1" noChangeArrowheads="1"/>
          </p:cNvPicPr>
          <p:nvPr/>
        </p:nvPicPr>
        <p:blipFill>
          <a:blip r:embed="rId18"/>
          <a:srcRect/>
          <a:stretch>
            <a:fillRect/>
          </a:stretch>
        </p:blipFill>
        <p:spPr bwMode="auto">
          <a:xfrm>
            <a:off x="3940044" y="4638675"/>
            <a:ext cx="1652719" cy="438150"/>
          </a:xfrm>
          <a:prstGeom prst="rect">
            <a:avLst/>
          </a:prstGeom>
          <a:noFill/>
          <a:ln w="9525">
            <a:noFill/>
            <a:miter lim="800000"/>
            <a:headEnd/>
            <a:tailEnd/>
          </a:ln>
        </p:spPr>
      </p:pic>
      <p:pic>
        <p:nvPicPr>
          <p:cNvPr id="8234" name="Picture 42" descr="amazon logo"/>
          <p:cNvPicPr>
            <a:picLocks noChangeAspect="1" noChangeArrowheads="1"/>
          </p:cNvPicPr>
          <p:nvPr/>
        </p:nvPicPr>
        <p:blipFill>
          <a:blip r:embed="rId19"/>
          <a:srcRect/>
          <a:stretch>
            <a:fillRect/>
          </a:stretch>
        </p:blipFill>
        <p:spPr bwMode="auto">
          <a:xfrm>
            <a:off x="5953919" y="4665663"/>
            <a:ext cx="2203054" cy="387350"/>
          </a:xfrm>
          <a:prstGeom prst="rect">
            <a:avLst/>
          </a:prstGeom>
          <a:noFill/>
          <a:ln w="9525">
            <a:noFill/>
            <a:miter lim="800000"/>
            <a:headEnd/>
            <a:tailEnd/>
          </a:ln>
        </p:spPr>
      </p:pic>
      <p:pic>
        <p:nvPicPr>
          <p:cNvPr id="8235" name="Picture 43" descr="ibglogo"/>
          <p:cNvPicPr>
            <a:picLocks noChangeAspect="1" noChangeArrowheads="1"/>
          </p:cNvPicPr>
          <p:nvPr/>
        </p:nvPicPr>
        <p:blipFill>
          <a:blip r:embed="rId20"/>
          <a:srcRect/>
          <a:stretch>
            <a:fillRect/>
          </a:stretch>
        </p:blipFill>
        <p:spPr bwMode="auto">
          <a:xfrm>
            <a:off x="8322073" y="3516313"/>
            <a:ext cx="1337998" cy="361950"/>
          </a:xfrm>
          <a:prstGeom prst="rect">
            <a:avLst/>
          </a:prstGeom>
          <a:noFill/>
          <a:ln w="9525">
            <a:noFill/>
            <a:miter lim="800000"/>
            <a:headEnd/>
            <a:tailEnd/>
          </a:ln>
        </p:spPr>
      </p:pic>
      <p:pic>
        <p:nvPicPr>
          <p:cNvPr id="8236" name="Picture 44" descr="Random-House-logo">
            <a:hlinkClick r:id="rId21"/>
          </p:cNvPr>
          <p:cNvPicPr>
            <a:picLocks noChangeAspect="1" noChangeArrowheads="1"/>
          </p:cNvPicPr>
          <p:nvPr/>
        </p:nvPicPr>
        <p:blipFill>
          <a:blip r:embed="rId22"/>
          <a:srcRect/>
          <a:stretch>
            <a:fillRect/>
          </a:stretch>
        </p:blipFill>
        <p:spPr bwMode="auto">
          <a:xfrm>
            <a:off x="8310034" y="4505325"/>
            <a:ext cx="620845" cy="56038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63129" y="403226"/>
            <a:ext cx="9386623" cy="620713"/>
          </a:xfrm>
        </p:spPr>
        <p:txBody>
          <a:bodyPr/>
          <a:lstStyle/>
          <a:p>
            <a:pPr eaLnBrk="1" hangingPunct="1">
              <a:spcBef>
                <a:spcPct val="20000"/>
              </a:spcBef>
            </a:pPr>
            <a:r>
              <a:rPr lang="en-US" sz="3200" b="1" dirty="0" smtClean="0"/>
              <a:t>Global Locations</a:t>
            </a:r>
          </a:p>
        </p:txBody>
      </p:sp>
      <p:pic>
        <p:nvPicPr>
          <p:cNvPr id="10244" name="Picture 6" descr="India Building"/>
          <p:cNvPicPr>
            <a:picLocks noChangeAspect="1" noChangeArrowheads="1"/>
          </p:cNvPicPr>
          <p:nvPr/>
        </p:nvPicPr>
        <p:blipFill>
          <a:blip r:embed="rId2"/>
          <a:srcRect/>
          <a:stretch>
            <a:fillRect/>
          </a:stretch>
        </p:blipFill>
        <p:spPr bwMode="auto">
          <a:xfrm>
            <a:off x="7383067" y="1185863"/>
            <a:ext cx="2383631" cy="1458912"/>
          </a:xfrm>
          <a:prstGeom prst="rect">
            <a:avLst/>
          </a:prstGeom>
          <a:noFill/>
          <a:ln w="9525">
            <a:solidFill>
              <a:schemeClr val="tx1"/>
            </a:solidFill>
            <a:miter lim="800000"/>
            <a:headEnd/>
            <a:tailEnd/>
          </a:ln>
        </p:spPr>
      </p:pic>
      <p:pic>
        <p:nvPicPr>
          <p:cNvPr id="10245" name="Picture 14"/>
          <p:cNvPicPr>
            <a:picLocks noChangeAspect="1" noChangeArrowheads="1"/>
          </p:cNvPicPr>
          <p:nvPr/>
        </p:nvPicPr>
        <p:blipFill>
          <a:blip r:embed="rId3"/>
          <a:srcRect l="70824" t="36919" b="30800"/>
          <a:stretch>
            <a:fillRect/>
          </a:stretch>
        </p:blipFill>
        <p:spPr bwMode="auto">
          <a:xfrm>
            <a:off x="7315994" y="4394201"/>
            <a:ext cx="2590006" cy="1560513"/>
          </a:xfrm>
          <a:prstGeom prst="rect">
            <a:avLst/>
          </a:prstGeom>
          <a:noFill/>
          <a:ln w="9525">
            <a:noFill/>
            <a:miter lim="800000"/>
            <a:headEnd/>
            <a:tailEnd/>
          </a:ln>
        </p:spPr>
      </p:pic>
      <p:sp>
        <p:nvSpPr>
          <p:cNvPr id="1692675" name="Rectangle 3"/>
          <p:cNvSpPr>
            <a:spLocks noGrp="1" noChangeAspect="1" noChangeArrowheads="1"/>
          </p:cNvSpPr>
          <p:nvPr isPhoto="1"/>
        </p:nvSpPr>
        <p:spPr bwMode="auto">
          <a:xfrm>
            <a:off x="7375744" y="2758419"/>
            <a:ext cx="2394836" cy="1577788"/>
          </a:xfrm>
          <a:prstGeom prst="rect">
            <a:avLst/>
          </a:prstGeom>
          <a:blipFill dpi="0" rotWithShape="1">
            <a:blip r:embed="rId4" cstate="print"/>
            <a:srcRect/>
            <a:stretch>
              <a:fillRect r="-5815"/>
            </a:stretch>
          </a:blipFill>
          <a:ln w="9525">
            <a:solidFill>
              <a:schemeClr val="accent4">
                <a:lumMod val="85000"/>
                <a:lumOff val="15000"/>
              </a:schemeClr>
            </a:solidFill>
            <a:miter lim="800000"/>
            <a:headEnd/>
            <a:tailEnd/>
          </a:ln>
          <a:effectLst/>
        </p:spPr>
        <p:txBody>
          <a:bodyPr/>
          <a:lstStyle/>
          <a:p>
            <a:pPr>
              <a:lnSpc>
                <a:spcPct val="80000"/>
              </a:lnSpc>
              <a:buClr>
                <a:srgbClr val="006699"/>
              </a:buClr>
              <a:buSzPct val="100000"/>
              <a:buFont typeface="Wingdings" pitchFamily="2" charset="2"/>
              <a:buNone/>
              <a:defRPr/>
            </a:pPr>
            <a:endParaRPr lang="en-US" sz="16000">
              <a:solidFill>
                <a:srgbClr val="0099FF"/>
              </a:solidFill>
              <a:latin typeface="Arial" charset="0"/>
            </a:endParaRPr>
          </a:p>
        </p:txBody>
      </p:sp>
      <p:grpSp>
        <p:nvGrpSpPr>
          <p:cNvPr id="274" name="Group 274"/>
          <p:cNvGrpSpPr>
            <a:grpSpLocks/>
          </p:cNvGrpSpPr>
          <p:nvPr/>
        </p:nvGrpSpPr>
        <p:grpSpPr bwMode="auto">
          <a:xfrm>
            <a:off x="434340" y="1913890"/>
            <a:ext cx="6505575" cy="3398838"/>
            <a:chOff x="552" y="1199"/>
            <a:chExt cx="4792" cy="2357"/>
          </a:xfrm>
        </p:grpSpPr>
        <p:sp>
          <p:nvSpPr>
            <p:cNvPr id="275" name="Freeform 5"/>
            <p:cNvSpPr>
              <a:spLocks/>
            </p:cNvSpPr>
            <p:nvPr/>
          </p:nvSpPr>
          <p:spPr bwMode="auto">
            <a:xfrm>
              <a:off x="1349" y="2086"/>
              <a:ext cx="11" cy="5"/>
            </a:xfrm>
            <a:custGeom>
              <a:avLst/>
              <a:gdLst>
                <a:gd name="T0" fmla="*/ 0 w 50"/>
                <a:gd name="T1" fmla="*/ 0 h 17"/>
                <a:gd name="T2" fmla="*/ 4 w 50"/>
                <a:gd name="T3" fmla="*/ 17 h 17"/>
                <a:gd name="T4" fmla="*/ 50 w 50"/>
                <a:gd name="T5" fmla="*/ 10 h 17"/>
                <a:gd name="T6" fmla="*/ 0 w 50"/>
                <a:gd name="T7" fmla="*/ 0 h 17"/>
                <a:gd name="T8" fmla="*/ 0 60000 65536"/>
                <a:gd name="T9" fmla="*/ 0 60000 65536"/>
                <a:gd name="T10" fmla="*/ 0 60000 65536"/>
                <a:gd name="T11" fmla="*/ 0 60000 65536"/>
                <a:gd name="T12" fmla="*/ 0 w 50"/>
                <a:gd name="T13" fmla="*/ 0 h 17"/>
                <a:gd name="T14" fmla="*/ 50 w 50"/>
                <a:gd name="T15" fmla="*/ 17 h 17"/>
              </a:gdLst>
              <a:ahLst/>
              <a:cxnLst>
                <a:cxn ang="T8">
                  <a:pos x="T0" y="T1"/>
                </a:cxn>
                <a:cxn ang="T9">
                  <a:pos x="T2" y="T3"/>
                </a:cxn>
                <a:cxn ang="T10">
                  <a:pos x="T4" y="T5"/>
                </a:cxn>
                <a:cxn ang="T11">
                  <a:pos x="T6" y="T7"/>
                </a:cxn>
              </a:cxnLst>
              <a:rect l="T12" t="T13" r="T14" b="T15"/>
              <a:pathLst>
                <a:path w="50" h="17">
                  <a:moveTo>
                    <a:pt x="0" y="0"/>
                  </a:moveTo>
                  <a:lnTo>
                    <a:pt x="4" y="17"/>
                  </a:lnTo>
                  <a:lnTo>
                    <a:pt x="50" y="10"/>
                  </a:lnTo>
                  <a:lnTo>
                    <a:pt x="0" y="0"/>
                  </a:lnTo>
                  <a:close/>
                </a:path>
              </a:pathLst>
            </a:custGeom>
            <a:solidFill>
              <a:srgbClr val="9DC6E2"/>
            </a:solidFill>
            <a:ln w="1651">
              <a:solidFill>
                <a:srgbClr val="004070"/>
              </a:solidFill>
              <a:prstDash val="solid"/>
              <a:round/>
              <a:headEnd/>
              <a:tailEnd/>
            </a:ln>
          </p:spPr>
          <p:txBody>
            <a:bodyPr/>
            <a:lstStyle/>
            <a:p>
              <a:endParaRPr lang="en-US"/>
            </a:p>
          </p:txBody>
        </p:sp>
        <p:sp>
          <p:nvSpPr>
            <p:cNvPr id="276" name="Freeform 6"/>
            <p:cNvSpPr>
              <a:spLocks/>
            </p:cNvSpPr>
            <p:nvPr/>
          </p:nvSpPr>
          <p:spPr bwMode="auto">
            <a:xfrm>
              <a:off x="2358" y="1900"/>
              <a:ext cx="112" cy="87"/>
            </a:xfrm>
            <a:custGeom>
              <a:avLst/>
              <a:gdLst>
                <a:gd name="T0" fmla="*/ 0 w 472"/>
                <a:gd name="T1" fmla="*/ 163 h 339"/>
                <a:gd name="T2" fmla="*/ 4 w 472"/>
                <a:gd name="T3" fmla="*/ 251 h 339"/>
                <a:gd name="T4" fmla="*/ 39 w 472"/>
                <a:gd name="T5" fmla="*/ 277 h 339"/>
                <a:gd name="T6" fmla="*/ 11 w 472"/>
                <a:gd name="T7" fmla="*/ 322 h 339"/>
                <a:gd name="T8" fmla="*/ 63 w 472"/>
                <a:gd name="T9" fmla="*/ 339 h 339"/>
                <a:gd name="T10" fmla="*/ 186 w 472"/>
                <a:gd name="T11" fmla="*/ 322 h 339"/>
                <a:gd name="T12" fmla="*/ 209 w 472"/>
                <a:gd name="T13" fmla="*/ 273 h 339"/>
                <a:gd name="T14" fmla="*/ 292 w 472"/>
                <a:gd name="T15" fmla="*/ 245 h 339"/>
                <a:gd name="T16" fmla="*/ 300 w 472"/>
                <a:gd name="T17" fmla="*/ 204 h 339"/>
                <a:gd name="T18" fmla="*/ 327 w 472"/>
                <a:gd name="T19" fmla="*/ 193 h 339"/>
                <a:gd name="T20" fmla="*/ 315 w 472"/>
                <a:gd name="T21" fmla="*/ 171 h 339"/>
                <a:gd name="T22" fmla="*/ 345 w 472"/>
                <a:gd name="T23" fmla="*/ 169 h 339"/>
                <a:gd name="T24" fmla="*/ 367 w 472"/>
                <a:gd name="T25" fmla="*/ 127 h 339"/>
                <a:gd name="T26" fmla="*/ 358 w 472"/>
                <a:gd name="T27" fmla="*/ 86 h 339"/>
                <a:gd name="T28" fmla="*/ 469 w 472"/>
                <a:gd name="T29" fmla="*/ 55 h 339"/>
                <a:gd name="T30" fmla="*/ 472 w 472"/>
                <a:gd name="T31" fmla="*/ 47 h 339"/>
                <a:gd name="T32" fmla="*/ 430 w 472"/>
                <a:gd name="T33" fmla="*/ 39 h 339"/>
                <a:gd name="T34" fmla="*/ 371 w 472"/>
                <a:gd name="T35" fmla="*/ 68 h 339"/>
                <a:gd name="T36" fmla="*/ 344 w 472"/>
                <a:gd name="T37" fmla="*/ 0 h 339"/>
                <a:gd name="T38" fmla="*/ 293 w 472"/>
                <a:gd name="T39" fmla="*/ 51 h 339"/>
                <a:gd name="T40" fmla="*/ 147 w 472"/>
                <a:gd name="T41" fmla="*/ 47 h 339"/>
                <a:gd name="T42" fmla="*/ 73 w 472"/>
                <a:gd name="T43" fmla="*/ 124 h 339"/>
                <a:gd name="T44" fmla="*/ 24 w 472"/>
                <a:gd name="T45" fmla="*/ 99 h 339"/>
                <a:gd name="T46" fmla="*/ 0 w 472"/>
                <a:gd name="T47" fmla="*/ 163 h 33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72"/>
                <a:gd name="T73" fmla="*/ 0 h 339"/>
                <a:gd name="T74" fmla="*/ 472 w 472"/>
                <a:gd name="T75" fmla="*/ 339 h 33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72" h="339">
                  <a:moveTo>
                    <a:pt x="0" y="163"/>
                  </a:moveTo>
                  <a:lnTo>
                    <a:pt x="4" y="251"/>
                  </a:lnTo>
                  <a:lnTo>
                    <a:pt x="39" y="277"/>
                  </a:lnTo>
                  <a:lnTo>
                    <a:pt x="11" y="322"/>
                  </a:lnTo>
                  <a:lnTo>
                    <a:pt x="63" y="339"/>
                  </a:lnTo>
                  <a:lnTo>
                    <a:pt x="186" y="322"/>
                  </a:lnTo>
                  <a:lnTo>
                    <a:pt x="209" y="273"/>
                  </a:lnTo>
                  <a:lnTo>
                    <a:pt x="292" y="245"/>
                  </a:lnTo>
                  <a:lnTo>
                    <a:pt x="300" y="204"/>
                  </a:lnTo>
                  <a:lnTo>
                    <a:pt x="327" y="193"/>
                  </a:lnTo>
                  <a:lnTo>
                    <a:pt x="315" y="171"/>
                  </a:lnTo>
                  <a:lnTo>
                    <a:pt x="345" y="169"/>
                  </a:lnTo>
                  <a:lnTo>
                    <a:pt x="367" y="127"/>
                  </a:lnTo>
                  <a:lnTo>
                    <a:pt x="358" y="86"/>
                  </a:lnTo>
                  <a:lnTo>
                    <a:pt x="469" y="55"/>
                  </a:lnTo>
                  <a:lnTo>
                    <a:pt x="472" y="47"/>
                  </a:lnTo>
                  <a:lnTo>
                    <a:pt x="430" y="39"/>
                  </a:lnTo>
                  <a:lnTo>
                    <a:pt x="371" y="68"/>
                  </a:lnTo>
                  <a:lnTo>
                    <a:pt x="344" y="0"/>
                  </a:lnTo>
                  <a:lnTo>
                    <a:pt x="293" y="51"/>
                  </a:lnTo>
                  <a:lnTo>
                    <a:pt x="147" y="47"/>
                  </a:lnTo>
                  <a:lnTo>
                    <a:pt x="73" y="124"/>
                  </a:lnTo>
                  <a:lnTo>
                    <a:pt x="24" y="99"/>
                  </a:lnTo>
                  <a:lnTo>
                    <a:pt x="0" y="163"/>
                  </a:lnTo>
                  <a:close/>
                </a:path>
              </a:pathLst>
            </a:custGeom>
            <a:solidFill>
              <a:srgbClr val="9DC6E2"/>
            </a:solidFill>
            <a:ln w="1651">
              <a:solidFill>
                <a:srgbClr val="004070"/>
              </a:solidFill>
              <a:prstDash val="solid"/>
              <a:round/>
              <a:headEnd/>
              <a:tailEnd/>
            </a:ln>
          </p:spPr>
          <p:txBody>
            <a:bodyPr/>
            <a:lstStyle/>
            <a:p>
              <a:endParaRPr lang="en-US"/>
            </a:p>
          </p:txBody>
        </p:sp>
        <p:sp>
          <p:nvSpPr>
            <p:cNvPr id="277" name="Freeform 7"/>
            <p:cNvSpPr>
              <a:spLocks/>
            </p:cNvSpPr>
            <p:nvPr/>
          </p:nvSpPr>
          <p:spPr bwMode="auto">
            <a:xfrm>
              <a:off x="2032" y="1858"/>
              <a:ext cx="14" cy="29"/>
            </a:xfrm>
            <a:custGeom>
              <a:avLst/>
              <a:gdLst>
                <a:gd name="T0" fmla="*/ 0 w 61"/>
                <a:gd name="T1" fmla="*/ 87 h 114"/>
                <a:gd name="T2" fmla="*/ 3 w 61"/>
                <a:gd name="T3" fmla="*/ 28 h 114"/>
                <a:gd name="T4" fmla="*/ 30 w 61"/>
                <a:gd name="T5" fmla="*/ 0 h 114"/>
                <a:gd name="T6" fmla="*/ 61 w 61"/>
                <a:gd name="T7" fmla="*/ 68 h 114"/>
                <a:gd name="T8" fmla="*/ 32 w 61"/>
                <a:gd name="T9" fmla="*/ 114 h 114"/>
                <a:gd name="T10" fmla="*/ 0 w 61"/>
                <a:gd name="T11" fmla="*/ 87 h 114"/>
                <a:gd name="T12" fmla="*/ 0 60000 65536"/>
                <a:gd name="T13" fmla="*/ 0 60000 65536"/>
                <a:gd name="T14" fmla="*/ 0 60000 65536"/>
                <a:gd name="T15" fmla="*/ 0 60000 65536"/>
                <a:gd name="T16" fmla="*/ 0 60000 65536"/>
                <a:gd name="T17" fmla="*/ 0 60000 65536"/>
                <a:gd name="T18" fmla="*/ 0 w 61"/>
                <a:gd name="T19" fmla="*/ 0 h 114"/>
                <a:gd name="T20" fmla="*/ 61 w 61"/>
                <a:gd name="T21" fmla="*/ 114 h 114"/>
              </a:gdLst>
              <a:ahLst/>
              <a:cxnLst>
                <a:cxn ang="T12">
                  <a:pos x="T0" y="T1"/>
                </a:cxn>
                <a:cxn ang="T13">
                  <a:pos x="T2" y="T3"/>
                </a:cxn>
                <a:cxn ang="T14">
                  <a:pos x="T4" y="T5"/>
                </a:cxn>
                <a:cxn ang="T15">
                  <a:pos x="T6" y="T7"/>
                </a:cxn>
                <a:cxn ang="T16">
                  <a:pos x="T8" y="T9"/>
                </a:cxn>
                <a:cxn ang="T17">
                  <a:pos x="T10" y="T11"/>
                </a:cxn>
              </a:cxnLst>
              <a:rect l="T18" t="T19" r="T20" b="T21"/>
              <a:pathLst>
                <a:path w="61" h="114">
                  <a:moveTo>
                    <a:pt x="0" y="87"/>
                  </a:moveTo>
                  <a:lnTo>
                    <a:pt x="3" y="28"/>
                  </a:lnTo>
                  <a:lnTo>
                    <a:pt x="30" y="0"/>
                  </a:lnTo>
                  <a:lnTo>
                    <a:pt x="61" y="68"/>
                  </a:lnTo>
                  <a:lnTo>
                    <a:pt x="32" y="114"/>
                  </a:lnTo>
                  <a:lnTo>
                    <a:pt x="0" y="87"/>
                  </a:lnTo>
                  <a:close/>
                </a:path>
              </a:pathLst>
            </a:custGeom>
            <a:solidFill>
              <a:srgbClr val="9DC6E2"/>
            </a:solidFill>
            <a:ln w="1651">
              <a:solidFill>
                <a:srgbClr val="004070"/>
              </a:solidFill>
              <a:prstDash val="solid"/>
              <a:round/>
              <a:headEnd/>
              <a:tailEnd/>
            </a:ln>
          </p:spPr>
          <p:txBody>
            <a:bodyPr/>
            <a:lstStyle/>
            <a:p>
              <a:endParaRPr lang="en-US"/>
            </a:p>
          </p:txBody>
        </p:sp>
        <p:sp>
          <p:nvSpPr>
            <p:cNvPr id="278" name="Freeform 8"/>
            <p:cNvSpPr>
              <a:spLocks/>
            </p:cNvSpPr>
            <p:nvPr/>
          </p:nvSpPr>
          <p:spPr bwMode="auto">
            <a:xfrm>
              <a:off x="1811" y="1915"/>
              <a:ext cx="161" cy="167"/>
            </a:xfrm>
            <a:custGeom>
              <a:avLst/>
              <a:gdLst>
                <a:gd name="T0" fmla="*/ 0 w 678"/>
                <a:gd name="T1" fmla="*/ 345 h 646"/>
                <a:gd name="T2" fmla="*/ 3 w 678"/>
                <a:gd name="T3" fmla="*/ 358 h 646"/>
                <a:gd name="T4" fmla="*/ 126 w 678"/>
                <a:gd name="T5" fmla="*/ 439 h 646"/>
                <a:gd name="T6" fmla="*/ 394 w 678"/>
                <a:gd name="T7" fmla="*/ 616 h 646"/>
                <a:gd name="T8" fmla="*/ 397 w 678"/>
                <a:gd name="T9" fmla="*/ 646 h 646"/>
                <a:gd name="T10" fmla="*/ 423 w 678"/>
                <a:gd name="T11" fmla="*/ 642 h 646"/>
                <a:gd name="T12" fmla="*/ 476 w 678"/>
                <a:gd name="T13" fmla="*/ 629 h 646"/>
                <a:gd name="T14" fmla="*/ 678 w 678"/>
                <a:gd name="T15" fmla="*/ 490 h 646"/>
                <a:gd name="T16" fmla="*/ 599 w 678"/>
                <a:gd name="T17" fmla="*/ 398 h 646"/>
                <a:gd name="T18" fmla="*/ 601 w 678"/>
                <a:gd name="T19" fmla="*/ 249 h 646"/>
                <a:gd name="T20" fmla="*/ 591 w 678"/>
                <a:gd name="T21" fmla="*/ 182 h 646"/>
                <a:gd name="T22" fmla="*/ 535 w 678"/>
                <a:gd name="T23" fmla="*/ 114 h 646"/>
                <a:gd name="T24" fmla="*/ 563 w 678"/>
                <a:gd name="T25" fmla="*/ 91 h 646"/>
                <a:gd name="T26" fmla="*/ 577 w 678"/>
                <a:gd name="T27" fmla="*/ 0 h 646"/>
                <a:gd name="T28" fmla="*/ 338 w 678"/>
                <a:gd name="T29" fmla="*/ 15 h 646"/>
                <a:gd name="T30" fmla="*/ 214 w 678"/>
                <a:gd name="T31" fmla="*/ 69 h 646"/>
                <a:gd name="T32" fmla="*/ 246 w 678"/>
                <a:gd name="T33" fmla="*/ 179 h 646"/>
                <a:gd name="T34" fmla="*/ 192 w 678"/>
                <a:gd name="T35" fmla="*/ 182 h 646"/>
                <a:gd name="T36" fmla="*/ 164 w 678"/>
                <a:gd name="T37" fmla="*/ 194 h 646"/>
                <a:gd name="T38" fmla="*/ 169 w 678"/>
                <a:gd name="T39" fmla="*/ 223 h 646"/>
                <a:gd name="T40" fmla="*/ 18 w 678"/>
                <a:gd name="T41" fmla="*/ 289 h 646"/>
                <a:gd name="T42" fmla="*/ 0 w 678"/>
                <a:gd name="T43" fmla="*/ 345 h 6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78"/>
                <a:gd name="T67" fmla="*/ 0 h 646"/>
                <a:gd name="T68" fmla="*/ 678 w 678"/>
                <a:gd name="T69" fmla="*/ 646 h 64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78" h="646">
                  <a:moveTo>
                    <a:pt x="0" y="345"/>
                  </a:moveTo>
                  <a:lnTo>
                    <a:pt x="3" y="358"/>
                  </a:lnTo>
                  <a:lnTo>
                    <a:pt x="126" y="439"/>
                  </a:lnTo>
                  <a:lnTo>
                    <a:pt x="394" y="616"/>
                  </a:lnTo>
                  <a:lnTo>
                    <a:pt x="397" y="646"/>
                  </a:lnTo>
                  <a:lnTo>
                    <a:pt x="423" y="642"/>
                  </a:lnTo>
                  <a:lnTo>
                    <a:pt x="476" y="629"/>
                  </a:lnTo>
                  <a:lnTo>
                    <a:pt x="678" y="490"/>
                  </a:lnTo>
                  <a:lnTo>
                    <a:pt x="599" y="398"/>
                  </a:lnTo>
                  <a:lnTo>
                    <a:pt x="601" y="249"/>
                  </a:lnTo>
                  <a:lnTo>
                    <a:pt x="591" y="182"/>
                  </a:lnTo>
                  <a:lnTo>
                    <a:pt x="535" y="114"/>
                  </a:lnTo>
                  <a:lnTo>
                    <a:pt x="563" y="91"/>
                  </a:lnTo>
                  <a:lnTo>
                    <a:pt x="577" y="0"/>
                  </a:lnTo>
                  <a:lnTo>
                    <a:pt x="338" y="15"/>
                  </a:lnTo>
                  <a:lnTo>
                    <a:pt x="214" y="69"/>
                  </a:lnTo>
                  <a:lnTo>
                    <a:pt x="246" y="179"/>
                  </a:lnTo>
                  <a:lnTo>
                    <a:pt x="192" y="182"/>
                  </a:lnTo>
                  <a:lnTo>
                    <a:pt x="164" y="194"/>
                  </a:lnTo>
                  <a:lnTo>
                    <a:pt x="169" y="223"/>
                  </a:lnTo>
                  <a:lnTo>
                    <a:pt x="18" y="289"/>
                  </a:lnTo>
                  <a:lnTo>
                    <a:pt x="0" y="345"/>
                  </a:lnTo>
                  <a:close/>
                </a:path>
              </a:pathLst>
            </a:custGeom>
            <a:solidFill>
              <a:srgbClr val="9DC6E2"/>
            </a:solidFill>
            <a:ln w="1651">
              <a:solidFill>
                <a:srgbClr val="004070"/>
              </a:solidFill>
              <a:prstDash val="solid"/>
              <a:round/>
              <a:headEnd/>
              <a:tailEnd/>
            </a:ln>
          </p:spPr>
          <p:txBody>
            <a:bodyPr/>
            <a:lstStyle/>
            <a:p>
              <a:endParaRPr lang="en-US"/>
            </a:p>
          </p:txBody>
        </p:sp>
        <p:sp>
          <p:nvSpPr>
            <p:cNvPr id="279" name="Freeform 9"/>
            <p:cNvSpPr>
              <a:spLocks/>
            </p:cNvSpPr>
            <p:nvPr/>
          </p:nvSpPr>
          <p:spPr bwMode="auto">
            <a:xfrm>
              <a:off x="2773" y="2339"/>
              <a:ext cx="319" cy="262"/>
            </a:xfrm>
            <a:custGeom>
              <a:avLst/>
              <a:gdLst>
                <a:gd name="T0" fmla="*/ 24 w 1350"/>
                <a:gd name="T1" fmla="*/ 542 h 1012"/>
                <a:gd name="T2" fmla="*/ 36 w 1350"/>
                <a:gd name="T3" fmla="*/ 528 h 1012"/>
                <a:gd name="T4" fmla="*/ 27 w 1350"/>
                <a:gd name="T5" fmla="*/ 381 h 1012"/>
                <a:gd name="T6" fmla="*/ 119 w 1350"/>
                <a:gd name="T7" fmla="*/ 334 h 1012"/>
                <a:gd name="T8" fmla="*/ 307 w 1350"/>
                <a:gd name="T9" fmla="*/ 249 h 1012"/>
                <a:gd name="T10" fmla="*/ 325 w 1350"/>
                <a:gd name="T11" fmla="*/ 191 h 1012"/>
                <a:gd name="T12" fmla="*/ 345 w 1350"/>
                <a:gd name="T13" fmla="*/ 187 h 1012"/>
                <a:gd name="T14" fmla="*/ 378 w 1350"/>
                <a:gd name="T15" fmla="*/ 164 h 1012"/>
                <a:gd name="T16" fmla="*/ 483 w 1350"/>
                <a:gd name="T17" fmla="*/ 117 h 1012"/>
                <a:gd name="T18" fmla="*/ 514 w 1350"/>
                <a:gd name="T19" fmla="*/ 138 h 1012"/>
                <a:gd name="T20" fmla="*/ 539 w 1350"/>
                <a:gd name="T21" fmla="*/ 121 h 1012"/>
                <a:gd name="T22" fmla="*/ 650 w 1350"/>
                <a:gd name="T23" fmla="*/ 48 h 1012"/>
                <a:gd name="T24" fmla="*/ 782 w 1350"/>
                <a:gd name="T25" fmla="*/ 56 h 1012"/>
                <a:gd name="T26" fmla="*/ 902 w 1350"/>
                <a:gd name="T27" fmla="*/ 239 h 1012"/>
                <a:gd name="T28" fmla="*/ 956 w 1350"/>
                <a:gd name="T29" fmla="*/ 47 h 1012"/>
                <a:gd name="T30" fmla="*/ 1024 w 1350"/>
                <a:gd name="T31" fmla="*/ 120 h 1012"/>
                <a:gd name="T32" fmla="*/ 1111 w 1350"/>
                <a:gd name="T33" fmla="*/ 283 h 1012"/>
                <a:gd name="T34" fmla="*/ 1222 w 1350"/>
                <a:gd name="T35" fmla="*/ 404 h 1012"/>
                <a:gd name="T36" fmla="*/ 1261 w 1350"/>
                <a:gd name="T37" fmla="*/ 440 h 1012"/>
                <a:gd name="T38" fmla="*/ 1350 w 1350"/>
                <a:gd name="T39" fmla="*/ 607 h 1012"/>
                <a:gd name="T40" fmla="*/ 1274 w 1350"/>
                <a:gd name="T41" fmla="*/ 799 h 1012"/>
                <a:gd name="T42" fmla="*/ 1156 w 1350"/>
                <a:gd name="T43" fmla="*/ 967 h 1012"/>
                <a:gd name="T44" fmla="*/ 1112 w 1350"/>
                <a:gd name="T45" fmla="*/ 1012 h 1012"/>
                <a:gd name="T46" fmla="*/ 1012 w 1350"/>
                <a:gd name="T47" fmla="*/ 999 h 1012"/>
                <a:gd name="T48" fmla="*/ 898 w 1350"/>
                <a:gd name="T49" fmla="*/ 945 h 1012"/>
                <a:gd name="T50" fmla="*/ 836 w 1350"/>
                <a:gd name="T51" fmla="*/ 878 h 1012"/>
                <a:gd name="T52" fmla="*/ 822 w 1350"/>
                <a:gd name="T53" fmla="*/ 860 h 1012"/>
                <a:gd name="T54" fmla="*/ 824 w 1350"/>
                <a:gd name="T55" fmla="*/ 762 h 1012"/>
                <a:gd name="T56" fmla="*/ 737 w 1350"/>
                <a:gd name="T57" fmla="*/ 836 h 1012"/>
                <a:gd name="T58" fmla="*/ 608 w 1350"/>
                <a:gd name="T59" fmla="*/ 722 h 1012"/>
                <a:gd name="T60" fmla="*/ 354 w 1350"/>
                <a:gd name="T61" fmla="*/ 807 h 1012"/>
                <a:gd name="T62" fmla="*/ 160 w 1350"/>
                <a:gd name="T63" fmla="*/ 858 h 1012"/>
                <a:gd name="T64" fmla="*/ 87 w 1350"/>
                <a:gd name="T65" fmla="*/ 728 h 10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50"/>
                <a:gd name="T100" fmla="*/ 0 h 1012"/>
                <a:gd name="T101" fmla="*/ 1350 w 1350"/>
                <a:gd name="T102" fmla="*/ 1012 h 10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50" h="1012">
                  <a:moveTo>
                    <a:pt x="0" y="534"/>
                  </a:moveTo>
                  <a:lnTo>
                    <a:pt x="24" y="542"/>
                  </a:lnTo>
                  <a:lnTo>
                    <a:pt x="10" y="512"/>
                  </a:lnTo>
                  <a:lnTo>
                    <a:pt x="36" y="528"/>
                  </a:lnTo>
                  <a:lnTo>
                    <a:pt x="9" y="470"/>
                  </a:lnTo>
                  <a:lnTo>
                    <a:pt x="27" y="381"/>
                  </a:lnTo>
                  <a:lnTo>
                    <a:pt x="35" y="404"/>
                  </a:lnTo>
                  <a:lnTo>
                    <a:pt x="119" y="334"/>
                  </a:lnTo>
                  <a:lnTo>
                    <a:pt x="259" y="301"/>
                  </a:lnTo>
                  <a:lnTo>
                    <a:pt x="307" y="249"/>
                  </a:lnTo>
                  <a:lnTo>
                    <a:pt x="306" y="216"/>
                  </a:lnTo>
                  <a:lnTo>
                    <a:pt x="325" y="191"/>
                  </a:lnTo>
                  <a:lnTo>
                    <a:pt x="345" y="231"/>
                  </a:lnTo>
                  <a:lnTo>
                    <a:pt x="345" y="187"/>
                  </a:lnTo>
                  <a:lnTo>
                    <a:pt x="377" y="197"/>
                  </a:lnTo>
                  <a:lnTo>
                    <a:pt x="378" y="164"/>
                  </a:lnTo>
                  <a:lnTo>
                    <a:pt x="429" y="114"/>
                  </a:lnTo>
                  <a:lnTo>
                    <a:pt x="483" y="117"/>
                  </a:lnTo>
                  <a:lnTo>
                    <a:pt x="494" y="166"/>
                  </a:lnTo>
                  <a:lnTo>
                    <a:pt x="514" y="138"/>
                  </a:lnTo>
                  <a:lnTo>
                    <a:pt x="554" y="154"/>
                  </a:lnTo>
                  <a:lnTo>
                    <a:pt x="539" y="121"/>
                  </a:lnTo>
                  <a:lnTo>
                    <a:pt x="571" y="69"/>
                  </a:lnTo>
                  <a:lnTo>
                    <a:pt x="650" y="48"/>
                  </a:lnTo>
                  <a:lnTo>
                    <a:pt x="630" y="14"/>
                  </a:lnTo>
                  <a:lnTo>
                    <a:pt x="782" y="56"/>
                  </a:lnTo>
                  <a:lnTo>
                    <a:pt x="749" y="146"/>
                  </a:lnTo>
                  <a:lnTo>
                    <a:pt x="902" y="239"/>
                  </a:lnTo>
                  <a:lnTo>
                    <a:pt x="939" y="202"/>
                  </a:lnTo>
                  <a:lnTo>
                    <a:pt x="956" y="47"/>
                  </a:lnTo>
                  <a:lnTo>
                    <a:pt x="993" y="0"/>
                  </a:lnTo>
                  <a:lnTo>
                    <a:pt x="1024" y="120"/>
                  </a:lnTo>
                  <a:lnTo>
                    <a:pt x="1076" y="146"/>
                  </a:lnTo>
                  <a:lnTo>
                    <a:pt x="1111" y="283"/>
                  </a:lnTo>
                  <a:lnTo>
                    <a:pt x="1193" y="327"/>
                  </a:lnTo>
                  <a:lnTo>
                    <a:pt x="1222" y="404"/>
                  </a:lnTo>
                  <a:lnTo>
                    <a:pt x="1254" y="399"/>
                  </a:lnTo>
                  <a:lnTo>
                    <a:pt x="1261" y="440"/>
                  </a:lnTo>
                  <a:lnTo>
                    <a:pt x="1328" y="499"/>
                  </a:lnTo>
                  <a:lnTo>
                    <a:pt x="1350" y="607"/>
                  </a:lnTo>
                  <a:lnTo>
                    <a:pt x="1335" y="710"/>
                  </a:lnTo>
                  <a:lnTo>
                    <a:pt x="1274" y="799"/>
                  </a:lnTo>
                  <a:lnTo>
                    <a:pt x="1232" y="950"/>
                  </a:lnTo>
                  <a:lnTo>
                    <a:pt x="1156" y="967"/>
                  </a:lnTo>
                  <a:lnTo>
                    <a:pt x="1109" y="994"/>
                  </a:lnTo>
                  <a:lnTo>
                    <a:pt x="1112" y="1012"/>
                  </a:lnTo>
                  <a:lnTo>
                    <a:pt x="1064" y="961"/>
                  </a:lnTo>
                  <a:lnTo>
                    <a:pt x="1012" y="999"/>
                  </a:lnTo>
                  <a:lnTo>
                    <a:pt x="949" y="982"/>
                  </a:lnTo>
                  <a:lnTo>
                    <a:pt x="898" y="945"/>
                  </a:lnTo>
                  <a:lnTo>
                    <a:pt x="874" y="868"/>
                  </a:lnTo>
                  <a:lnTo>
                    <a:pt x="836" y="878"/>
                  </a:lnTo>
                  <a:lnTo>
                    <a:pt x="835" y="827"/>
                  </a:lnTo>
                  <a:lnTo>
                    <a:pt x="822" y="860"/>
                  </a:lnTo>
                  <a:lnTo>
                    <a:pt x="795" y="861"/>
                  </a:lnTo>
                  <a:lnTo>
                    <a:pt x="824" y="762"/>
                  </a:lnTo>
                  <a:lnTo>
                    <a:pt x="765" y="856"/>
                  </a:lnTo>
                  <a:lnTo>
                    <a:pt x="737" y="836"/>
                  </a:lnTo>
                  <a:lnTo>
                    <a:pt x="707" y="763"/>
                  </a:lnTo>
                  <a:lnTo>
                    <a:pt x="608" y="722"/>
                  </a:lnTo>
                  <a:lnTo>
                    <a:pt x="428" y="754"/>
                  </a:lnTo>
                  <a:lnTo>
                    <a:pt x="354" y="807"/>
                  </a:lnTo>
                  <a:lnTo>
                    <a:pt x="230" y="812"/>
                  </a:lnTo>
                  <a:lnTo>
                    <a:pt x="160" y="858"/>
                  </a:lnTo>
                  <a:lnTo>
                    <a:pt x="66" y="825"/>
                  </a:lnTo>
                  <a:lnTo>
                    <a:pt x="87" y="728"/>
                  </a:lnTo>
                  <a:lnTo>
                    <a:pt x="0" y="534"/>
                  </a:lnTo>
                  <a:close/>
                </a:path>
              </a:pathLst>
            </a:custGeom>
            <a:solidFill>
              <a:srgbClr val="9DC6E2"/>
            </a:solidFill>
            <a:ln w="1651">
              <a:solidFill>
                <a:srgbClr val="004070"/>
              </a:solidFill>
              <a:prstDash val="solid"/>
              <a:round/>
              <a:headEnd/>
              <a:tailEnd/>
            </a:ln>
          </p:spPr>
          <p:txBody>
            <a:bodyPr/>
            <a:lstStyle/>
            <a:p>
              <a:endParaRPr lang="en-US"/>
            </a:p>
          </p:txBody>
        </p:sp>
        <p:sp>
          <p:nvSpPr>
            <p:cNvPr id="280" name="Freeform 10"/>
            <p:cNvSpPr>
              <a:spLocks/>
            </p:cNvSpPr>
            <p:nvPr/>
          </p:nvSpPr>
          <p:spPr bwMode="auto">
            <a:xfrm>
              <a:off x="3023" y="2616"/>
              <a:ext cx="28" cy="30"/>
            </a:xfrm>
            <a:custGeom>
              <a:avLst/>
              <a:gdLst>
                <a:gd name="T0" fmla="*/ 0 w 116"/>
                <a:gd name="T1" fmla="*/ 20 h 115"/>
                <a:gd name="T2" fmla="*/ 1 w 116"/>
                <a:gd name="T3" fmla="*/ 0 h 115"/>
                <a:gd name="T4" fmla="*/ 60 w 116"/>
                <a:gd name="T5" fmla="*/ 17 h 115"/>
                <a:gd name="T6" fmla="*/ 105 w 116"/>
                <a:gd name="T7" fmla="*/ 3 h 115"/>
                <a:gd name="T8" fmla="*/ 116 w 116"/>
                <a:gd name="T9" fmla="*/ 31 h 115"/>
                <a:gd name="T10" fmla="*/ 116 w 116"/>
                <a:gd name="T11" fmla="*/ 65 h 115"/>
                <a:gd name="T12" fmla="*/ 72 w 116"/>
                <a:gd name="T13" fmla="*/ 115 h 115"/>
                <a:gd name="T14" fmla="*/ 42 w 116"/>
                <a:gd name="T15" fmla="*/ 112 h 115"/>
                <a:gd name="T16" fmla="*/ 0 w 116"/>
                <a:gd name="T17" fmla="*/ 20 h 1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6"/>
                <a:gd name="T28" fmla="*/ 0 h 115"/>
                <a:gd name="T29" fmla="*/ 116 w 116"/>
                <a:gd name="T30" fmla="*/ 115 h 1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6" h="115">
                  <a:moveTo>
                    <a:pt x="0" y="20"/>
                  </a:moveTo>
                  <a:lnTo>
                    <a:pt x="1" y="0"/>
                  </a:lnTo>
                  <a:lnTo>
                    <a:pt x="60" y="17"/>
                  </a:lnTo>
                  <a:lnTo>
                    <a:pt x="105" y="3"/>
                  </a:lnTo>
                  <a:lnTo>
                    <a:pt x="116" y="31"/>
                  </a:lnTo>
                  <a:lnTo>
                    <a:pt x="116" y="65"/>
                  </a:lnTo>
                  <a:lnTo>
                    <a:pt x="72" y="115"/>
                  </a:lnTo>
                  <a:lnTo>
                    <a:pt x="42" y="112"/>
                  </a:lnTo>
                  <a:lnTo>
                    <a:pt x="0" y="20"/>
                  </a:lnTo>
                  <a:close/>
                </a:path>
              </a:pathLst>
            </a:custGeom>
            <a:solidFill>
              <a:srgbClr val="9DC6E2"/>
            </a:solidFill>
            <a:ln w="1651">
              <a:solidFill>
                <a:srgbClr val="004070"/>
              </a:solidFill>
              <a:prstDash val="solid"/>
              <a:round/>
              <a:headEnd/>
              <a:tailEnd/>
            </a:ln>
          </p:spPr>
          <p:txBody>
            <a:bodyPr/>
            <a:lstStyle/>
            <a:p>
              <a:endParaRPr lang="en-US"/>
            </a:p>
          </p:txBody>
        </p:sp>
        <p:sp>
          <p:nvSpPr>
            <p:cNvPr id="281" name="Freeform 11"/>
            <p:cNvSpPr>
              <a:spLocks/>
            </p:cNvSpPr>
            <p:nvPr/>
          </p:nvSpPr>
          <p:spPr bwMode="auto">
            <a:xfrm>
              <a:off x="1954" y="1792"/>
              <a:ext cx="61" cy="24"/>
            </a:xfrm>
            <a:custGeom>
              <a:avLst/>
              <a:gdLst>
                <a:gd name="T0" fmla="*/ 0 w 256"/>
                <a:gd name="T1" fmla="*/ 55 h 98"/>
                <a:gd name="T2" fmla="*/ 4 w 256"/>
                <a:gd name="T3" fmla="*/ 59 h 98"/>
                <a:gd name="T4" fmla="*/ 5 w 256"/>
                <a:gd name="T5" fmla="*/ 77 h 98"/>
                <a:gd name="T6" fmla="*/ 33 w 256"/>
                <a:gd name="T7" fmla="*/ 81 h 98"/>
                <a:gd name="T8" fmla="*/ 85 w 256"/>
                <a:gd name="T9" fmla="*/ 72 h 98"/>
                <a:gd name="T10" fmla="*/ 142 w 256"/>
                <a:gd name="T11" fmla="*/ 98 h 98"/>
                <a:gd name="T12" fmla="*/ 221 w 256"/>
                <a:gd name="T13" fmla="*/ 80 h 98"/>
                <a:gd name="T14" fmla="*/ 256 w 256"/>
                <a:gd name="T15" fmla="*/ 30 h 98"/>
                <a:gd name="T16" fmla="*/ 242 w 256"/>
                <a:gd name="T17" fmla="*/ 0 h 98"/>
                <a:gd name="T18" fmla="*/ 143 w 256"/>
                <a:gd name="T19" fmla="*/ 1 h 98"/>
                <a:gd name="T20" fmla="*/ 113 w 256"/>
                <a:gd name="T21" fmla="*/ 54 h 98"/>
                <a:gd name="T22" fmla="*/ 0 w 256"/>
                <a:gd name="T23" fmla="*/ 55 h 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6"/>
                <a:gd name="T37" fmla="*/ 0 h 98"/>
                <a:gd name="T38" fmla="*/ 256 w 256"/>
                <a:gd name="T39" fmla="*/ 98 h 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6" h="98">
                  <a:moveTo>
                    <a:pt x="0" y="55"/>
                  </a:moveTo>
                  <a:lnTo>
                    <a:pt x="4" y="59"/>
                  </a:lnTo>
                  <a:lnTo>
                    <a:pt x="5" y="77"/>
                  </a:lnTo>
                  <a:lnTo>
                    <a:pt x="33" y="81"/>
                  </a:lnTo>
                  <a:lnTo>
                    <a:pt x="85" y="72"/>
                  </a:lnTo>
                  <a:lnTo>
                    <a:pt x="142" y="98"/>
                  </a:lnTo>
                  <a:lnTo>
                    <a:pt x="221" y="80"/>
                  </a:lnTo>
                  <a:lnTo>
                    <a:pt x="256" y="30"/>
                  </a:lnTo>
                  <a:lnTo>
                    <a:pt x="242" y="0"/>
                  </a:lnTo>
                  <a:lnTo>
                    <a:pt x="143" y="1"/>
                  </a:lnTo>
                  <a:lnTo>
                    <a:pt x="113" y="54"/>
                  </a:lnTo>
                  <a:lnTo>
                    <a:pt x="0" y="55"/>
                  </a:lnTo>
                  <a:close/>
                </a:path>
              </a:pathLst>
            </a:custGeom>
            <a:solidFill>
              <a:srgbClr val="9DC6E2"/>
            </a:solidFill>
            <a:ln w="1651">
              <a:solidFill>
                <a:srgbClr val="004070"/>
              </a:solidFill>
              <a:prstDash val="solid"/>
              <a:round/>
              <a:headEnd/>
              <a:tailEnd/>
            </a:ln>
          </p:spPr>
          <p:txBody>
            <a:bodyPr/>
            <a:lstStyle/>
            <a:p>
              <a:endParaRPr lang="en-US"/>
            </a:p>
          </p:txBody>
        </p:sp>
        <p:sp>
          <p:nvSpPr>
            <p:cNvPr id="282" name="Freeform 12"/>
            <p:cNvSpPr>
              <a:spLocks/>
            </p:cNvSpPr>
            <p:nvPr/>
          </p:nvSpPr>
          <p:spPr bwMode="auto">
            <a:xfrm>
              <a:off x="2573" y="2014"/>
              <a:ext cx="38" cy="51"/>
            </a:xfrm>
            <a:custGeom>
              <a:avLst/>
              <a:gdLst>
                <a:gd name="T0" fmla="*/ 0 w 159"/>
                <a:gd name="T1" fmla="*/ 59 h 198"/>
                <a:gd name="T2" fmla="*/ 22 w 159"/>
                <a:gd name="T3" fmla="*/ 80 h 198"/>
                <a:gd name="T4" fmla="*/ 34 w 159"/>
                <a:gd name="T5" fmla="*/ 172 h 198"/>
                <a:gd name="T6" fmla="*/ 74 w 159"/>
                <a:gd name="T7" fmla="*/ 166 h 198"/>
                <a:gd name="T8" fmla="*/ 98 w 159"/>
                <a:gd name="T9" fmla="*/ 126 h 198"/>
                <a:gd name="T10" fmla="*/ 126 w 159"/>
                <a:gd name="T11" fmla="*/ 135 h 198"/>
                <a:gd name="T12" fmla="*/ 146 w 159"/>
                <a:gd name="T13" fmla="*/ 198 h 198"/>
                <a:gd name="T14" fmla="*/ 159 w 159"/>
                <a:gd name="T15" fmla="*/ 162 h 198"/>
                <a:gd name="T16" fmla="*/ 142 w 159"/>
                <a:gd name="T17" fmla="*/ 97 h 198"/>
                <a:gd name="T18" fmla="*/ 126 w 159"/>
                <a:gd name="T19" fmla="*/ 122 h 198"/>
                <a:gd name="T20" fmla="*/ 106 w 159"/>
                <a:gd name="T21" fmla="*/ 91 h 198"/>
                <a:gd name="T22" fmla="*/ 144 w 159"/>
                <a:gd name="T23" fmla="*/ 51 h 198"/>
                <a:gd name="T24" fmla="*/ 69 w 159"/>
                <a:gd name="T25" fmla="*/ 45 h 198"/>
                <a:gd name="T26" fmla="*/ 21 w 159"/>
                <a:gd name="T27" fmla="*/ 0 h 198"/>
                <a:gd name="T28" fmla="*/ 5 w 159"/>
                <a:gd name="T29" fmla="*/ 25 h 198"/>
                <a:gd name="T30" fmla="*/ 23 w 159"/>
                <a:gd name="T31" fmla="*/ 45 h 198"/>
                <a:gd name="T32" fmla="*/ 0 w 159"/>
                <a:gd name="T33" fmla="*/ 59 h 19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9"/>
                <a:gd name="T52" fmla="*/ 0 h 198"/>
                <a:gd name="T53" fmla="*/ 159 w 159"/>
                <a:gd name="T54" fmla="*/ 198 h 19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9" h="198">
                  <a:moveTo>
                    <a:pt x="0" y="59"/>
                  </a:moveTo>
                  <a:lnTo>
                    <a:pt x="22" y="80"/>
                  </a:lnTo>
                  <a:lnTo>
                    <a:pt x="34" y="172"/>
                  </a:lnTo>
                  <a:lnTo>
                    <a:pt x="74" y="166"/>
                  </a:lnTo>
                  <a:lnTo>
                    <a:pt x="98" y="126"/>
                  </a:lnTo>
                  <a:lnTo>
                    <a:pt x="126" y="135"/>
                  </a:lnTo>
                  <a:lnTo>
                    <a:pt x="146" y="198"/>
                  </a:lnTo>
                  <a:lnTo>
                    <a:pt x="159" y="162"/>
                  </a:lnTo>
                  <a:lnTo>
                    <a:pt x="142" y="97"/>
                  </a:lnTo>
                  <a:lnTo>
                    <a:pt x="126" y="122"/>
                  </a:lnTo>
                  <a:lnTo>
                    <a:pt x="106" y="91"/>
                  </a:lnTo>
                  <a:lnTo>
                    <a:pt x="144" y="51"/>
                  </a:lnTo>
                  <a:lnTo>
                    <a:pt x="69" y="45"/>
                  </a:lnTo>
                  <a:lnTo>
                    <a:pt x="21" y="0"/>
                  </a:lnTo>
                  <a:lnTo>
                    <a:pt x="5" y="25"/>
                  </a:lnTo>
                  <a:lnTo>
                    <a:pt x="23" y="45"/>
                  </a:lnTo>
                  <a:lnTo>
                    <a:pt x="0" y="59"/>
                  </a:lnTo>
                  <a:close/>
                </a:path>
              </a:pathLst>
            </a:custGeom>
            <a:solidFill>
              <a:srgbClr val="9DC6E2"/>
            </a:solidFill>
            <a:ln w="1651">
              <a:solidFill>
                <a:srgbClr val="004070"/>
              </a:solidFill>
              <a:prstDash val="solid"/>
              <a:round/>
              <a:headEnd/>
              <a:tailEnd/>
            </a:ln>
          </p:spPr>
          <p:txBody>
            <a:bodyPr/>
            <a:lstStyle/>
            <a:p>
              <a:endParaRPr lang="en-US"/>
            </a:p>
          </p:txBody>
        </p:sp>
        <p:sp>
          <p:nvSpPr>
            <p:cNvPr id="283" name="Freeform 13"/>
            <p:cNvSpPr>
              <a:spLocks/>
            </p:cNvSpPr>
            <p:nvPr/>
          </p:nvSpPr>
          <p:spPr bwMode="auto">
            <a:xfrm>
              <a:off x="1902" y="1762"/>
              <a:ext cx="25" cy="20"/>
            </a:xfrm>
            <a:custGeom>
              <a:avLst/>
              <a:gdLst>
                <a:gd name="T0" fmla="*/ 0 w 109"/>
                <a:gd name="T1" fmla="*/ 15 h 78"/>
                <a:gd name="T2" fmla="*/ 25 w 109"/>
                <a:gd name="T3" fmla="*/ 4 h 78"/>
                <a:gd name="T4" fmla="*/ 73 w 109"/>
                <a:gd name="T5" fmla="*/ 0 h 78"/>
                <a:gd name="T6" fmla="*/ 106 w 109"/>
                <a:gd name="T7" fmla="*/ 32 h 78"/>
                <a:gd name="T8" fmla="*/ 109 w 109"/>
                <a:gd name="T9" fmla="*/ 56 h 78"/>
                <a:gd name="T10" fmla="*/ 96 w 109"/>
                <a:gd name="T11" fmla="*/ 78 h 78"/>
                <a:gd name="T12" fmla="*/ 0 w 109"/>
                <a:gd name="T13" fmla="*/ 15 h 78"/>
                <a:gd name="T14" fmla="*/ 0 60000 65536"/>
                <a:gd name="T15" fmla="*/ 0 60000 65536"/>
                <a:gd name="T16" fmla="*/ 0 60000 65536"/>
                <a:gd name="T17" fmla="*/ 0 60000 65536"/>
                <a:gd name="T18" fmla="*/ 0 60000 65536"/>
                <a:gd name="T19" fmla="*/ 0 60000 65536"/>
                <a:gd name="T20" fmla="*/ 0 60000 65536"/>
                <a:gd name="T21" fmla="*/ 0 w 109"/>
                <a:gd name="T22" fmla="*/ 0 h 78"/>
                <a:gd name="T23" fmla="*/ 109 w 109"/>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 h="78">
                  <a:moveTo>
                    <a:pt x="0" y="15"/>
                  </a:moveTo>
                  <a:lnTo>
                    <a:pt x="25" y="4"/>
                  </a:lnTo>
                  <a:lnTo>
                    <a:pt x="73" y="0"/>
                  </a:lnTo>
                  <a:lnTo>
                    <a:pt x="106" y="32"/>
                  </a:lnTo>
                  <a:lnTo>
                    <a:pt x="109" y="56"/>
                  </a:lnTo>
                  <a:lnTo>
                    <a:pt x="96" y="78"/>
                  </a:lnTo>
                  <a:lnTo>
                    <a:pt x="0" y="15"/>
                  </a:lnTo>
                  <a:close/>
                </a:path>
              </a:pathLst>
            </a:custGeom>
            <a:solidFill>
              <a:srgbClr val="9DC6E2"/>
            </a:solidFill>
            <a:ln w="1651">
              <a:solidFill>
                <a:srgbClr val="004070"/>
              </a:solidFill>
              <a:prstDash val="solid"/>
              <a:round/>
              <a:headEnd/>
              <a:tailEnd/>
            </a:ln>
          </p:spPr>
          <p:txBody>
            <a:bodyPr/>
            <a:lstStyle/>
            <a:p>
              <a:endParaRPr lang="en-US"/>
            </a:p>
          </p:txBody>
        </p:sp>
        <p:sp>
          <p:nvSpPr>
            <p:cNvPr id="284" name="Freeform 14"/>
            <p:cNvSpPr>
              <a:spLocks/>
            </p:cNvSpPr>
            <p:nvPr/>
          </p:nvSpPr>
          <p:spPr bwMode="auto">
            <a:xfrm>
              <a:off x="2582" y="1998"/>
              <a:ext cx="24" cy="15"/>
            </a:xfrm>
            <a:custGeom>
              <a:avLst/>
              <a:gdLst>
                <a:gd name="T0" fmla="*/ 0 w 102"/>
                <a:gd name="T1" fmla="*/ 34 h 56"/>
                <a:gd name="T2" fmla="*/ 14 w 102"/>
                <a:gd name="T3" fmla="*/ 56 h 56"/>
                <a:gd name="T4" fmla="*/ 102 w 102"/>
                <a:gd name="T5" fmla="*/ 47 h 56"/>
                <a:gd name="T6" fmla="*/ 97 w 102"/>
                <a:gd name="T7" fmla="*/ 16 h 56"/>
                <a:gd name="T8" fmla="*/ 33 w 102"/>
                <a:gd name="T9" fmla="*/ 0 h 56"/>
                <a:gd name="T10" fmla="*/ 0 w 102"/>
                <a:gd name="T11" fmla="*/ 34 h 56"/>
                <a:gd name="T12" fmla="*/ 0 60000 65536"/>
                <a:gd name="T13" fmla="*/ 0 60000 65536"/>
                <a:gd name="T14" fmla="*/ 0 60000 65536"/>
                <a:gd name="T15" fmla="*/ 0 60000 65536"/>
                <a:gd name="T16" fmla="*/ 0 60000 65536"/>
                <a:gd name="T17" fmla="*/ 0 60000 65536"/>
                <a:gd name="T18" fmla="*/ 0 w 102"/>
                <a:gd name="T19" fmla="*/ 0 h 56"/>
                <a:gd name="T20" fmla="*/ 102 w 102"/>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102" h="56">
                  <a:moveTo>
                    <a:pt x="0" y="34"/>
                  </a:moveTo>
                  <a:lnTo>
                    <a:pt x="14" y="56"/>
                  </a:lnTo>
                  <a:lnTo>
                    <a:pt x="102" y="47"/>
                  </a:lnTo>
                  <a:lnTo>
                    <a:pt x="97" y="16"/>
                  </a:lnTo>
                  <a:lnTo>
                    <a:pt x="33" y="0"/>
                  </a:lnTo>
                  <a:lnTo>
                    <a:pt x="0" y="34"/>
                  </a:lnTo>
                  <a:close/>
                </a:path>
              </a:pathLst>
            </a:custGeom>
            <a:solidFill>
              <a:srgbClr val="9DC6E2"/>
            </a:solidFill>
            <a:ln w="1651">
              <a:solidFill>
                <a:srgbClr val="004070"/>
              </a:solidFill>
              <a:prstDash val="solid"/>
              <a:round/>
              <a:headEnd/>
              <a:tailEnd/>
            </a:ln>
          </p:spPr>
          <p:txBody>
            <a:bodyPr/>
            <a:lstStyle/>
            <a:p>
              <a:endParaRPr lang="en-US"/>
            </a:p>
          </p:txBody>
        </p:sp>
        <p:sp>
          <p:nvSpPr>
            <p:cNvPr id="285" name="Freeform 15"/>
            <p:cNvSpPr>
              <a:spLocks/>
            </p:cNvSpPr>
            <p:nvPr/>
          </p:nvSpPr>
          <p:spPr bwMode="auto">
            <a:xfrm>
              <a:off x="1329" y="2329"/>
              <a:ext cx="94" cy="117"/>
            </a:xfrm>
            <a:custGeom>
              <a:avLst/>
              <a:gdLst>
                <a:gd name="T0" fmla="*/ 0 w 399"/>
                <a:gd name="T1" fmla="*/ 45 h 452"/>
                <a:gd name="T2" fmla="*/ 30 w 399"/>
                <a:gd name="T3" fmla="*/ 93 h 452"/>
                <a:gd name="T4" fmla="*/ 9 w 399"/>
                <a:gd name="T5" fmla="*/ 197 h 452"/>
                <a:gd name="T6" fmla="*/ 30 w 399"/>
                <a:gd name="T7" fmla="*/ 208 h 452"/>
                <a:gd name="T8" fmla="*/ 20 w 399"/>
                <a:gd name="T9" fmla="*/ 223 h 452"/>
                <a:gd name="T10" fmla="*/ 2 w 399"/>
                <a:gd name="T11" fmla="*/ 265 h 452"/>
                <a:gd name="T12" fmla="*/ 37 w 399"/>
                <a:gd name="T13" fmla="*/ 326 h 452"/>
                <a:gd name="T14" fmla="*/ 57 w 399"/>
                <a:gd name="T15" fmla="*/ 450 h 452"/>
                <a:gd name="T16" fmla="*/ 81 w 399"/>
                <a:gd name="T17" fmla="*/ 452 h 452"/>
                <a:gd name="T18" fmla="*/ 116 w 399"/>
                <a:gd name="T19" fmla="*/ 414 h 452"/>
                <a:gd name="T20" fmla="*/ 178 w 399"/>
                <a:gd name="T21" fmla="*/ 445 h 452"/>
                <a:gd name="T22" fmla="*/ 182 w 399"/>
                <a:gd name="T23" fmla="*/ 423 h 452"/>
                <a:gd name="T24" fmla="*/ 236 w 399"/>
                <a:gd name="T25" fmla="*/ 432 h 452"/>
                <a:gd name="T26" fmla="*/ 257 w 399"/>
                <a:gd name="T27" fmla="*/ 342 h 452"/>
                <a:gd name="T28" fmla="*/ 354 w 399"/>
                <a:gd name="T29" fmla="*/ 326 h 452"/>
                <a:gd name="T30" fmla="*/ 387 w 399"/>
                <a:gd name="T31" fmla="*/ 356 h 452"/>
                <a:gd name="T32" fmla="*/ 399 w 399"/>
                <a:gd name="T33" fmla="*/ 287 h 452"/>
                <a:gd name="T34" fmla="*/ 378 w 399"/>
                <a:gd name="T35" fmla="*/ 228 h 452"/>
                <a:gd name="T36" fmla="*/ 321 w 399"/>
                <a:gd name="T37" fmla="*/ 224 h 452"/>
                <a:gd name="T38" fmla="*/ 298 w 399"/>
                <a:gd name="T39" fmla="*/ 135 h 452"/>
                <a:gd name="T40" fmla="*/ 149 w 399"/>
                <a:gd name="T41" fmla="*/ 75 h 452"/>
                <a:gd name="T42" fmla="*/ 141 w 399"/>
                <a:gd name="T43" fmla="*/ 0 h 452"/>
                <a:gd name="T44" fmla="*/ 41 w 399"/>
                <a:gd name="T45" fmla="*/ 48 h 452"/>
                <a:gd name="T46" fmla="*/ 0 w 399"/>
                <a:gd name="T47" fmla="*/ 45 h 45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99"/>
                <a:gd name="T73" fmla="*/ 0 h 452"/>
                <a:gd name="T74" fmla="*/ 399 w 399"/>
                <a:gd name="T75" fmla="*/ 452 h 45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99" h="452">
                  <a:moveTo>
                    <a:pt x="0" y="45"/>
                  </a:moveTo>
                  <a:lnTo>
                    <a:pt x="30" y="93"/>
                  </a:lnTo>
                  <a:lnTo>
                    <a:pt x="9" y="197"/>
                  </a:lnTo>
                  <a:lnTo>
                    <a:pt x="30" y="208"/>
                  </a:lnTo>
                  <a:lnTo>
                    <a:pt x="20" y="223"/>
                  </a:lnTo>
                  <a:lnTo>
                    <a:pt x="2" y="265"/>
                  </a:lnTo>
                  <a:lnTo>
                    <a:pt x="37" y="326"/>
                  </a:lnTo>
                  <a:lnTo>
                    <a:pt x="57" y="450"/>
                  </a:lnTo>
                  <a:lnTo>
                    <a:pt x="81" y="452"/>
                  </a:lnTo>
                  <a:lnTo>
                    <a:pt x="116" y="414"/>
                  </a:lnTo>
                  <a:lnTo>
                    <a:pt x="178" y="445"/>
                  </a:lnTo>
                  <a:lnTo>
                    <a:pt x="182" y="423"/>
                  </a:lnTo>
                  <a:lnTo>
                    <a:pt x="236" y="432"/>
                  </a:lnTo>
                  <a:lnTo>
                    <a:pt x="257" y="342"/>
                  </a:lnTo>
                  <a:lnTo>
                    <a:pt x="354" y="326"/>
                  </a:lnTo>
                  <a:lnTo>
                    <a:pt x="387" y="356"/>
                  </a:lnTo>
                  <a:lnTo>
                    <a:pt x="399" y="287"/>
                  </a:lnTo>
                  <a:lnTo>
                    <a:pt x="378" y="228"/>
                  </a:lnTo>
                  <a:lnTo>
                    <a:pt x="321" y="224"/>
                  </a:lnTo>
                  <a:lnTo>
                    <a:pt x="298" y="135"/>
                  </a:lnTo>
                  <a:lnTo>
                    <a:pt x="149" y="75"/>
                  </a:lnTo>
                  <a:lnTo>
                    <a:pt x="141" y="0"/>
                  </a:lnTo>
                  <a:lnTo>
                    <a:pt x="41" y="48"/>
                  </a:lnTo>
                  <a:lnTo>
                    <a:pt x="0" y="45"/>
                  </a:lnTo>
                  <a:close/>
                </a:path>
              </a:pathLst>
            </a:custGeom>
            <a:solidFill>
              <a:srgbClr val="9DC6E2"/>
            </a:solidFill>
            <a:ln w="1651">
              <a:solidFill>
                <a:srgbClr val="004070"/>
              </a:solidFill>
              <a:prstDash val="solid"/>
              <a:round/>
              <a:headEnd/>
              <a:tailEnd/>
            </a:ln>
          </p:spPr>
          <p:txBody>
            <a:bodyPr/>
            <a:lstStyle/>
            <a:p>
              <a:endParaRPr lang="en-US"/>
            </a:p>
          </p:txBody>
        </p:sp>
        <p:sp>
          <p:nvSpPr>
            <p:cNvPr id="286" name="Freeform 16"/>
            <p:cNvSpPr>
              <a:spLocks/>
            </p:cNvSpPr>
            <p:nvPr/>
          </p:nvSpPr>
          <p:spPr bwMode="auto">
            <a:xfrm>
              <a:off x="1175" y="2086"/>
              <a:ext cx="6" cy="23"/>
            </a:xfrm>
            <a:custGeom>
              <a:avLst/>
              <a:gdLst>
                <a:gd name="T0" fmla="*/ 0 w 28"/>
                <a:gd name="T1" fmla="*/ 20 h 88"/>
                <a:gd name="T2" fmla="*/ 11 w 28"/>
                <a:gd name="T3" fmla="*/ 88 h 88"/>
                <a:gd name="T4" fmla="*/ 28 w 28"/>
                <a:gd name="T5" fmla="*/ 0 h 88"/>
                <a:gd name="T6" fmla="*/ 0 w 28"/>
                <a:gd name="T7" fmla="*/ 20 h 88"/>
                <a:gd name="T8" fmla="*/ 0 60000 65536"/>
                <a:gd name="T9" fmla="*/ 0 60000 65536"/>
                <a:gd name="T10" fmla="*/ 0 60000 65536"/>
                <a:gd name="T11" fmla="*/ 0 60000 65536"/>
                <a:gd name="T12" fmla="*/ 0 w 28"/>
                <a:gd name="T13" fmla="*/ 0 h 88"/>
                <a:gd name="T14" fmla="*/ 28 w 28"/>
                <a:gd name="T15" fmla="*/ 88 h 88"/>
              </a:gdLst>
              <a:ahLst/>
              <a:cxnLst>
                <a:cxn ang="T8">
                  <a:pos x="T0" y="T1"/>
                </a:cxn>
                <a:cxn ang="T9">
                  <a:pos x="T2" y="T3"/>
                </a:cxn>
                <a:cxn ang="T10">
                  <a:pos x="T4" y="T5"/>
                </a:cxn>
                <a:cxn ang="T11">
                  <a:pos x="T6" y="T7"/>
                </a:cxn>
              </a:cxnLst>
              <a:rect l="T12" t="T13" r="T14" b="T15"/>
              <a:pathLst>
                <a:path w="28" h="88">
                  <a:moveTo>
                    <a:pt x="0" y="20"/>
                  </a:moveTo>
                  <a:lnTo>
                    <a:pt x="11" y="88"/>
                  </a:lnTo>
                  <a:lnTo>
                    <a:pt x="28" y="0"/>
                  </a:lnTo>
                  <a:lnTo>
                    <a:pt x="0" y="20"/>
                  </a:lnTo>
                  <a:close/>
                </a:path>
              </a:pathLst>
            </a:custGeom>
            <a:solidFill>
              <a:srgbClr val="9DC6E2"/>
            </a:solidFill>
            <a:ln w="1651">
              <a:solidFill>
                <a:srgbClr val="004070"/>
              </a:solidFill>
              <a:prstDash val="solid"/>
              <a:round/>
              <a:headEnd/>
              <a:tailEnd/>
            </a:ln>
          </p:spPr>
          <p:txBody>
            <a:bodyPr/>
            <a:lstStyle/>
            <a:p>
              <a:endParaRPr lang="en-US"/>
            </a:p>
          </p:txBody>
        </p:sp>
        <p:sp>
          <p:nvSpPr>
            <p:cNvPr id="287" name="Freeform 17"/>
            <p:cNvSpPr>
              <a:spLocks/>
            </p:cNvSpPr>
            <p:nvPr/>
          </p:nvSpPr>
          <p:spPr bwMode="auto">
            <a:xfrm>
              <a:off x="2780" y="2203"/>
              <a:ext cx="10" cy="9"/>
            </a:xfrm>
            <a:custGeom>
              <a:avLst/>
              <a:gdLst>
                <a:gd name="T0" fmla="*/ 0 w 40"/>
                <a:gd name="T1" fmla="*/ 15 h 34"/>
                <a:gd name="T2" fmla="*/ 21 w 40"/>
                <a:gd name="T3" fmla="*/ 34 h 34"/>
                <a:gd name="T4" fmla="*/ 40 w 40"/>
                <a:gd name="T5" fmla="*/ 0 h 34"/>
                <a:gd name="T6" fmla="*/ 0 w 40"/>
                <a:gd name="T7" fmla="*/ 15 h 34"/>
                <a:gd name="T8" fmla="*/ 0 60000 65536"/>
                <a:gd name="T9" fmla="*/ 0 60000 65536"/>
                <a:gd name="T10" fmla="*/ 0 60000 65536"/>
                <a:gd name="T11" fmla="*/ 0 60000 65536"/>
                <a:gd name="T12" fmla="*/ 0 w 40"/>
                <a:gd name="T13" fmla="*/ 0 h 34"/>
                <a:gd name="T14" fmla="*/ 40 w 40"/>
                <a:gd name="T15" fmla="*/ 34 h 34"/>
              </a:gdLst>
              <a:ahLst/>
              <a:cxnLst>
                <a:cxn ang="T8">
                  <a:pos x="T0" y="T1"/>
                </a:cxn>
                <a:cxn ang="T9">
                  <a:pos x="T2" y="T3"/>
                </a:cxn>
                <a:cxn ang="T10">
                  <a:pos x="T4" y="T5"/>
                </a:cxn>
                <a:cxn ang="T11">
                  <a:pos x="T6" y="T7"/>
                </a:cxn>
              </a:cxnLst>
              <a:rect l="T12" t="T13" r="T14" b="T15"/>
              <a:pathLst>
                <a:path w="40" h="34">
                  <a:moveTo>
                    <a:pt x="0" y="15"/>
                  </a:moveTo>
                  <a:lnTo>
                    <a:pt x="21" y="34"/>
                  </a:lnTo>
                  <a:lnTo>
                    <a:pt x="40" y="0"/>
                  </a:lnTo>
                  <a:lnTo>
                    <a:pt x="0" y="15"/>
                  </a:lnTo>
                  <a:close/>
                </a:path>
              </a:pathLst>
            </a:custGeom>
            <a:solidFill>
              <a:srgbClr val="9DC6E2"/>
            </a:solidFill>
            <a:ln w="1651">
              <a:solidFill>
                <a:srgbClr val="004070"/>
              </a:solidFill>
              <a:prstDash val="solid"/>
              <a:round/>
              <a:headEnd/>
              <a:tailEnd/>
            </a:ln>
          </p:spPr>
          <p:txBody>
            <a:bodyPr/>
            <a:lstStyle/>
            <a:p>
              <a:endParaRPr lang="en-US"/>
            </a:p>
          </p:txBody>
        </p:sp>
        <p:sp>
          <p:nvSpPr>
            <p:cNvPr id="288" name="Freeform 18"/>
            <p:cNvSpPr>
              <a:spLocks/>
            </p:cNvSpPr>
            <p:nvPr/>
          </p:nvSpPr>
          <p:spPr bwMode="auto">
            <a:xfrm>
              <a:off x="2608" y="1999"/>
              <a:ext cx="71" cy="160"/>
            </a:xfrm>
            <a:custGeom>
              <a:avLst/>
              <a:gdLst>
                <a:gd name="T0" fmla="*/ 0 w 301"/>
                <a:gd name="T1" fmla="*/ 255 h 619"/>
                <a:gd name="T2" fmla="*/ 13 w 301"/>
                <a:gd name="T3" fmla="*/ 219 h 619"/>
                <a:gd name="T4" fmla="*/ 100 w 301"/>
                <a:gd name="T5" fmla="*/ 58 h 619"/>
                <a:gd name="T6" fmla="*/ 159 w 301"/>
                <a:gd name="T7" fmla="*/ 36 h 619"/>
                <a:gd name="T8" fmla="*/ 173 w 301"/>
                <a:gd name="T9" fmla="*/ 0 h 619"/>
                <a:gd name="T10" fmla="*/ 214 w 301"/>
                <a:gd name="T11" fmla="*/ 21 h 619"/>
                <a:gd name="T12" fmla="*/ 215 w 301"/>
                <a:gd name="T13" fmla="*/ 53 h 619"/>
                <a:gd name="T14" fmla="*/ 180 w 301"/>
                <a:gd name="T15" fmla="*/ 152 h 619"/>
                <a:gd name="T16" fmla="*/ 218 w 301"/>
                <a:gd name="T17" fmla="*/ 143 h 619"/>
                <a:gd name="T18" fmla="*/ 237 w 301"/>
                <a:gd name="T19" fmla="*/ 211 h 619"/>
                <a:gd name="T20" fmla="*/ 301 w 301"/>
                <a:gd name="T21" fmla="*/ 229 h 619"/>
                <a:gd name="T22" fmla="*/ 269 w 301"/>
                <a:gd name="T23" fmla="*/ 260 h 619"/>
                <a:gd name="T24" fmla="*/ 198 w 301"/>
                <a:gd name="T25" fmla="*/ 302 h 619"/>
                <a:gd name="T26" fmla="*/ 180 w 301"/>
                <a:gd name="T27" fmla="*/ 342 h 619"/>
                <a:gd name="T28" fmla="*/ 218 w 301"/>
                <a:gd name="T29" fmla="*/ 417 h 619"/>
                <a:gd name="T30" fmla="*/ 203 w 301"/>
                <a:gd name="T31" fmla="*/ 461 h 619"/>
                <a:gd name="T32" fmla="*/ 250 w 301"/>
                <a:gd name="T33" fmla="*/ 560 h 619"/>
                <a:gd name="T34" fmla="*/ 215 w 301"/>
                <a:gd name="T35" fmla="*/ 619 h 619"/>
                <a:gd name="T36" fmla="*/ 181 w 301"/>
                <a:gd name="T37" fmla="*/ 408 h 619"/>
                <a:gd name="T38" fmla="*/ 152 w 301"/>
                <a:gd name="T39" fmla="*/ 375 h 619"/>
                <a:gd name="T40" fmla="*/ 104 w 301"/>
                <a:gd name="T41" fmla="*/ 431 h 619"/>
                <a:gd name="T42" fmla="*/ 67 w 301"/>
                <a:gd name="T43" fmla="*/ 420 h 619"/>
                <a:gd name="T44" fmla="*/ 74 w 301"/>
                <a:gd name="T45" fmla="*/ 343 h 619"/>
                <a:gd name="T46" fmla="*/ 0 w 301"/>
                <a:gd name="T47" fmla="*/ 255 h 61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01"/>
                <a:gd name="T73" fmla="*/ 0 h 619"/>
                <a:gd name="T74" fmla="*/ 301 w 301"/>
                <a:gd name="T75" fmla="*/ 619 h 61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01" h="619">
                  <a:moveTo>
                    <a:pt x="0" y="255"/>
                  </a:moveTo>
                  <a:lnTo>
                    <a:pt x="13" y="219"/>
                  </a:lnTo>
                  <a:lnTo>
                    <a:pt x="100" y="58"/>
                  </a:lnTo>
                  <a:lnTo>
                    <a:pt x="159" y="36"/>
                  </a:lnTo>
                  <a:lnTo>
                    <a:pt x="173" y="0"/>
                  </a:lnTo>
                  <a:lnTo>
                    <a:pt x="214" y="21"/>
                  </a:lnTo>
                  <a:lnTo>
                    <a:pt x="215" y="53"/>
                  </a:lnTo>
                  <a:lnTo>
                    <a:pt x="180" y="152"/>
                  </a:lnTo>
                  <a:lnTo>
                    <a:pt x="218" y="143"/>
                  </a:lnTo>
                  <a:lnTo>
                    <a:pt x="237" y="211"/>
                  </a:lnTo>
                  <a:lnTo>
                    <a:pt x="301" y="229"/>
                  </a:lnTo>
                  <a:lnTo>
                    <a:pt x="269" y="260"/>
                  </a:lnTo>
                  <a:lnTo>
                    <a:pt x="198" y="302"/>
                  </a:lnTo>
                  <a:lnTo>
                    <a:pt x="180" y="342"/>
                  </a:lnTo>
                  <a:lnTo>
                    <a:pt x="218" y="417"/>
                  </a:lnTo>
                  <a:lnTo>
                    <a:pt x="203" y="461"/>
                  </a:lnTo>
                  <a:lnTo>
                    <a:pt x="250" y="560"/>
                  </a:lnTo>
                  <a:lnTo>
                    <a:pt x="215" y="619"/>
                  </a:lnTo>
                  <a:lnTo>
                    <a:pt x="181" y="408"/>
                  </a:lnTo>
                  <a:lnTo>
                    <a:pt x="152" y="375"/>
                  </a:lnTo>
                  <a:lnTo>
                    <a:pt x="104" y="431"/>
                  </a:lnTo>
                  <a:lnTo>
                    <a:pt x="67" y="420"/>
                  </a:lnTo>
                  <a:lnTo>
                    <a:pt x="74" y="343"/>
                  </a:lnTo>
                  <a:lnTo>
                    <a:pt x="0" y="255"/>
                  </a:lnTo>
                  <a:close/>
                </a:path>
              </a:pathLst>
            </a:custGeom>
            <a:solidFill>
              <a:srgbClr val="9DC6E2"/>
            </a:solidFill>
            <a:ln w="1651">
              <a:solidFill>
                <a:srgbClr val="004070"/>
              </a:solidFill>
              <a:prstDash val="solid"/>
              <a:round/>
              <a:headEnd/>
              <a:tailEnd/>
            </a:ln>
          </p:spPr>
          <p:txBody>
            <a:bodyPr/>
            <a:lstStyle/>
            <a:p>
              <a:endParaRPr lang="en-US"/>
            </a:p>
          </p:txBody>
        </p:sp>
        <p:sp>
          <p:nvSpPr>
            <p:cNvPr id="289" name="Freeform 19"/>
            <p:cNvSpPr>
              <a:spLocks/>
            </p:cNvSpPr>
            <p:nvPr/>
          </p:nvSpPr>
          <p:spPr bwMode="auto">
            <a:xfrm>
              <a:off x="2689" y="2120"/>
              <a:ext cx="40" cy="37"/>
            </a:xfrm>
            <a:custGeom>
              <a:avLst/>
              <a:gdLst>
                <a:gd name="T0" fmla="*/ 0 w 167"/>
                <a:gd name="T1" fmla="*/ 29 h 143"/>
                <a:gd name="T2" fmla="*/ 12 w 167"/>
                <a:gd name="T3" fmla="*/ 100 h 143"/>
                <a:gd name="T4" fmla="*/ 34 w 167"/>
                <a:gd name="T5" fmla="*/ 137 h 143"/>
                <a:gd name="T6" fmla="*/ 67 w 167"/>
                <a:gd name="T7" fmla="*/ 143 h 143"/>
                <a:gd name="T8" fmla="*/ 167 w 167"/>
                <a:gd name="T9" fmla="*/ 77 h 143"/>
                <a:gd name="T10" fmla="*/ 163 w 167"/>
                <a:gd name="T11" fmla="*/ 0 h 143"/>
                <a:gd name="T12" fmla="*/ 88 w 167"/>
                <a:gd name="T13" fmla="*/ 12 h 143"/>
                <a:gd name="T14" fmla="*/ 23 w 167"/>
                <a:gd name="T15" fmla="*/ 9 h 143"/>
                <a:gd name="T16" fmla="*/ 0 w 167"/>
                <a:gd name="T17" fmla="*/ 29 h 1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
                <a:gd name="T28" fmla="*/ 0 h 143"/>
                <a:gd name="T29" fmla="*/ 167 w 167"/>
                <a:gd name="T30" fmla="*/ 143 h 1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 h="143">
                  <a:moveTo>
                    <a:pt x="0" y="29"/>
                  </a:moveTo>
                  <a:lnTo>
                    <a:pt x="12" y="100"/>
                  </a:lnTo>
                  <a:lnTo>
                    <a:pt x="34" y="137"/>
                  </a:lnTo>
                  <a:lnTo>
                    <a:pt x="67" y="143"/>
                  </a:lnTo>
                  <a:lnTo>
                    <a:pt x="167" y="77"/>
                  </a:lnTo>
                  <a:lnTo>
                    <a:pt x="163" y="0"/>
                  </a:lnTo>
                  <a:lnTo>
                    <a:pt x="88" y="12"/>
                  </a:lnTo>
                  <a:lnTo>
                    <a:pt x="23" y="9"/>
                  </a:lnTo>
                  <a:lnTo>
                    <a:pt x="0" y="29"/>
                  </a:lnTo>
                  <a:close/>
                </a:path>
              </a:pathLst>
            </a:custGeom>
            <a:solidFill>
              <a:srgbClr val="9DC6E2"/>
            </a:solidFill>
            <a:ln w="1651">
              <a:solidFill>
                <a:srgbClr val="004070"/>
              </a:solidFill>
              <a:prstDash val="solid"/>
              <a:round/>
              <a:headEnd/>
              <a:tailEnd/>
            </a:ln>
          </p:spPr>
          <p:txBody>
            <a:bodyPr/>
            <a:lstStyle/>
            <a:p>
              <a:endParaRPr lang="en-US"/>
            </a:p>
          </p:txBody>
        </p:sp>
        <p:sp>
          <p:nvSpPr>
            <p:cNvPr id="290" name="Freeform 20"/>
            <p:cNvSpPr>
              <a:spLocks/>
            </p:cNvSpPr>
            <p:nvPr/>
          </p:nvSpPr>
          <p:spPr bwMode="auto">
            <a:xfrm>
              <a:off x="765" y="1489"/>
              <a:ext cx="675" cy="376"/>
            </a:xfrm>
            <a:custGeom>
              <a:avLst/>
              <a:gdLst>
                <a:gd name="T0" fmla="*/ 214 w 2850"/>
                <a:gd name="T1" fmla="*/ 175 h 1454"/>
                <a:gd name="T2" fmla="*/ 331 w 2850"/>
                <a:gd name="T3" fmla="*/ 151 h 1454"/>
                <a:gd name="T4" fmla="*/ 507 w 2850"/>
                <a:gd name="T5" fmla="*/ 157 h 1454"/>
                <a:gd name="T6" fmla="*/ 781 w 2850"/>
                <a:gd name="T7" fmla="*/ 179 h 1454"/>
                <a:gd name="T8" fmla="*/ 879 w 2850"/>
                <a:gd name="T9" fmla="*/ 245 h 1454"/>
                <a:gd name="T10" fmla="*/ 1125 w 2850"/>
                <a:gd name="T11" fmla="*/ 284 h 1454"/>
                <a:gd name="T12" fmla="*/ 1076 w 2850"/>
                <a:gd name="T13" fmla="*/ 213 h 1454"/>
                <a:gd name="T14" fmla="*/ 1290 w 2850"/>
                <a:gd name="T15" fmla="*/ 251 h 1454"/>
                <a:gd name="T16" fmla="*/ 1462 w 2850"/>
                <a:gd name="T17" fmla="*/ 234 h 1454"/>
                <a:gd name="T18" fmla="*/ 1480 w 2850"/>
                <a:gd name="T19" fmla="*/ 231 h 1454"/>
                <a:gd name="T20" fmla="*/ 1517 w 2850"/>
                <a:gd name="T21" fmla="*/ 229 h 1454"/>
                <a:gd name="T22" fmla="*/ 1580 w 2850"/>
                <a:gd name="T23" fmla="*/ 149 h 1454"/>
                <a:gd name="T24" fmla="*/ 1530 w 2850"/>
                <a:gd name="T25" fmla="*/ 0 h 1454"/>
                <a:gd name="T26" fmla="*/ 1622 w 2850"/>
                <a:gd name="T27" fmla="*/ 107 h 1454"/>
                <a:gd name="T28" fmla="*/ 1657 w 2850"/>
                <a:gd name="T29" fmla="*/ 157 h 1454"/>
                <a:gd name="T30" fmla="*/ 1776 w 2850"/>
                <a:gd name="T31" fmla="*/ 223 h 1454"/>
                <a:gd name="T32" fmla="*/ 1847 w 2850"/>
                <a:gd name="T33" fmla="*/ 198 h 1454"/>
                <a:gd name="T34" fmla="*/ 1990 w 2850"/>
                <a:gd name="T35" fmla="*/ 171 h 1454"/>
                <a:gd name="T36" fmla="*/ 1989 w 2850"/>
                <a:gd name="T37" fmla="*/ 286 h 1454"/>
                <a:gd name="T38" fmla="*/ 1818 w 2850"/>
                <a:gd name="T39" fmla="*/ 317 h 1454"/>
                <a:gd name="T40" fmla="*/ 1737 w 2850"/>
                <a:gd name="T41" fmla="*/ 383 h 1454"/>
                <a:gd name="T42" fmla="*/ 1682 w 2850"/>
                <a:gd name="T43" fmla="*/ 483 h 1454"/>
                <a:gd name="T44" fmla="*/ 1622 w 2850"/>
                <a:gd name="T45" fmla="*/ 520 h 1454"/>
                <a:gd name="T46" fmla="*/ 1549 w 2850"/>
                <a:gd name="T47" fmla="*/ 590 h 1454"/>
                <a:gd name="T48" fmla="*/ 1613 w 2850"/>
                <a:gd name="T49" fmla="*/ 808 h 1454"/>
                <a:gd name="T50" fmla="*/ 1847 w 2850"/>
                <a:gd name="T51" fmla="*/ 905 h 1454"/>
                <a:gd name="T52" fmla="*/ 1987 w 2850"/>
                <a:gd name="T53" fmla="*/ 1022 h 1454"/>
                <a:gd name="T54" fmla="*/ 2045 w 2850"/>
                <a:gd name="T55" fmla="*/ 1076 h 1454"/>
                <a:gd name="T56" fmla="*/ 2164 w 2850"/>
                <a:gd name="T57" fmla="*/ 838 h 1454"/>
                <a:gd name="T58" fmla="*/ 2134 w 2850"/>
                <a:gd name="T59" fmla="*/ 678 h 1454"/>
                <a:gd name="T60" fmla="*/ 2123 w 2850"/>
                <a:gd name="T61" fmla="*/ 582 h 1454"/>
                <a:gd name="T62" fmla="*/ 2241 w 2850"/>
                <a:gd name="T63" fmla="*/ 534 h 1454"/>
                <a:gd name="T64" fmla="*/ 2390 w 2850"/>
                <a:gd name="T65" fmla="*/ 655 h 1454"/>
                <a:gd name="T66" fmla="*/ 2344 w 2850"/>
                <a:gd name="T67" fmla="*/ 735 h 1454"/>
                <a:gd name="T68" fmla="*/ 2441 w 2850"/>
                <a:gd name="T69" fmla="*/ 728 h 1454"/>
                <a:gd name="T70" fmla="*/ 2531 w 2850"/>
                <a:gd name="T71" fmla="*/ 684 h 1454"/>
                <a:gd name="T72" fmla="*/ 2562 w 2850"/>
                <a:gd name="T73" fmla="*/ 711 h 1454"/>
                <a:gd name="T74" fmla="*/ 2621 w 2850"/>
                <a:gd name="T75" fmla="*/ 737 h 1454"/>
                <a:gd name="T76" fmla="*/ 2628 w 2850"/>
                <a:gd name="T77" fmla="*/ 784 h 1454"/>
                <a:gd name="T78" fmla="*/ 2639 w 2850"/>
                <a:gd name="T79" fmla="*/ 842 h 1454"/>
                <a:gd name="T80" fmla="*/ 2792 w 2850"/>
                <a:gd name="T81" fmla="*/ 918 h 1454"/>
                <a:gd name="T82" fmla="*/ 2798 w 2850"/>
                <a:gd name="T83" fmla="*/ 970 h 1454"/>
                <a:gd name="T84" fmla="*/ 2850 w 2850"/>
                <a:gd name="T85" fmla="*/ 1025 h 1454"/>
                <a:gd name="T86" fmla="*/ 2338 w 2850"/>
                <a:gd name="T87" fmla="*/ 1256 h 1454"/>
                <a:gd name="T88" fmla="*/ 2489 w 2850"/>
                <a:gd name="T89" fmla="*/ 1205 h 1454"/>
                <a:gd name="T90" fmla="*/ 2663 w 2850"/>
                <a:gd name="T91" fmla="*/ 1310 h 1454"/>
                <a:gd name="T92" fmla="*/ 2669 w 2850"/>
                <a:gd name="T93" fmla="*/ 1321 h 1454"/>
                <a:gd name="T94" fmla="*/ 2597 w 2850"/>
                <a:gd name="T95" fmla="*/ 1317 h 1454"/>
                <a:gd name="T96" fmla="*/ 2446 w 2850"/>
                <a:gd name="T97" fmla="*/ 1303 h 1454"/>
                <a:gd name="T98" fmla="*/ 2180 w 2850"/>
                <a:gd name="T99" fmla="*/ 1352 h 1454"/>
                <a:gd name="T100" fmla="*/ 2076 w 2850"/>
                <a:gd name="T101" fmla="*/ 1418 h 1454"/>
                <a:gd name="T102" fmla="*/ 1956 w 2850"/>
                <a:gd name="T103" fmla="*/ 1410 h 1454"/>
                <a:gd name="T104" fmla="*/ 2048 w 2850"/>
                <a:gd name="T105" fmla="*/ 1337 h 1454"/>
                <a:gd name="T106" fmla="*/ 1872 w 2850"/>
                <a:gd name="T107" fmla="*/ 1208 h 1454"/>
                <a:gd name="T108" fmla="*/ 1799 w 2850"/>
                <a:gd name="T109" fmla="*/ 1195 h 1454"/>
                <a:gd name="T110" fmla="*/ 1531 w 2850"/>
                <a:gd name="T111" fmla="*/ 1146 h 1454"/>
                <a:gd name="T112" fmla="*/ 547 w 2850"/>
                <a:gd name="T113" fmla="*/ 1123 h 1454"/>
                <a:gd name="T114" fmla="*/ 436 w 2850"/>
                <a:gd name="T115" fmla="*/ 1015 h 1454"/>
                <a:gd name="T116" fmla="*/ 365 w 2850"/>
                <a:gd name="T117" fmla="*/ 849 h 1454"/>
                <a:gd name="T118" fmla="*/ 99 w 2850"/>
                <a:gd name="T119" fmla="*/ 692 h 14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850"/>
                <a:gd name="T181" fmla="*/ 0 h 1454"/>
                <a:gd name="T182" fmla="*/ 2850 w 2850"/>
                <a:gd name="T183" fmla="*/ 1454 h 145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850" h="1454">
                  <a:moveTo>
                    <a:pt x="0" y="645"/>
                  </a:moveTo>
                  <a:lnTo>
                    <a:pt x="0" y="135"/>
                  </a:lnTo>
                  <a:lnTo>
                    <a:pt x="227" y="202"/>
                  </a:lnTo>
                  <a:lnTo>
                    <a:pt x="214" y="175"/>
                  </a:lnTo>
                  <a:lnTo>
                    <a:pt x="238" y="158"/>
                  </a:lnTo>
                  <a:lnTo>
                    <a:pt x="376" y="103"/>
                  </a:lnTo>
                  <a:lnTo>
                    <a:pt x="269" y="171"/>
                  </a:lnTo>
                  <a:lnTo>
                    <a:pt x="331" y="151"/>
                  </a:lnTo>
                  <a:lnTo>
                    <a:pt x="331" y="165"/>
                  </a:lnTo>
                  <a:lnTo>
                    <a:pt x="447" y="105"/>
                  </a:lnTo>
                  <a:lnTo>
                    <a:pt x="431" y="85"/>
                  </a:lnTo>
                  <a:lnTo>
                    <a:pt x="507" y="157"/>
                  </a:lnTo>
                  <a:lnTo>
                    <a:pt x="555" y="114"/>
                  </a:lnTo>
                  <a:lnTo>
                    <a:pt x="551" y="157"/>
                  </a:lnTo>
                  <a:lnTo>
                    <a:pt x="611" y="127"/>
                  </a:lnTo>
                  <a:lnTo>
                    <a:pt x="781" y="179"/>
                  </a:lnTo>
                  <a:lnTo>
                    <a:pt x="857" y="178"/>
                  </a:lnTo>
                  <a:lnTo>
                    <a:pt x="901" y="208"/>
                  </a:lnTo>
                  <a:lnTo>
                    <a:pt x="849" y="234"/>
                  </a:lnTo>
                  <a:lnTo>
                    <a:pt x="879" y="245"/>
                  </a:lnTo>
                  <a:lnTo>
                    <a:pt x="1032" y="231"/>
                  </a:lnTo>
                  <a:lnTo>
                    <a:pt x="1099" y="274"/>
                  </a:lnTo>
                  <a:lnTo>
                    <a:pt x="1108" y="303"/>
                  </a:lnTo>
                  <a:lnTo>
                    <a:pt x="1125" y="284"/>
                  </a:lnTo>
                  <a:lnTo>
                    <a:pt x="1099" y="245"/>
                  </a:lnTo>
                  <a:lnTo>
                    <a:pt x="1171" y="197"/>
                  </a:lnTo>
                  <a:lnTo>
                    <a:pt x="1101" y="227"/>
                  </a:lnTo>
                  <a:lnTo>
                    <a:pt x="1076" y="213"/>
                  </a:lnTo>
                  <a:lnTo>
                    <a:pt x="1163" y="176"/>
                  </a:lnTo>
                  <a:lnTo>
                    <a:pt x="1209" y="229"/>
                  </a:lnTo>
                  <a:lnTo>
                    <a:pt x="1259" y="227"/>
                  </a:lnTo>
                  <a:lnTo>
                    <a:pt x="1290" y="251"/>
                  </a:lnTo>
                  <a:lnTo>
                    <a:pt x="1424" y="245"/>
                  </a:lnTo>
                  <a:lnTo>
                    <a:pt x="1420" y="229"/>
                  </a:lnTo>
                  <a:lnTo>
                    <a:pt x="1457" y="259"/>
                  </a:lnTo>
                  <a:lnTo>
                    <a:pt x="1462" y="234"/>
                  </a:lnTo>
                  <a:lnTo>
                    <a:pt x="1433" y="242"/>
                  </a:lnTo>
                  <a:lnTo>
                    <a:pt x="1411" y="212"/>
                  </a:lnTo>
                  <a:lnTo>
                    <a:pt x="1461" y="208"/>
                  </a:lnTo>
                  <a:lnTo>
                    <a:pt x="1480" y="231"/>
                  </a:lnTo>
                  <a:lnTo>
                    <a:pt x="1499" y="224"/>
                  </a:lnTo>
                  <a:lnTo>
                    <a:pt x="1491" y="260"/>
                  </a:lnTo>
                  <a:lnTo>
                    <a:pt x="1527" y="279"/>
                  </a:lnTo>
                  <a:lnTo>
                    <a:pt x="1517" y="229"/>
                  </a:lnTo>
                  <a:lnTo>
                    <a:pt x="1584" y="200"/>
                  </a:lnTo>
                  <a:lnTo>
                    <a:pt x="1567" y="175"/>
                  </a:lnTo>
                  <a:lnTo>
                    <a:pt x="1547" y="193"/>
                  </a:lnTo>
                  <a:lnTo>
                    <a:pt x="1580" y="149"/>
                  </a:lnTo>
                  <a:lnTo>
                    <a:pt x="1484" y="117"/>
                  </a:lnTo>
                  <a:lnTo>
                    <a:pt x="1494" y="43"/>
                  </a:lnTo>
                  <a:lnTo>
                    <a:pt x="1517" y="44"/>
                  </a:lnTo>
                  <a:lnTo>
                    <a:pt x="1530" y="0"/>
                  </a:lnTo>
                  <a:lnTo>
                    <a:pt x="1602" y="43"/>
                  </a:lnTo>
                  <a:lnTo>
                    <a:pt x="1604" y="70"/>
                  </a:lnTo>
                  <a:lnTo>
                    <a:pt x="1653" y="109"/>
                  </a:lnTo>
                  <a:lnTo>
                    <a:pt x="1622" y="107"/>
                  </a:lnTo>
                  <a:lnTo>
                    <a:pt x="1635" y="121"/>
                  </a:lnTo>
                  <a:lnTo>
                    <a:pt x="1616" y="138"/>
                  </a:lnTo>
                  <a:lnTo>
                    <a:pt x="1675" y="149"/>
                  </a:lnTo>
                  <a:lnTo>
                    <a:pt x="1657" y="157"/>
                  </a:lnTo>
                  <a:lnTo>
                    <a:pt x="1692" y="220"/>
                  </a:lnTo>
                  <a:lnTo>
                    <a:pt x="1722" y="164"/>
                  </a:lnTo>
                  <a:lnTo>
                    <a:pt x="1765" y="186"/>
                  </a:lnTo>
                  <a:lnTo>
                    <a:pt x="1776" y="223"/>
                  </a:lnTo>
                  <a:lnTo>
                    <a:pt x="1755" y="234"/>
                  </a:lnTo>
                  <a:lnTo>
                    <a:pt x="1793" y="279"/>
                  </a:lnTo>
                  <a:lnTo>
                    <a:pt x="1817" y="268"/>
                  </a:lnTo>
                  <a:lnTo>
                    <a:pt x="1847" y="198"/>
                  </a:lnTo>
                  <a:lnTo>
                    <a:pt x="1881" y="191"/>
                  </a:lnTo>
                  <a:lnTo>
                    <a:pt x="1855" y="131"/>
                  </a:lnTo>
                  <a:lnTo>
                    <a:pt x="1950" y="136"/>
                  </a:lnTo>
                  <a:lnTo>
                    <a:pt x="1990" y="171"/>
                  </a:lnTo>
                  <a:lnTo>
                    <a:pt x="1975" y="189"/>
                  </a:lnTo>
                  <a:lnTo>
                    <a:pt x="1993" y="198"/>
                  </a:lnTo>
                  <a:lnTo>
                    <a:pt x="1951" y="209"/>
                  </a:lnTo>
                  <a:lnTo>
                    <a:pt x="1989" y="286"/>
                  </a:lnTo>
                  <a:lnTo>
                    <a:pt x="1927" y="328"/>
                  </a:lnTo>
                  <a:lnTo>
                    <a:pt x="1905" y="308"/>
                  </a:lnTo>
                  <a:lnTo>
                    <a:pt x="1914" y="336"/>
                  </a:lnTo>
                  <a:lnTo>
                    <a:pt x="1818" y="317"/>
                  </a:lnTo>
                  <a:lnTo>
                    <a:pt x="1837" y="343"/>
                  </a:lnTo>
                  <a:lnTo>
                    <a:pt x="1799" y="381"/>
                  </a:lnTo>
                  <a:lnTo>
                    <a:pt x="1701" y="351"/>
                  </a:lnTo>
                  <a:lnTo>
                    <a:pt x="1737" y="383"/>
                  </a:lnTo>
                  <a:lnTo>
                    <a:pt x="1807" y="389"/>
                  </a:lnTo>
                  <a:lnTo>
                    <a:pt x="1759" y="453"/>
                  </a:lnTo>
                  <a:lnTo>
                    <a:pt x="1707" y="449"/>
                  </a:lnTo>
                  <a:lnTo>
                    <a:pt x="1682" y="483"/>
                  </a:lnTo>
                  <a:lnTo>
                    <a:pt x="1590" y="454"/>
                  </a:lnTo>
                  <a:lnTo>
                    <a:pt x="1675" y="483"/>
                  </a:lnTo>
                  <a:lnTo>
                    <a:pt x="1685" y="509"/>
                  </a:lnTo>
                  <a:lnTo>
                    <a:pt x="1622" y="520"/>
                  </a:lnTo>
                  <a:lnTo>
                    <a:pt x="1635" y="527"/>
                  </a:lnTo>
                  <a:lnTo>
                    <a:pt x="1617" y="528"/>
                  </a:lnTo>
                  <a:lnTo>
                    <a:pt x="1617" y="554"/>
                  </a:lnTo>
                  <a:lnTo>
                    <a:pt x="1549" y="590"/>
                  </a:lnTo>
                  <a:lnTo>
                    <a:pt x="1535" y="707"/>
                  </a:lnTo>
                  <a:lnTo>
                    <a:pt x="1561" y="733"/>
                  </a:lnTo>
                  <a:lnTo>
                    <a:pt x="1597" y="718"/>
                  </a:lnTo>
                  <a:lnTo>
                    <a:pt x="1613" y="808"/>
                  </a:lnTo>
                  <a:lnTo>
                    <a:pt x="1667" y="790"/>
                  </a:lnTo>
                  <a:lnTo>
                    <a:pt x="1729" y="814"/>
                  </a:lnTo>
                  <a:lnTo>
                    <a:pt x="1857" y="879"/>
                  </a:lnTo>
                  <a:lnTo>
                    <a:pt x="1847" y="905"/>
                  </a:lnTo>
                  <a:lnTo>
                    <a:pt x="1861" y="886"/>
                  </a:lnTo>
                  <a:lnTo>
                    <a:pt x="1957" y="891"/>
                  </a:lnTo>
                  <a:lnTo>
                    <a:pt x="1957" y="989"/>
                  </a:lnTo>
                  <a:lnTo>
                    <a:pt x="1987" y="1022"/>
                  </a:lnTo>
                  <a:lnTo>
                    <a:pt x="1965" y="1029"/>
                  </a:lnTo>
                  <a:lnTo>
                    <a:pt x="2013" y="1047"/>
                  </a:lnTo>
                  <a:lnTo>
                    <a:pt x="2000" y="1077"/>
                  </a:lnTo>
                  <a:lnTo>
                    <a:pt x="2045" y="1076"/>
                  </a:lnTo>
                  <a:lnTo>
                    <a:pt x="2108" y="1024"/>
                  </a:lnTo>
                  <a:lnTo>
                    <a:pt x="2081" y="1011"/>
                  </a:lnTo>
                  <a:lnTo>
                    <a:pt x="2045" y="919"/>
                  </a:lnTo>
                  <a:lnTo>
                    <a:pt x="2164" y="838"/>
                  </a:lnTo>
                  <a:lnTo>
                    <a:pt x="2147" y="838"/>
                  </a:lnTo>
                  <a:lnTo>
                    <a:pt x="2120" y="742"/>
                  </a:lnTo>
                  <a:lnTo>
                    <a:pt x="2078" y="718"/>
                  </a:lnTo>
                  <a:lnTo>
                    <a:pt x="2134" y="678"/>
                  </a:lnTo>
                  <a:lnTo>
                    <a:pt x="2114" y="658"/>
                  </a:lnTo>
                  <a:lnTo>
                    <a:pt x="2123" y="623"/>
                  </a:lnTo>
                  <a:lnTo>
                    <a:pt x="2098" y="618"/>
                  </a:lnTo>
                  <a:lnTo>
                    <a:pt x="2123" y="582"/>
                  </a:lnTo>
                  <a:lnTo>
                    <a:pt x="2096" y="560"/>
                  </a:lnTo>
                  <a:lnTo>
                    <a:pt x="2111" y="530"/>
                  </a:lnTo>
                  <a:lnTo>
                    <a:pt x="2202" y="550"/>
                  </a:lnTo>
                  <a:lnTo>
                    <a:pt x="2241" y="534"/>
                  </a:lnTo>
                  <a:lnTo>
                    <a:pt x="2318" y="582"/>
                  </a:lnTo>
                  <a:lnTo>
                    <a:pt x="2318" y="603"/>
                  </a:lnTo>
                  <a:lnTo>
                    <a:pt x="2384" y="607"/>
                  </a:lnTo>
                  <a:lnTo>
                    <a:pt x="2390" y="655"/>
                  </a:lnTo>
                  <a:lnTo>
                    <a:pt x="2331" y="656"/>
                  </a:lnTo>
                  <a:lnTo>
                    <a:pt x="2382" y="665"/>
                  </a:lnTo>
                  <a:lnTo>
                    <a:pt x="2398" y="693"/>
                  </a:lnTo>
                  <a:lnTo>
                    <a:pt x="2344" y="735"/>
                  </a:lnTo>
                  <a:lnTo>
                    <a:pt x="2423" y="714"/>
                  </a:lnTo>
                  <a:lnTo>
                    <a:pt x="2427" y="750"/>
                  </a:lnTo>
                  <a:lnTo>
                    <a:pt x="2393" y="765"/>
                  </a:lnTo>
                  <a:lnTo>
                    <a:pt x="2441" y="728"/>
                  </a:lnTo>
                  <a:lnTo>
                    <a:pt x="2446" y="751"/>
                  </a:lnTo>
                  <a:lnTo>
                    <a:pt x="2492" y="715"/>
                  </a:lnTo>
                  <a:lnTo>
                    <a:pt x="2500" y="735"/>
                  </a:lnTo>
                  <a:lnTo>
                    <a:pt x="2531" y="684"/>
                  </a:lnTo>
                  <a:lnTo>
                    <a:pt x="2520" y="674"/>
                  </a:lnTo>
                  <a:lnTo>
                    <a:pt x="2556" y="645"/>
                  </a:lnTo>
                  <a:lnTo>
                    <a:pt x="2596" y="699"/>
                  </a:lnTo>
                  <a:lnTo>
                    <a:pt x="2562" y="711"/>
                  </a:lnTo>
                  <a:lnTo>
                    <a:pt x="2599" y="704"/>
                  </a:lnTo>
                  <a:lnTo>
                    <a:pt x="2612" y="726"/>
                  </a:lnTo>
                  <a:lnTo>
                    <a:pt x="2588" y="733"/>
                  </a:lnTo>
                  <a:lnTo>
                    <a:pt x="2621" y="737"/>
                  </a:lnTo>
                  <a:lnTo>
                    <a:pt x="2599" y="754"/>
                  </a:lnTo>
                  <a:lnTo>
                    <a:pt x="2622" y="750"/>
                  </a:lnTo>
                  <a:lnTo>
                    <a:pt x="2640" y="773"/>
                  </a:lnTo>
                  <a:lnTo>
                    <a:pt x="2628" y="784"/>
                  </a:lnTo>
                  <a:lnTo>
                    <a:pt x="2661" y="803"/>
                  </a:lnTo>
                  <a:lnTo>
                    <a:pt x="2608" y="823"/>
                  </a:lnTo>
                  <a:lnTo>
                    <a:pt x="2647" y="823"/>
                  </a:lnTo>
                  <a:lnTo>
                    <a:pt x="2639" y="842"/>
                  </a:lnTo>
                  <a:lnTo>
                    <a:pt x="2695" y="860"/>
                  </a:lnTo>
                  <a:lnTo>
                    <a:pt x="2716" y="904"/>
                  </a:lnTo>
                  <a:lnTo>
                    <a:pt x="2736" y="887"/>
                  </a:lnTo>
                  <a:lnTo>
                    <a:pt x="2792" y="918"/>
                  </a:lnTo>
                  <a:lnTo>
                    <a:pt x="2670" y="956"/>
                  </a:lnTo>
                  <a:lnTo>
                    <a:pt x="2695" y="977"/>
                  </a:lnTo>
                  <a:lnTo>
                    <a:pt x="2798" y="934"/>
                  </a:lnTo>
                  <a:lnTo>
                    <a:pt x="2798" y="970"/>
                  </a:lnTo>
                  <a:lnTo>
                    <a:pt x="2845" y="963"/>
                  </a:lnTo>
                  <a:lnTo>
                    <a:pt x="2850" y="981"/>
                  </a:lnTo>
                  <a:lnTo>
                    <a:pt x="2828" y="981"/>
                  </a:lnTo>
                  <a:lnTo>
                    <a:pt x="2850" y="1025"/>
                  </a:lnTo>
                  <a:lnTo>
                    <a:pt x="2706" y="1110"/>
                  </a:lnTo>
                  <a:lnTo>
                    <a:pt x="2497" y="1110"/>
                  </a:lnTo>
                  <a:lnTo>
                    <a:pt x="2409" y="1169"/>
                  </a:lnTo>
                  <a:lnTo>
                    <a:pt x="2338" y="1256"/>
                  </a:lnTo>
                  <a:lnTo>
                    <a:pt x="2409" y="1190"/>
                  </a:lnTo>
                  <a:lnTo>
                    <a:pt x="2522" y="1151"/>
                  </a:lnTo>
                  <a:lnTo>
                    <a:pt x="2562" y="1182"/>
                  </a:lnTo>
                  <a:lnTo>
                    <a:pt x="2489" y="1205"/>
                  </a:lnTo>
                  <a:lnTo>
                    <a:pt x="2546" y="1217"/>
                  </a:lnTo>
                  <a:lnTo>
                    <a:pt x="2531" y="1244"/>
                  </a:lnTo>
                  <a:lnTo>
                    <a:pt x="2575" y="1292"/>
                  </a:lnTo>
                  <a:lnTo>
                    <a:pt x="2663" y="1310"/>
                  </a:lnTo>
                  <a:lnTo>
                    <a:pt x="2687" y="1249"/>
                  </a:lnTo>
                  <a:lnTo>
                    <a:pt x="2687" y="1286"/>
                  </a:lnTo>
                  <a:lnTo>
                    <a:pt x="2710" y="1282"/>
                  </a:lnTo>
                  <a:lnTo>
                    <a:pt x="2669" y="1321"/>
                  </a:lnTo>
                  <a:lnTo>
                    <a:pt x="2566" y="1347"/>
                  </a:lnTo>
                  <a:lnTo>
                    <a:pt x="2529" y="1392"/>
                  </a:lnTo>
                  <a:lnTo>
                    <a:pt x="2500" y="1352"/>
                  </a:lnTo>
                  <a:lnTo>
                    <a:pt x="2597" y="1317"/>
                  </a:lnTo>
                  <a:lnTo>
                    <a:pt x="2546" y="1318"/>
                  </a:lnTo>
                  <a:lnTo>
                    <a:pt x="2556" y="1292"/>
                  </a:lnTo>
                  <a:lnTo>
                    <a:pt x="2471" y="1322"/>
                  </a:lnTo>
                  <a:lnTo>
                    <a:pt x="2446" y="1303"/>
                  </a:lnTo>
                  <a:lnTo>
                    <a:pt x="2446" y="1249"/>
                  </a:lnTo>
                  <a:lnTo>
                    <a:pt x="2391" y="1231"/>
                  </a:lnTo>
                  <a:lnTo>
                    <a:pt x="2350" y="1319"/>
                  </a:lnTo>
                  <a:lnTo>
                    <a:pt x="2180" y="1352"/>
                  </a:lnTo>
                  <a:lnTo>
                    <a:pt x="2063" y="1385"/>
                  </a:lnTo>
                  <a:lnTo>
                    <a:pt x="2044" y="1402"/>
                  </a:lnTo>
                  <a:lnTo>
                    <a:pt x="2070" y="1406"/>
                  </a:lnTo>
                  <a:lnTo>
                    <a:pt x="2076" y="1418"/>
                  </a:lnTo>
                  <a:lnTo>
                    <a:pt x="1934" y="1454"/>
                  </a:lnTo>
                  <a:lnTo>
                    <a:pt x="1942" y="1438"/>
                  </a:lnTo>
                  <a:lnTo>
                    <a:pt x="1951" y="1427"/>
                  </a:lnTo>
                  <a:lnTo>
                    <a:pt x="1956" y="1410"/>
                  </a:lnTo>
                  <a:lnTo>
                    <a:pt x="1978" y="1398"/>
                  </a:lnTo>
                  <a:lnTo>
                    <a:pt x="1982" y="1321"/>
                  </a:lnTo>
                  <a:lnTo>
                    <a:pt x="2006" y="1347"/>
                  </a:lnTo>
                  <a:lnTo>
                    <a:pt x="2048" y="1337"/>
                  </a:lnTo>
                  <a:lnTo>
                    <a:pt x="2012" y="1292"/>
                  </a:lnTo>
                  <a:lnTo>
                    <a:pt x="1890" y="1270"/>
                  </a:lnTo>
                  <a:lnTo>
                    <a:pt x="1884" y="1270"/>
                  </a:lnTo>
                  <a:lnTo>
                    <a:pt x="1872" y="1208"/>
                  </a:lnTo>
                  <a:lnTo>
                    <a:pt x="1847" y="1212"/>
                  </a:lnTo>
                  <a:lnTo>
                    <a:pt x="1825" y="1176"/>
                  </a:lnTo>
                  <a:lnTo>
                    <a:pt x="1799" y="1173"/>
                  </a:lnTo>
                  <a:lnTo>
                    <a:pt x="1799" y="1195"/>
                  </a:lnTo>
                  <a:lnTo>
                    <a:pt x="1767" y="1164"/>
                  </a:lnTo>
                  <a:lnTo>
                    <a:pt x="1710" y="1208"/>
                  </a:lnTo>
                  <a:lnTo>
                    <a:pt x="1552" y="1176"/>
                  </a:lnTo>
                  <a:lnTo>
                    <a:pt x="1531" y="1146"/>
                  </a:lnTo>
                  <a:lnTo>
                    <a:pt x="1530" y="1165"/>
                  </a:lnTo>
                  <a:lnTo>
                    <a:pt x="610" y="1165"/>
                  </a:lnTo>
                  <a:lnTo>
                    <a:pt x="596" y="1132"/>
                  </a:lnTo>
                  <a:lnTo>
                    <a:pt x="547" y="1123"/>
                  </a:lnTo>
                  <a:lnTo>
                    <a:pt x="550" y="1101"/>
                  </a:lnTo>
                  <a:lnTo>
                    <a:pt x="447" y="1072"/>
                  </a:lnTo>
                  <a:lnTo>
                    <a:pt x="459" y="1057"/>
                  </a:lnTo>
                  <a:lnTo>
                    <a:pt x="436" y="1015"/>
                  </a:lnTo>
                  <a:lnTo>
                    <a:pt x="409" y="1011"/>
                  </a:lnTo>
                  <a:lnTo>
                    <a:pt x="353" y="925"/>
                  </a:lnTo>
                  <a:lnTo>
                    <a:pt x="363" y="897"/>
                  </a:lnTo>
                  <a:lnTo>
                    <a:pt x="365" y="849"/>
                  </a:lnTo>
                  <a:lnTo>
                    <a:pt x="302" y="823"/>
                  </a:lnTo>
                  <a:lnTo>
                    <a:pt x="184" y="669"/>
                  </a:lnTo>
                  <a:lnTo>
                    <a:pt x="117" y="713"/>
                  </a:lnTo>
                  <a:lnTo>
                    <a:pt x="99" y="692"/>
                  </a:lnTo>
                  <a:lnTo>
                    <a:pt x="95" y="688"/>
                  </a:lnTo>
                  <a:lnTo>
                    <a:pt x="62" y="645"/>
                  </a:lnTo>
                  <a:lnTo>
                    <a:pt x="0" y="645"/>
                  </a:lnTo>
                  <a:close/>
                </a:path>
              </a:pathLst>
            </a:custGeom>
            <a:solidFill>
              <a:srgbClr val="9DC6E2"/>
            </a:solidFill>
            <a:ln w="1651">
              <a:solidFill>
                <a:srgbClr val="004070"/>
              </a:solidFill>
              <a:prstDash val="solid"/>
              <a:round/>
              <a:headEnd/>
              <a:tailEnd/>
            </a:ln>
          </p:spPr>
          <p:txBody>
            <a:bodyPr/>
            <a:lstStyle/>
            <a:p>
              <a:endParaRPr lang="en-US"/>
            </a:p>
          </p:txBody>
        </p:sp>
        <p:sp>
          <p:nvSpPr>
            <p:cNvPr id="291" name="Freeform 21"/>
            <p:cNvSpPr>
              <a:spLocks/>
            </p:cNvSpPr>
            <p:nvPr/>
          </p:nvSpPr>
          <p:spPr bwMode="auto">
            <a:xfrm>
              <a:off x="866" y="1770"/>
              <a:ext cx="40" cy="25"/>
            </a:xfrm>
            <a:custGeom>
              <a:avLst/>
              <a:gdLst>
                <a:gd name="T0" fmla="*/ 0 w 167"/>
                <a:gd name="T1" fmla="*/ 0 h 96"/>
                <a:gd name="T2" fmla="*/ 90 w 167"/>
                <a:gd name="T3" fmla="*/ 19 h 96"/>
                <a:gd name="T4" fmla="*/ 167 w 167"/>
                <a:gd name="T5" fmla="*/ 96 h 96"/>
                <a:gd name="T6" fmla="*/ 122 w 167"/>
                <a:gd name="T7" fmla="*/ 81 h 96"/>
                <a:gd name="T8" fmla="*/ 0 w 167"/>
                <a:gd name="T9" fmla="*/ 0 h 96"/>
                <a:gd name="T10" fmla="*/ 0 60000 65536"/>
                <a:gd name="T11" fmla="*/ 0 60000 65536"/>
                <a:gd name="T12" fmla="*/ 0 60000 65536"/>
                <a:gd name="T13" fmla="*/ 0 60000 65536"/>
                <a:gd name="T14" fmla="*/ 0 60000 65536"/>
                <a:gd name="T15" fmla="*/ 0 w 167"/>
                <a:gd name="T16" fmla="*/ 0 h 96"/>
                <a:gd name="T17" fmla="*/ 167 w 167"/>
                <a:gd name="T18" fmla="*/ 96 h 96"/>
              </a:gdLst>
              <a:ahLst/>
              <a:cxnLst>
                <a:cxn ang="T10">
                  <a:pos x="T0" y="T1"/>
                </a:cxn>
                <a:cxn ang="T11">
                  <a:pos x="T2" y="T3"/>
                </a:cxn>
                <a:cxn ang="T12">
                  <a:pos x="T4" y="T5"/>
                </a:cxn>
                <a:cxn ang="T13">
                  <a:pos x="T6" y="T7"/>
                </a:cxn>
                <a:cxn ang="T14">
                  <a:pos x="T8" y="T9"/>
                </a:cxn>
              </a:cxnLst>
              <a:rect l="T15" t="T16" r="T17" b="T18"/>
              <a:pathLst>
                <a:path w="167" h="96">
                  <a:moveTo>
                    <a:pt x="0" y="0"/>
                  </a:moveTo>
                  <a:lnTo>
                    <a:pt x="90" y="19"/>
                  </a:lnTo>
                  <a:lnTo>
                    <a:pt x="167" y="96"/>
                  </a:lnTo>
                  <a:lnTo>
                    <a:pt x="122" y="81"/>
                  </a:lnTo>
                  <a:lnTo>
                    <a:pt x="0" y="0"/>
                  </a:lnTo>
                  <a:close/>
                </a:path>
              </a:pathLst>
            </a:custGeom>
            <a:solidFill>
              <a:srgbClr val="9DC6E2"/>
            </a:solidFill>
            <a:ln w="1651">
              <a:solidFill>
                <a:srgbClr val="004070"/>
              </a:solidFill>
              <a:prstDash val="solid"/>
              <a:round/>
              <a:headEnd/>
              <a:tailEnd/>
            </a:ln>
          </p:spPr>
          <p:txBody>
            <a:bodyPr/>
            <a:lstStyle/>
            <a:p>
              <a:endParaRPr lang="en-US"/>
            </a:p>
          </p:txBody>
        </p:sp>
        <p:sp>
          <p:nvSpPr>
            <p:cNvPr id="292" name="Freeform 22"/>
            <p:cNvSpPr>
              <a:spLocks/>
            </p:cNvSpPr>
            <p:nvPr/>
          </p:nvSpPr>
          <p:spPr bwMode="auto">
            <a:xfrm>
              <a:off x="885" y="1446"/>
              <a:ext cx="82" cy="56"/>
            </a:xfrm>
            <a:custGeom>
              <a:avLst/>
              <a:gdLst>
                <a:gd name="T0" fmla="*/ 0 w 349"/>
                <a:gd name="T1" fmla="*/ 164 h 217"/>
                <a:gd name="T2" fmla="*/ 15 w 349"/>
                <a:gd name="T3" fmla="*/ 136 h 217"/>
                <a:gd name="T4" fmla="*/ 65 w 349"/>
                <a:gd name="T5" fmla="*/ 46 h 217"/>
                <a:gd name="T6" fmla="*/ 42 w 349"/>
                <a:gd name="T7" fmla="*/ 8 h 217"/>
                <a:gd name="T8" fmla="*/ 150 w 349"/>
                <a:gd name="T9" fmla="*/ 0 h 217"/>
                <a:gd name="T10" fmla="*/ 224 w 349"/>
                <a:gd name="T11" fmla="*/ 36 h 217"/>
                <a:gd name="T12" fmla="*/ 274 w 349"/>
                <a:gd name="T13" fmla="*/ 15 h 217"/>
                <a:gd name="T14" fmla="*/ 349 w 349"/>
                <a:gd name="T15" fmla="*/ 66 h 217"/>
                <a:gd name="T16" fmla="*/ 189 w 349"/>
                <a:gd name="T17" fmla="*/ 146 h 217"/>
                <a:gd name="T18" fmla="*/ 175 w 349"/>
                <a:gd name="T19" fmla="*/ 194 h 217"/>
                <a:gd name="T20" fmla="*/ 96 w 349"/>
                <a:gd name="T21" fmla="*/ 217 h 217"/>
                <a:gd name="T22" fmla="*/ 61 w 349"/>
                <a:gd name="T23" fmla="*/ 179 h 217"/>
                <a:gd name="T24" fmla="*/ 0 w 349"/>
                <a:gd name="T25" fmla="*/ 164 h 2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9"/>
                <a:gd name="T40" fmla="*/ 0 h 217"/>
                <a:gd name="T41" fmla="*/ 349 w 349"/>
                <a:gd name="T42" fmla="*/ 217 h 2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9" h="217">
                  <a:moveTo>
                    <a:pt x="0" y="164"/>
                  </a:moveTo>
                  <a:lnTo>
                    <a:pt x="15" y="136"/>
                  </a:lnTo>
                  <a:lnTo>
                    <a:pt x="65" y="46"/>
                  </a:lnTo>
                  <a:lnTo>
                    <a:pt x="42" y="8"/>
                  </a:lnTo>
                  <a:lnTo>
                    <a:pt x="150" y="0"/>
                  </a:lnTo>
                  <a:lnTo>
                    <a:pt x="224" y="36"/>
                  </a:lnTo>
                  <a:lnTo>
                    <a:pt x="274" y="15"/>
                  </a:lnTo>
                  <a:lnTo>
                    <a:pt x="349" y="66"/>
                  </a:lnTo>
                  <a:lnTo>
                    <a:pt x="189" y="146"/>
                  </a:lnTo>
                  <a:lnTo>
                    <a:pt x="175" y="194"/>
                  </a:lnTo>
                  <a:lnTo>
                    <a:pt x="96" y="217"/>
                  </a:lnTo>
                  <a:lnTo>
                    <a:pt x="61" y="179"/>
                  </a:lnTo>
                  <a:lnTo>
                    <a:pt x="0" y="164"/>
                  </a:lnTo>
                  <a:close/>
                </a:path>
              </a:pathLst>
            </a:custGeom>
            <a:solidFill>
              <a:srgbClr val="9DC6E2"/>
            </a:solidFill>
            <a:ln w="1651">
              <a:solidFill>
                <a:srgbClr val="004070"/>
              </a:solidFill>
              <a:prstDash val="solid"/>
              <a:round/>
              <a:headEnd/>
              <a:tailEnd/>
            </a:ln>
          </p:spPr>
          <p:txBody>
            <a:bodyPr/>
            <a:lstStyle/>
            <a:p>
              <a:endParaRPr lang="en-US"/>
            </a:p>
          </p:txBody>
        </p:sp>
        <p:sp>
          <p:nvSpPr>
            <p:cNvPr id="293" name="Freeform 23"/>
            <p:cNvSpPr>
              <a:spLocks/>
            </p:cNvSpPr>
            <p:nvPr/>
          </p:nvSpPr>
          <p:spPr bwMode="auto">
            <a:xfrm>
              <a:off x="908" y="1393"/>
              <a:ext cx="58" cy="31"/>
            </a:xfrm>
            <a:custGeom>
              <a:avLst/>
              <a:gdLst>
                <a:gd name="T0" fmla="*/ 0 w 244"/>
                <a:gd name="T1" fmla="*/ 93 h 122"/>
                <a:gd name="T2" fmla="*/ 56 w 244"/>
                <a:gd name="T3" fmla="*/ 111 h 122"/>
                <a:gd name="T4" fmla="*/ 70 w 244"/>
                <a:gd name="T5" fmla="*/ 92 h 122"/>
                <a:gd name="T6" fmla="*/ 82 w 244"/>
                <a:gd name="T7" fmla="*/ 122 h 122"/>
                <a:gd name="T8" fmla="*/ 108 w 244"/>
                <a:gd name="T9" fmla="*/ 110 h 122"/>
                <a:gd name="T10" fmla="*/ 104 w 244"/>
                <a:gd name="T11" fmla="*/ 81 h 122"/>
                <a:gd name="T12" fmla="*/ 130 w 244"/>
                <a:gd name="T13" fmla="*/ 97 h 122"/>
                <a:gd name="T14" fmla="*/ 145 w 244"/>
                <a:gd name="T15" fmla="*/ 53 h 122"/>
                <a:gd name="T16" fmla="*/ 167 w 244"/>
                <a:gd name="T17" fmla="*/ 50 h 122"/>
                <a:gd name="T18" fmla="*/ 176 w 244"/>
                <a:gd name="T19" fmla="*/ 90 h 122"/>
                <a:gd name="T20" fmla="*/ 228 w 244"/>
                <a:gd name="T21" fmla="*/ 60 h 122"/>
                <a:gd name="T22" fmla="*/ 211 w 244"/>
                <a:gd name="T23" fmla="*/ 26 h 122"/>
                <a:gd name="T24" fmla="*/ 244 w 244"/>
                <a:gd name="T25" fmla="*/ 17 h 122"/>
                <a:gd name="T26" fmla="*/ 210 w 244"/>
                <a:gd name="T27" fmla="*/ 0 h 122"/>
                <a:gd name="T28" fmla="*/ 121 w 244"/>
                <a:gd name="T29" fmla="*/ 17 h 122"/>
                <a:gd name="T30" fmla="*/ 0 w 244"/>
                <a:gd name="T31" fmla="*/ 93 h 1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4"/>
                <a:gd name="T49" fmla="*/ 0 h 122"/>
                <a:gd name="T50" fmla="*/ 244 w 244"/>
                <a:gd name="T51" fmla="*/ 122 h 1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4" h="122">
                  <a:moveTo>
                    <a:pt x="0" y="93"/>
                  </a:moveTo>
                  <a:lnTo>
                    <a:pt x="56" y="111"/>
                  </a:lnTo>
                  <a:lnTo>
                    <a:pt x="70" y="92"/>
                  </a:lnTo>
                  <a:lnTo>
                    <a:pt x="82" y="122"/>
                  </a:lnTo>
                  <a:lnTo>
                    <a:pt x="108" y="110"/>
                  </a:lnTo>
                  <a:lnTo>
                    <a:pt x="104" y="81"/>
                  </a:lnTo>
                  <a:lnTo>
                    <a:pt x="130" y="97"/>
                  </a:lnTo>
                  <a:lnTo>
                    <a:pt x="145" y="53"/>
                  </a:lnTo>
                  <a:lnTo>
                    <a:pt x="167" y="50"/>
                  </a:lnTo>
                  <a:lnTo>
                    <a:pt x="176" y="90"/>
                  </a:lnTo>
                  <a:lnTo>
                    <a:pt x="228" y="60"/>
                  </a:lnTo>
                  <a:lnTo>
                    <a:pt x="211" y="26"/>
                  </a:lnTo>
                  <a:lnTo>
                    <a:pt x="244" y="17"/>
                  </a:lnTo>
                  <a:lnTo>
                    <a:pt x="210" y="0"/>
                  </a:lnTo>
                  <a:lnTo>
                    <a:pt x="121" y="17"/>
                  </a:lnTo>
                  <a:lnTo>
                    <a:pt x="0" y="93"/>
                  </a:lnTo>
                  <a:close/>
                </a:path>
              </a:pathLst>
            </a:custGeom>
            <a:solidFill>
              <a:srgbClr val="9DC6E2"/>
            </a:solidFill>
            <a:ln w="1651">
              <a:solidFill>
                <a:srgbClr val="004070"/>
              </a:solidFill>
              <a:prstDash val="solid"/>
              <a:round/>
              <a:headEnd/>
              <a:tailEnd/>
            </a:ln>
          </p:spPr>
          <p:txBody>
            <a:bodyPr/>
            <a:lstStyle/>
            <a:p>
              <a:endParaRPr lang="en-US"/>
            </a:p>
          </p:txBody>
        </p:sp>
        <p:sp>
          <p:nvSpPr>
            <p:cNvPr id="294" name="Freeform 24"/>
            <p:cNvSpPr>
              <a:spLocks/>
            </p:cNvSpPr>
            <p:nvPr/>
          </p:nvSpPr>
          <p:spPr bwMode="auto">
            <a:xfrm>
              <a:off x="939" y="1466"/>
              <a:ext cx="143" cy="76"/>
            </a:xfrm>
            <a:custGeom>
              <a:avLst/>
              <a:gdLst>
                <a:gd name="T0" fmla="*/ 0 w 602"/>
                <a:gd name="T1" fmla="*/ 95 h 296"/>
                <a:gd name="T2" fmla="*/ 30 w 602"/>
                <a:gd name="T3" fmla="*/ 72 h 296"/>
                <a:gd name="T4" fmla="*/ 15 w 602"/>
                <a:gd name="T5" fmla="*/ 59 h 296"/>
                <a:gd name="T6" fmla="*/ 87 w 602"/>
                <a:gd name="T7" fmla="*/ 17 h 296"/>
                <a:gd name="T8" fmla="*/ 146 w 602"/>
                <a:gd name="T9" fmla="*/ 0 h 296"/>
                <a:gd name="T10" fmla="*/ 165 w 602"/>
                <a:gd name="T11" fmla="*/ 30 h 296"/>
                <a:gd name="T12" fmla="*/ 144 w 602"/>
                <a:gd name="T13" fmla="*/ 48 h 296"/>
                <a:gd name="T14" fmla="*/ 198 w 602"/>
                <a:gd name="T15" fmla="*/ 24 h 296"/>
                <a:gd name="T16" fmla="*/ 257 w 602"/>
                <a:gd name="T17" fmla="*/ 44 h 296"/>
                <a:gd name="T18" fmla="*/ 235 w 602"/>
                <a:gd name="T19" fmla="*/ 66 h 296"/>
                <a:gd name="T20" fmla="*/ 304 w 602"/>
                <a:gd name="T21" fmla="*/ 51 h 296"/>
                <a:gd name="T22" fmla="*/ 285 w 602"/>
                <a:gd name="T23" fmla="*/ 26 h 296"/>
                <a:gd name="T24" fmla="*/ 312 w 602"/>
                <a:gd name="T25" fmla="*/ 29 h 296"/>
                <a:gd name="T26" fmla="*/ 366 w 602"/>
                <a:gd name="T27" fmla="*/ 109 h 296"/>
                <a:gd name="T28" fmla="*/ 385 w 602"/>
                <a:gd name="T29" fmla="*/ 90 h 296"/>
                <a:gd name="T30" fmla="*/ 363 w 602"/>
                <a:gd name="T31" fmla="*/ 3 h 296"/>
                <a:gd name="T32" fmla="*/ 407 w 602"/>
                <a:gd name="T33" fmla="*/ 4 h 296"/>
                <a:gd name="T34" fmla="*/ 455 w 602"/>
                <a:gd name="T35" fmla="*/ 35 h 296"/>
                <a:gd name="T36" fmla="*/ 483 w 602"/>
                <a:gd name="T37" fmla="*/ 143 h 296"/>
                <a:gd name="T38" fmla="*/ 602 w 602"/>
                <a:gd name="T39" fmla="*/ 195 h 296"/>
                <a:gd name="T40" fmla="*/ 601 w 602"/>
                <a:gd name="T41" fmla="*/ 224 h 296"/>
                <a:gd name="T42" fmla="*/ 568 w 602"/>
                <a:gd name="T43" fmla="*/ 212 h 296"/>
                <a:gd name="T44" fmla="*/ 532 w 602"/>
                <a:gd name="T45" fmla="*/ 231 h 296"/>
                <a:gd name="T46" fmla="*/ 583 w 602"/>
                <a:gd name="T47" fmla="*/ 255 h 296"/>
                <a:gd name="T48" fmla="*/ 536 w 602"/>
                <a:gd name="T49" fmla="*/ 279 h 296"/>
                <a:gd name="T50" fmla="*/ 459 w 602"/>
                <a:gd name="T51" fmla="*/ 267 h 296"/>
                <a:gd name="T52" fmla="*/ 414 w 602"/>
                <a:gd name="T53" fmla="*/ 237 h 296"/>
                <a:gd name="T54" fmla="*/ 315 w 602"/>
                <a:gd name="T55" fmla="*/ 286 h 296"/>
                <a:gd name="T56" fmla="*/ 191 w 602"/>
                <a:gd name="T57" fmla="*/ 296 h 296"/>
                <a:gd name="T58" fmla="*/ 166 w 602"/>
                <a:gd name="T59" fmla="*/ 249 h 296"/>
                <a:gd name="T60" fmla="*/ 98 w 602"/>
                <a:gd name="T61" fmla="*/ 246 h 296"/>
                <a:gd name="T62" fmla="*/ 54 w 602"/>
                <a:gd name="T63" fmla="*/ 206 h 296"/>
                <a:gd name="T64" fmla="*/ 228 w 602"/>
                <a:gd name="T65" fmla="*/ 182 h 296"/>
                <a:gd name="T66" fmla="*/ 47 w 602"/>
                <a:gd name="T67" fmla="*/ 169 h 296"/>
                <a:gd name="T68" fmla="*/ 24 w 602"/>
                <a:gd name="T69" fmla="*/ 145 h 296"/>
                <a:gd name="T70" fmla="*/ 117 w 602"/>
                <a:gd name="T71" fmla="*/ 117 h 296"/>
                <a:gd name="T72" fmla="*/ 30 w 602"/>
                <a:gd name="T73" fmla="*/ 121 h 296"/>
                <a:gd name="T74" fmla="*/ 37 w 602"/>
                <a:gd name="T75" fmla="*/ 109 h 296"/>
                <a:gd name="T76" fmla="*/ 0 w 602"/>
                <a:gd name="T77" fmla="*/ 95 h 2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02"/>
                <a:gd name="T118" fmla="*/ 0 h 296"/>
                <a:gd name="T119" fmla="*/ 602 w 602"/>
                <a:gd name="T120" fmla="*/ 296 h 29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02" h="296">
                  <a:moveTo>
                    <a:pt x="0" y="95"/>
                  </a:moveTo>
                  <a:lnTo>
                    <a:pt x="30" y="72"/>
                  </a:lnTo>
                  <a:lnTo>
                    <a:pt x="15" y="59"/>
                  </a:lnTo>
                  <a:lnTo>
                    <a:pt x="87" y="17"/>
                  </a:lnTo>
                  <a:lnTo>
                    <a:pt x="146" y="0"/>
                  </a:lnTo>
                  <a:lnTo>
                    <a:pt x="165" y="30"/>
                  </a:lnTo>
                  <a:lnTo>
                    <a:pt x="144" y="48"/>
                  </a:lnTo>
                  <a:lnTo>
                    <a:pt x="198" y="24"/>
                  </a:lnTo>
                  <a:lnTo>
                    <a:pt x="257" y="44"/>
                  </a:lnTo>
                  <a:lnTo>
                    <a:pt x="235" y="66"/>
                  </a:lnTo>
                  <a:lnTo>
                    <a:pt x="304" y="51"/>
                  </a:lnTo>
                  <a:lnTo>
                    <a:pt x="285" y="26"/>
                  </a:lnTo>
                  <a:lnTo>
                    <a:pt x="312" y="29"/>
                  </a:lnTo>
                  <a:lnTo>
                    <a:pt x="366" y="109"/>
                  </a:lnTo>
                  <a:lnTo>
                    <a:pt x="385" y="90"/>
                  </a:lnTo>
                  <a:lnTo>
                    <a:pt x="363" y="3"/>
                  </a:lnTo>
                  <a:lnTo>
                    <a:pt x="407" y="4"/>
                  </a:lnTo>
                  <a:lnTo>
                    <a:pt x="455" y="35"/>
                  </a:lnTo>
                  <a:lnTo>
                    <a:pt x="483" y="143"/>
                  </a:lnTo>
                  <a:lnTo>
                    <a:pt x="602" y="195"/>
                  </a:lnTo>
                  <a:lnTo>
                    <a:pt x="601" y="224"/>
                  </a:lnTo>
                  <a:lnTo>
                    <a:pt x="568" y="212"/>
                  </a:lnTo>
                  <a:lnTo>
                    <a:pt x="532" y="231"/>
                  </a:lnTo>
                  <a:lnTo>
                    <a:pt x="583" y="255"/>
                  </a:lnTo>
                  <a:lnTo>
                    <a:pt x="536" y="279"/>
                  </a:lnTo>
                  <a:lnTo>
                    <a:pt x="459" y="267"/>
                  </a:lnTo>
                  <a:lnTo>
                    <a:pt x="414" y="237"/>
                  </a:lnTo>
                  <a:lnTo>
                    <a:pt x="315" y="286"/>
                  </a:lnTo>
                  <a:lnTo>
                    <a:pt x="191" y="296"/>
                  </a:lnTo>
                  <a:lnTo>
                    <a:pt x="166" y="249"/>
                  </a:lnTo>
                  <a:lnTo>
                    <a:pt x="98" y="246"/>
                  </a:lnTo>
                  <a:lnTo>
                    <a:pt x="54" y="206"/>
                  </a:lnTo>
                  <a:lnTo>
                    <a:pt x="228" y="182"/>
                  </a:lnTo>
                  <a:lnTo>
                    <a:pt x="47" y="169"/>
                  </a:lnTo>
                  <a:lnTo>
                    <a:pt x="24" y="145"/>
                  </a:lnTo>
                  <a:lnTo>
                    <a:pt x="117" y="117"/>
                  </a:lnTo>
                  <a:lnTo>
                    <a:pt x="30" y="121"/>
                  </a:lnTo>
                  <a:lnTo>
                    <a:pt x="37" y="109"/>
                  </a:lnTo>
                  <a:lnTo>
                    <a:pt x="0" y="95"/>
                  </a:lnTo>
                  <a:close/>
                </a:path>
              </a:pathLst>
            </a:custGeom>
            <a:solidFill>
              <a:srgbClr val="9DC6E2"/>
            </a:solidFill>
            <a:ln w="1651">
              <a:solidFill>
                <a:srgbClr val="004070"/>
              </a:solidFill>
              <a:prstDash val="solid"/>
              <a:round/>
              <a:headEnd/>
              <a:tailEnd/>
            </a:ln>
          </p:spPr>
          <p:txBody>
            <a:bodyPr/>
            <a:lstStyle/>
            <a:p>
              <a:endParaRPr lang="en-US"/>
            </a:p>
          </p:txBody>
        </p:sp>
        <p:sp>
          <p:nvSpPr>
            <p:cNvPr id="295" name="Freeform 25"/>
            <p:cNvSpPr>
              <a:spLocks/>
            </p:cNvSpPr>
            <p:nvPr/>
          </p:nvSpPr>
          <p:spPr bwMode="auto">
            <a:xfrm>
              <a:off x="950" y="1405"/>
              <a:ext cx="96" cy="42"/>
            </a:xfrm>
            <a:custGeom>
              <a:avLst/>
              <a:gdLst>
                <a:gd name="T0" fmla="*/ 0 w 408"/>
                <a:gd name="T1" fmla="*/ 108 h 164"/>
                <a:gd name="T2" fmla="*/ 15 w 408"/>
                <a:gd name="T3" fmla="*/ 95 h 164"/>
                <a:gd name="T4" fmla="*/ 85 w 408"/>
                <a:gd name="T5" fmla="*/ 80 h 164"/>
                <a:gd name="T6" fmla="*/ 15 w 408"/>
                <a:gd name="T7" fmla="*/ 83 h 164"/>
                <a:gd name="T8" fmla="*/ 96 w 408"/>
                <a:gd name="T9" fmla="*/ 66 h 164"/>
                <a:gd name="T10" fmla="*/ 30 w 408"/>
                <a:gd name="T11" fmla="*/ 66 h 164"/>
                <a:gd name="T12" fmla="*/ 36 w 408"/>
                <a:gd name="T13" fmla="*/ 48 h 164"/>
                <a:gd name="T14" fmla="*/ 99 w 408"/>
                <a:gd name="T15" fmla="*/ 47 h 164"/>
                <a:gd name="T16" fmla="*/ 55 w 408"/>
                <a:gd name="T17" fmla="*/ 43 h 164"/>
                <a:gd name="T18" fmla="*/ 89 w 408"/>
                <a:gd name="T19" fmla="*/ 26 h 164"/>
                <a:gd name="T20" fmla="*/ 172 w 408"/>
                <a:gd name="T21" fmla="*/ 47 h 164"/>
                <a:gd name="T22" fmla="*/ 213 w 408"/>
                <a:gd name="T23" fmla="*/ 88 h 164"/>
                <a:gd name="T24" fmla="*/ 290 w 408"/>
                <a:gd name="T25" fmla="*/ 91 h 164"/>
                <a:gd name="T26" fmla="*/ 260 w 408"/>
                <a:gd name="T27" fmla="*/ 66 h 164"/>
                <a:gd name="T28" fmla="*/ 278 w 408"/>
                <a:gd name="T29" fmla="*/ 50 h 164"/>
                <a:gd name="T30" fmla="*/ 243 w 408"/>
                <a:gd name="T31" fmla="*/ 31 h 164"/>
                <a:gd name="T32" fmla="*/ 297 w 408"/>
                <a:gd name="T33" fmla="*/ 0 h 164"/>
                <a:gd name="T34" fmla="*/ 320 w 408"/>
                <a:gd name="T35" fmla="*/ 36 h 164"/>
                <a:gd name="T36" fmla="*/ 304 w 408"/>
                <a:gd name="T37" fmla="*/ 53 h 164"/>
                <a:gd name="T38" fmla="*/ 334 w 408"/>
                <a:gd name="T39" fmla="*/ 58 h 164"/>
                <a:gd name="T40" fmla="*/ 323 w 408"/>
                <a:gd name="T41" fmla="*/ 76 h 164"/>
                <a:gd name="T42" fmla="*/ 362 w 408"/>
                <a:gd name="T43" fmla="*/ 81 h 164"/>
                <a:gd name="T44" fmla="*/ 382 w 408"/>
                <a:gd name="T45" fmla="*/ 57 h 164"/>
                <a:gd name="T46" fmla="*/ 408 w 408"/>
                <a:gd name="T47" fmla="*/ 86 h 164"/>
                <a:gd name="T48" fmla="*/ 388 w 408"/>
                <a:gd name="T49" fmla="*/ 123 h 164"/>
                <a:gd name="T50" fmla="*/ 300 w 408"/>
                <a:gd name="T51" fmla="*/ 120 h 164"/>
                <a:gd name="T52" fmla="*/ 165 w 408"/>
                <a:gd name="T53" fmla="*/ 164 h 164"/>
                <a:gd name="T54" fmla="*/ 110 w 408"/>
                <a:gd name="T55" fmla="*/ 141 h 164"/>
                <a:gd name="T56" fmla="*/ 224 w 408"/>
                <a:gd name="T57" fmla="*/ 105 h 164"/>
                <a:gd name="T58" fmla="*/ 127 w 408"/>
                <a:gd name="T59" fmla="*/ 127 h 164"/>
                <a:gd name="T60" fmla="*/ 143 w 408"/>
                <a:gd name="T61" fmla="*/ 97 h 164"/>
                <a:gd name="T62" fmla="*/ 94 w 408"/>
                <a:gd name="T63" fmla="*/ 128 h 164"/>
                <a:gd name="T64" fmla="*/ 36 w 408"/>
                <a:gd name="T65" fmla="*/ 120 h 164"/>
                <a:gd name="T66" fmla="*/ 0 w 408"/>
                <a:gd name="T67" fmla="*/ 108 h 16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8"/>
                <a:gd name="T103" fmla="*/ 0 h 164"/>
                <a:gd name="T104" fmla="*/ 408 w 408"/>
                <a:gd name="T105" fmla="*/ 164 h 16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8" h="164">
                  <a:moveTo>
                    <a:pt x="0" y="108"/>
                  </a:moveTo>
                  <a:lnTo>
                    <a:pt x="15" y="95"/>
                  </a:lnTo>
                  <a:lnTo>
                    <a:pt x="85" y="80"/>
                  </a:lnTo>
                  <a:lnTo>
                    <a:pt x="15" y="83"/>
                  </a:lnTo>
                  <a:lnTo>
                    <a:pt x="96" y="66"/>
                  </a:lnTo>
                  <a:lnTo>
                    <a:pt x="30" y="66"/>
                  </a:lnTo>
                  <a:lnTo>
                    <a:pt x="36" y="48"/>
                  </a:lnTo>
                  <a:lnTo>
                    <a:pt x="99" y="47"/>
                  </a:lnTo>
                  <a:lnTo>
                    <a:pt x="55" y="43"/>
                  </a:lnTo>
                  <a:lnTo>
                    <a:pt x="89" y="26"/>
                  </a:lnTo>
                  <a:lnTo>
                    <a:pt x="172" y="47"/>
                  </a:lnTo>
                  <a:lnTo>
                    <a:pt x="213" y="88"/>
                  </a:lnTo>
                  <a:lnTo>
                    <a:pt x="290" y="91"/>
                  </a:lnTo>
                  <a:lnTo>
                    <a:pt x="260" y="66"/>
                  </a:lnTo>
                  <a:lnTo>
                    <a:pt x="278" y="50"/>
                  </a:lnTo>
                  <a:lnTo>
                    <a:pt x="243" y="31"/>
                  </a:lnTo>
                  <a:lnTo>
                    <a:pt x="297" y="0"/>
                  </a:lnTo>
                  <a:lnTo>
                    <a:pt x="320" y="36"/>
                  </a:lnTo>
                  <a:lnTo>
                    <a:pt x="304" y="53"/>
                  </a:lnTo>
                  <a:lnTo>
                    <a:pt x="334" y="58"/>
                  </a:lnTo>
                  <a:lnTo>
                    <a:pt x="323" y="76"/>
                  </a:lnTo>
                  <a:lnTo>
                    <a:pt x="362" y="81"/>
                  </a:lnTo>
                  <a:lnTo>
                    <a:pt x="382" y="57"/>
                  </a:lnTo>
                  <a:lnTo>
                    <a:pt x="408" y="86"/>
                  </a:lnTo>
                  <a:lnTo>
                    <a:pt x="388" y="123"/>
                  </a:lnTo>
                  <a:lnTo>
                    <a:pt x="300" y="120"/>
                  </a:lnTo>
                  <a:lnTo>
                    <a:pt x="165" y="164"/>
                  </a:lnTo>
                  <a:lnTo>
                    <a:pt x="110" y="141"/>
                  </a:lnTo>
                  <a:lnTo>
                    <a:pt x="224" y="105"/>
                  </a:lnTo>
                  <a:lnTo>
                    <a:pt x="127" y="127"/>
                  </a:lnTo>
                  <a:lnTo>
                    <a:pt x="143" y="97"/>
                  </a:lnTo>
                  <a:lnTo>
                    <a:pt x="94" y="128"/>
                  </a:lnTo>
                  <a:lnTo>
                    <a:pt x="36" y="120"/>
                  </a:lnTo>
                  <a:lnTo>
                    <a:pt x="0" y="108"/>
                  </a:lnTo>
                  <a:close/>
                </a:path>
              </a:pathLst>
            </a:custGeom>
            <a:solidFill>
              <a:srgbClr val="9DC6E2"/>
            </a:solidFill>
            <a:ln w="1651">
              <a:solidFill>
                <a:srgbClr val="004070"/>
              </a:solidFill>
              <a:prstDash val="solid"/>
              <a:round/>
              <a:headEnd/>
              <a:tailEnd/>
            </a:ln>
          </p:spPr>
          <p:txBody>
            <a:bodyPr/>
            <a:lstStyle/>
            <a:p>
              <a:endParaRPr lang="en-US"/>
            </a:p>
          </p:txBody>
        </p:sp>
        <p:sp>
          <p:nvSpPr>
            <p:cNvPr id="296" name="Freeform 26"/>
            <p:cNvSpPr>
              <a:spLocks/>
            </p:cNvSpPr>
            <p:nvPr/>
          </p:nvSpPr>
          <p:spPr bwMode="auto">
            <a:xfrm>
              <a:off x="1046" y="1361"/>
              <a:ext cx="50" cy="26"/>
            </a:xfrm>
            <a:custGeom>
              <a:avLst/>
              <a:gdLst>
                <a:gd name="T0" fmla="*/ 0 w 212"/>
                <a:gd name="T1" fmla="*/ 0 h 102"/>
                <a:gd name="T2" fmla="*/ 18 w 212"/>
                <a:gd name="T3" fmla="*/ 36 h 102"/>
                <a:gd name="T4" fmla="*/ 69 w 212"/>
                <a:gd name="T5" fmla="*/ 36 h 102"/>
                <a:gd name="T6" fmla="*/ 52 w 212"/>
                <a:gd name="T7" fmla="*/ 44 h 102"/>
                <a:gd name="T8" fmla="*/ 65 w 212"/>
                <a:gd name="T9" fmla="*/ 56 h 102"/>
                <a:gd name="T10" fmla="*/ 19 w 212"/>
                <a:gd name="T11" fmla="*/ 62 h 102"/>
                <a:gd name="T12" fmla="*/ 93 w 212"/>
                <a:gd name="T13" fmla="*/ 75 h 102"/>
                <a:gd name="T14" fmla="*/ 212 w 212"/>
                <a:gd name="T15" fmla="*/ 102 h 102"/>
                <a:gd name="T16" fmla="*/ 194 w 212"/>
                <a:gd name="T17" fmla="*/ 42 h 102"/>
                <a:gd name="T18" fmla="*/ 109 w 212"/>
                <a:gd name="T19" fmla="*/ 8 h 102"/>
                <a:gd name="T20" fmla="*/ 81 w 212"/>
                <a:gd name="T21" fmla="*/ 23 h 102"/>
                <a:gd name="T22" fmla="*/ 73 w 212"/>
                <a:gd name="T23" fmla="*/ 0 h 102"/>
                <a:gd name="T24" fmla="*/ 0 w 212"/>
                <a:gd name="T25" fmla="*/ 0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2"/>
                <a:gd name="T40" fmla="*/ 0 h 102"/>
                <a:gd name="T41" fmla="*/ 212 w 212"/>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2" h="102">
                  <a:moveTo>
                    <a:pt x="0" y="0"/>
                  </a:moveTo>
                  <a:lnTo>
                    <a:pt x="18" y="36"/>
                  </a:lnTo>
                  <a:lnTo>
                    <a:pt x="69" y="36"/>
                  </a:lnTo>
                  <a:lnTo>
                    <a:pt x="52" y="44"/>
                  </a:lnTo>
                  <a:lnTo>
                    <a:pt x="65" y="56"/>
                  </a:lnTo>
                  <a:lnTo>
                    <a:pt x="19" y="62"/>
                  </a:lnTo>
                  <a:lnTo>
                    <a:pt x="93" y="75"/>
                  </a:lnTo>
                  <a:lnTo>
                    <a:pt x="212" y="102"/>
                  </a:lnTo>
                  <a:lnTo>
                    <a:pt x="194" y="42"/>
                  </a:lnTo>
                  <a:lnTo>
                    <a:pt x="109" y="8"/>
                  </a:lnTo>
                  <a:lnTo>
                    <a:pt x="81" y="23"/>
                  </a:lnTo>
                  <a:lnTo>
                    <a:pt x="73" y="0"/>
                  </a:lnTo>
                  <a:lnTo>
                    <a:pt x="0" y="0"/>
                  </a:lnTo>
                  <a:close/>
                </a:path>
              </a:pathLst>
            </a:custGeom>
            <a:solidFill>
              <a:srgbClr val="9DC6E2"/>
            </a:solidFill>
            <a:ln w="1651">
              <a:solidFill>
                <a:srgbClr val="004070"/>
              </a:solidFill>
              <a:prstDash val="solid"/>
              <a:round/>
              <a:headEnd/>
              <a:tailEnd/>
            </a:ln>
          </p:spPr>
          <p:txBody>
            <a:bodyPr/>
            <a:lstStyle/>
            <a:p>
              <a:endParaRPr lang="en-US"/>
            </a:p>
          </p:txBody>
        </p:sp>
        <p:sp>
          <p:nvSpPr>
            <p:cNvPr id="297" name="Freeform 27"/>
            <p:cNvSpPr>
              <a:spLocks/>
            </p:cNvSpPr>
            <p:nvPr/>
          </p:nvSpPr>
          <p:spPr bwMode="auto">
            <a:xfrm>
              <a:off x="1069" y="1411"/>
              <a:ext cx="40" cy="27"/>
            </a:xfrm>
            <a:custGeom>
              <a:avLst/>
              <a:gdLst>
                <a:gd name="T0" fmla="*/ 0 w 169"/>
                <a:gd name="T1" fmla="*/ 67 h 103"/>
                <a:gd name="T2" fmla="*/ 18 w 169"/>
                <a:gd name="T3" fmla="*/ 42 h 103"/>
                <a:gd name="T4" fmla="*/ 51 w 169"/>
                <a:gd name="T5" fmla="*/ 46 h 103"/>
                <a:gd name="T6" fmla="*/ 10 w 169"/>
                <a:gd name="T7" fmla="*/ 22 h 103"/>
                <a:gd name="T8" fmla="*/ 19 w 169"/>
                <a:gd name="T9" fmla="*/ 7 h 103"/>
                <a:gd name="T10" fmla="*/ 88 w 169"/>
                <a:gd name="T11" fmla="*/ 40 h 103"/>
                <a:gd name="T12" fmla="*/ 49 w 169"/>
                <a:gd name="T13" fmla="*/ 4 h 103"/>
                <a:gd name="T14" fmla="*/ 151 w 169"/>
                <a:gd name="T15" fmla="*/ 0 h 103"/>
                <a:gd name="T16" fmla="*/ 169 w 169"/>
                <a:gd name="T17" fmla="*/ 75 h 103"/>
                <a:gd name="T18" fmla="*/ 148 w 169"/>
                <a:gd name="T19" fmla="*/ 63 h 103"/>
                <a:gd name="T20" fmla="*/ 147 w 169"/>
                <a:gd name="T21" fmla="*/ 103 h 103"/>
                <a:gd name="T22" fmla="*/ 64 w 169"/>
                <a:gd name="T23" fmla="*/ 99 h 103"/>
                <a:gd name="T24" fmla="*/ 81 w 169"/>
                <a:gd name="T25" fmla="*/ 88 h 103"/>
                <a:gd name="T26" fmla="*/ 59 w 169"/>
                <a:gd name="T27" fmla="*/ 73 h 103"/>
                <a:gd name="T28" fmla="*/ 118 w 169"/>
                <a:gd name="T29" fmla="*/ 52 h 103"/>
                <a:gd name="T30" fmla="*/ 0 w 169"/>
                <a:gd name="T31" fmla="*/ 67 h 10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9"/>
                <a:gd name="T49" fmla="*/ 0 h 103"/>
                <a:gd name="T50" fmla="*/ 169 w 169"/>
                <a:gd name="T51" fmla="*/ 103 h 10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9" h="103">
                  <a:moveTo>
                    <a:pt x="0" y="67"/>
                  </a:moveTo>
                  <a:lnTo>
                    <a:pt x="18" y="42"/>
                  </a:lnTo>
                  <a:lnTo>
                    <a:pt x="51" y="46"/>
                  </a:lnTo>
                  <a:lnTo>
                    <a:pt x="10" y="22"/>
                  </a:lnTo>
                  <a:lnTo>
                    <a:pt x="19" y="7"/>
                  </a:lnTo>
                  <a:lnTo>
                    <a:pt x="88" y="40"/>
                  </a:lnTo>
                  <a:lnTo>
                    <a:pt x="49" y="4"/>
                  </a:lnTo>
                  <a:lnTo>
                    <a:pt x="151" y="0"/>
                  </a:lnTo>
                  <a:lnTo>
                    <a:pt x="169" y="75"/>
                  </a:lnTo>
                  <a:lnTo>
                    <a:pt x="148" y="63"/>
                  </a:lnTo>
                  <a:lnTo>
                    <a:pt x="147" y="103"/>
                  </a:lnTo>
                  <a:lnTo>
                    <a:pt x="64" y="99"/>
                  </a:lnTo>
                  <a:lnTo>
                    <a:pt x="81" y="88"/>
                  </a:lnTo>
                  <a:lnTo>
                    <a:pt x="59" y="73"/>
                  </a:lnTo>
                  <a:lnTo>
                    <a:pt x="118" y="52"/>
                  </a:lnTo>
                  <a:lnTo>
                    <a:pt x="0" y="67"/>
                  </a:lnTo>
                  <a:close/>
                </a:path>
              </a:pathLst>
            </a:custGeom>
            <a:solidFill>
              <a:srgbClr val="9DC6E2"/>
            </a:solidFill>
            <a:ln w="1651">
              <a:solidFill>
                <a:srgbClr val="004070"/>
              </a:solidFill>
              <a:prstDash val="solid"/>
              <a:round/>
              <a:headEnd/>
              <a:tailEnd/>
            </a:ln>
          </p:spPr>
          <p:txBody>
            <a:bodyPr/>
            <a:lstStyle/>
            <a:p>
              <a:endParaRPr lang="en-US"/>
            </a:p>
          </p:txBody>
        </p:sp>
        <p:sp>
          <p:nvSpPr>
            <p:cNvPr id="298" name="Freeform 28"/>
            <p:cNvSpPr>
              <a:spLocks/>
            </p:cNvSpPr>
            <p:nvPr/>
          </p:nvSpPr>
          <p:spPr bwMode="auto">
            <a:xfrm>
              <a:off x="1070" y="1457"/>
              <a:ext cx="47" cy="42"/>
            </a:xfrm>
            <a:custGeom>
              <a:avLst/>
              <a:gdLst>
                <a:gd name="T0" fmla="*/ 0 w 198"/>
                <a:gd name="T1" fmla="*/ 81 h 162"/>
                <a:gd name="T2" fmla="*/ 10 w 198"/>
                <a:gd name="T3" fmla="*/ 61 h 162"/>
                <a:gd name="T4" fmla="*/ 76 w 198"/>
                <a:gd name="T5" fmla="*/ 73 h 162"/>
                <a:gd name="T6" fmla="*/ 66 w 198"/>
                <a:gd name="T7" fmla="*/ 47 h 162"/>
                <a:gd name="T8" fmla="*/ 84 w 198"/>
                <a:gd name="T9" fmla="*/ 48 h 162"/>
                <a:gd name="T10" fmla="*/ 40 w 198"/>
                <a:gd name="T11" fmla="*/ 35 h 162"/>
                <a:gd name="T12" fmla="*/ 60 w 198"/>
                <a:gd name="T13" fmla="*/ 28 h 162"/>
                <a:gd name="T14" fmla="*/ 41 w 198"/>
                <a:gd name="T15" fmla="*/ 14 h 162"/>
                <a:gd name="T16" fmla="*/ 168 w 198"/>
                <a:gd name="T17" fmla="*/ 0 h 162"/>
                <a:gd name="T18" fmla="*/ 172 w 198"/>
                <a:gd name="T19" fmla="*/ 36 h 162"/>
                <a:gd name="T20" fmla="*/ 133 w 198"/>
                <a:gd name="T21" fmla="*/ 65 h 162"/>
                <a:gd name="T22" fmla="*/ 191 w 198"/>
                <a:gd name="T23" fmla="*/ 73 h 162"/>
                <a:gd name="T24" fmla="*/ 198 w 198"/>
                <a:gd name="T25" fmla="*/ 131 h 162"/>
                <a:gd name="T26" fmla="*/ 113 w 198"/>
                <a:gd name="T27" fmla="*/ 162 h 162"/>
                <a:gd name="T28" fmla="*/ 76 w 198"/>
                <a:gd name="T29" fmla="*/ 117 h 162"/>
                <a:gd name="T30" fmla="*/ 0 w 198"/>
                <a:gd name="T31" fmla="*/ 81 h 1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8"/>
                <a:gd name="T49" fmla="*/ 0 h 162"/>
                <a:gd name="T50" fmla="*/ 198 w 198"/>
                <a:gd name="T51" fmla="*/ 162 h 16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8" h="162">
                  <a:moveTo>
                    <a:pt x="0" y="81"/>
                  </a:moveTo>
                  <a:lnTo>
                    <a:pt x="10" y="61"/>
                  </a:lnTo>
                  <a:lnTo>
                    <a:pt x="76" y="73"/>
                  </a:lnTo>
                  <a:lnTo>
                    <a:pt x="66" y="47"/>
                  </a:lnTo>
                  <a:lnTo>
                    <a:pt x="84" y="48"/>
                  </a:lnTo>
                  <a:lnTo>
                    <a:pt x="40" y="35"/>
                  </a:lnTo>
                  <a:lnTo>
                    <a:pt x="60" y="28"/>
                  </a:lnTo>
                  <a:lnTo>
                    <a:pt x="41" y="14"/>
                  </a:lnTo>
                  <a:lnTo>
                    <a:pt x="168" y="0"/>
                  </a:lnTo>
                  <a:lnTo>
                    <a:pt x="172" y="36"/>
                  </a:lnTo>
                  <a:lnTo>
                    <a:pt x="133" y="65"/>
                  </a:lnTo>
                  <a:lnTo>
                    <a:pt x="191" y="73"/>
                  </a:lnTo>
                  <a:lnTo>
                    <a:pt x="198" y="131"/>
                  </a:lnTo>
                  <a:lnTo>
                    <a:pt x="113" y="162"/>
                  </a:lnTo>
                  <a:lnTo>
                    <a:pt x="76" y="117"/>
                  </a:lnTo>
                  <a:lnTo>
                    <a:pt x="0" y="81"/>
                  </a:lnTo>
                  <a:close/>
                </a:path>
              </a:pathLst>
            </a:custGeom>
            <a:solidFill>
              <a:srgbClr val="9DC6E2"/>
            </a:solidFill>
            <a:ln w="1651">
              <a:solidFill>
                <a:srgbClr val="004070"/>
              </a:solidFill>
              <a:prstDash val="solid"/>
              <a:round/>
              <a:headEnd/>
              <a:tailEnd/>
            </a:ln>
          </p:spPr>
          <p:txBody>
            <a:bodyPr/>
            <a:lstStyle/>
            <a:p>
              <a:endParaRPr lang="en-US"/>
            </a:p>
          </p:txBody>
        </p:sp>
        <p:sp>
          <p:nvSpPr>
            <p:cNvPr id="299" name="Freeform 29"/>
            <p:cNvSpPr>
              <a:spLocks/>
            </p:cNvSpPr>
            <p:nvPr/>
          </p:nvSpPr>
          <p:spPr bwMode="auto">
            <a:xfrm>
              <a:off x="1103" y="1368"/>
              <a:ext cx="28" cy="21"/>
            </a:xfrm>
            <a:custGeom>
              <a:avLst/>
              <a:gdLst>
                <a:gd name="T0" fmla="*/ 0 w 119"/>
                <a:gd name="T1" fmla="*/ 0 h 82"/>
                <a:gd name="T2" fmla="*/ 14 w 119"/>
                <a:gd name="T3" fmla="*/ 49 h 82"/>
                <a:gd name="T4" fmla="*/ 51 w 119"/>
                <a:gd name="T5" fmla="*/ 52 h 82"/>
                <a:gd name="T6" fmla="*/ 19 w 119"/>
                <a:gd name="T7" fmla="*/ 59 h 82"/>
                <a:gd name="T8" fmla="*/ 34 w 119"/>
                <a:gd name="T9" fmla="*/ 82 h 82"/>
                <a:gd name="T10" fmla="*/ 108 w 119"/>
                <a:gd name="T11" fmla="*/ 69 h 82"/>
                <a:gd name="T12" fmla="*/ 119 w 119"/>
                <a:gd name="T13" fmla="*/ 41 h 82"/>
                <a:gd name="T14" fmla="*/ 0 w 119"/>
                <a:gd name="T15" fmla="*/ 0 h 82"/>
                <a:gd name="T16" fmla="*/ 0 60000 65536"/>
                <a:gd name="T17" fmla="*/ 0 60000 65536"/>
                <a:gd name="T18" fmla="*/ 0 60000 65536"/>
                <a:gd name="T19" fmla="*/ 0 60000 65536"/>
                <a:gd name="T20" fmla="*/ 0 60000 65536"/>
                <a:gd name="T21" fmla="*/ 0 60000 65536"/>
                <a:gd name="T22" fmla="*/ 0 60000 65536"/>
                <a:gd name="T23" fmla="*/ 0 60000 65536"/>
                <a:gd name="T24" fmla="*/ 0 w 119"/>
                <a:gd name="T25" fmla="*/ 0 h 82"/>
                <a:gd name="T26" fmla="*/ 119 w 119"/>
                <a:gd name="T27" fmla="*/ 82 h 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9" h="82">
                  <a:moveTo>
                    <a:pt x="0" y="0"/>
                  </a:moveTo>
                  <a:lnTo>
                    <a:pt x="14" y="49"/>
                  </a:lnTo>
                  <a:lnTo>
                    <a:pt x="51" y="52"/>
                  </a:lnTo>
                  <a:lnTo>
                    <a:pt x="19" y="59"/>
                  </a:lnTo>
                  <a:lnTo>
                    <a:pt x="34" y="82"/>
                  </a:lnTo>
                  <a:lnTo>
                    <a:pt x="108" y="69"/>
                  </a:lnTo>
                  <a:lnTo>
                    <a:pt x="119" y="41"/>
                  </a:lnTo>
                  <a:lnTo>
                    <a:pt x="0" y="0"/>
                  </a:lnTo>
                  <a:close/>
                </a:path>
              </a:pathLst>
            </a:custGeom>
            <a:solidFill>
              <a:srgbClr val="9DC6E2"/>
            </a:solidFill>
            <a:ln w="1651">
              <a:solidFill>
                <a:srgbClr val="004070"/>
              </a:solidFill>
              <a:prstDash val="solid"/>
              <a:round/>
              <a:headEnd/>
              <a:tailEnd/>
            </a:ln>
          </p:spPr>
          <p:txBody>
            <a:bodyPr/>
            <a:lstStyle/>
            <a:p>
              <a:endParaRPr lang="en-US"/>
            </a:p>
          </p:txBody>
        </p:sp>
        <p:sp>
          <p:nvSpPr>
            <p:cNvPr id="300" name="Freeform 30"/>
            <p:cNvSpPr>
              <a:spLocks/>
            </p:cNvSpPr>
            <p:nvPr/>
          </p:nvSpPr>
          <p:spPr bwMode="auto">
            <a:xfrm>
              <a:off x="1113" y="1401"/>
              <a:ext cx="136" cy="46"/>
            </a:xfrm>
            <a:custGeom>
              <a:avLst/>
              <a:gdLst>
                <a:gd name="T0" fmla="*/ 0 w 575"/>
                <a:gd name="T1" fmla="*/ 29 h 182"/>
                <a:gd name="T2" fmla="*/ 36 w 575"/>
                <a:gd name="T3" fmla="*/ 0 h 182"/>
                <a:gd name="T4" fmla="*/ 87 w 575"/>
                <a:gd name="T5" fmla="*/ 16 h 182"/>
                <a:gd name="T6" fmla="*/ 121 w 575"/>
                <a:gd name="T7" fmla="*/ 29 h 182"/>
                <a:gd name="T8" fmla="*/ 110 w 575"/>
                <a:gd name="T9" fmla="*/ 50 h 182"/>
                <a:gd name="T10" fmla="*/ 176 w 575"/>
                <a:gd name="T11" fmla="*/ 32 h 182"/>
                <a:gd name="T12" fmla="*/ 219 w 575"/>
                <a:gd name="T13" fmla="*/ 50 h 182"/>
                <a:gd name="T14" fmla="*/ 183 w 575"/>
                <a:gd name="T15" fmla="*/ 50 h 182"/>
                <a:gd name="T16" fmla="*/ 256 w 575"/>
                <a:gd name="T17" fmla="*/ 64 h 182"/>
                <a:gd name="T18" fmla="*/ 176 w 575"/>
                <a:gd name="T19" fmla="*/ 69 h 182"/>
                <a:gd name="T20" fmla="*/ 219 w 575"/>
                <a:gd name="T21" fmla="*/ 82 h 182"/>
                <a:gd name="T22" fmla="*/ 187 w 575"/>
                <a:gd name="T23" fmla="*/ 97 h 182"/>
                <a:gd name="T24" fmla="*/ 227 w 575"/>
                <a:gd name="T25" fmla="*/ 84 h 182"/>
                <a:gd name="T26" fmla="*/ 263 w 575"/>
                <a:gd name="T27" fmla="*/ 120 h 182"/>
                <a:gd name="T28" fmla="*/ 271 w 575"/>
                <a:gd name="T29" fmla="*/ 104 h 182"/>
                <a:gd name="T30" fmla="*/ 377 w 575"/>
                <a:gd name="T31" fmla="*/ 120 h 182"/>
                <a:gd name="T32" fmla="*/ 486 w 575"/>
                <a:gd name="T33" fmla="*/ 86 h 182"/>
                <a:gd name="T34" fmla="*/ 575 w 575"/>
                <a:gd name="T35" fmla="*/ 126 h 182"/>
                <a:gd name="T36" fmla="*/ 547 w 575"/>
                <a:gd name="T37" fmla="*/ 145 h 182"/>
                <a:gd name="T38" fmla="*/ 557 w 575"/>
                <a:gd name="T39" fmla="*/ 175 h 182"/>
                <a:gd name="T40" fmla="*/ 505 w 575"/>
                <a:gd name="T41" fmla="*/ 182 h 182"/>
                <a:gd name="T42" fmla="*/ 446 w 575"/>
                <a:gd name="T43" fmla="*/ 153 h 182"/>
                <a:gd name="T44" fmla="*/ 446 w 575"/>
                <a:gd name="T45" fmla="*/ 175 h 182"/>
                <a:gd name="T46" fmla="*/ 414 w 575"/>
                <a:gd name="T47" fmla="*/ 179 h 182"/>
                <a:gd name="T48" fmla="*/ 285 w 575"/>
                <a:gd name="T49" fmla="*/ 182 h 182"/>
                <a:gd name="T50" fmla="*/ 271 w 575"/>
                <a:gd name="T51" fmla="*/ 157 h 182"/>
                <a:gd name="T52" fmla="*/ 240 w 575"/>
                <a:gd name="T53" fmla="*/ 179 h 182"/>
                <a:gd name="T54" fmla="*/ 200 w 575"/>
                <a:gd name="T55" fmla="*/ 157 h 182"/>
                <a:gd name="T56" fmla="*/ 174 w 575"/>
                <a:gd name="T57" fmla="*/ 172 h 182"/>
                <a:gd name="T58" fmla="*/ 124 w 575"/>
                <a:gd name="T59" fmla="*/ 54 h 182"/>
                <a:gd name="T60" fmla="*/ 65 w 575"/>
                <a:gd name="T61" fmla="*/ 65 h 182"/>
                <a:gd name="T62" fmla="*/ 0 w 575"/>
                <a:gd name="T63" fmla="*/ 29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75"/>
                <a:gd name="T97" fmla="*/ 0 h 182"/>
                <a:gd name="T98" fmla="*/ 575 w 575"/>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75" h="182">
                  <a:moveTo>
                    <a:pt x="0" y="29"/>
                  </a:moveTo>
                  <a:lnTo>
                    <a:pt x="36" y="0"/>
                  </a:lnTo>
                  <a:lnTo>
                    <a:pt x="87" y="16"/>
                  </a:lnTo>
                  <a:lnTo>
                    <a:pt x="121" y="29"/>
                  </a:lnTo>
                  <a:lnTo>
                    <a:pt x="110" y="50"/>
                  </a:lnTo>
                  <a:lnTo>
                    <a:pt x="176" y="32"/>
                  </a:lnTo>
                  <a:lnTo>
                    <a:pt x="219" y="50"/>
                  </a:lnTo>
                  <a:lnTo>
                    <a:pt x="183" y="50"/>
                  </a:lnTo>
                  <a:lnTo>
                    <a:pt x="256" y="64"/>
                  </a:lnTo>
                  <a:lnTo>
                    <a:pt x="176" y="69"/>
                  </a:lnTo>
                  <a:lnTo>
                    <a:pt x="219" y="82"/>
                  </a:lnTo>
                  <a:lnTo>
                    <a:pt x="187" y="97"/>
                  </a:lnTo>
                  <a:lnTo>
                    <a:pt x="227" y="84"/>
                  </a:lnTo>
                  <a:lnTo>
                    <a:pt x="263" y="120"/>
                  </a:lnTo>
                  <a:lnTo>
                    <a:pt x="271" y="104"/>
                  </a:lnTo>
                  <a:lnTo>
                    <a:pt x="377" y="120"/>
                  </a:lnTo>
                  <a:lnTo>
                    <a:pt x="486" y="86"/>
                  </a:lnTo>
                  <a:lnTo>
                    <a:pt x="575" y="126"/>
                  </a:lnTo>
                  <a:lnTo>
                    <a:pt x="547" y="145"/>
                  </a:lnTo>
                  <a:lnTo>
                    <a:pt x="557" y="175"/>
                  </a:lnTo>
                  <a:lnTo>
                    <a:pt x="505" y="182"/>
                  </a:lnTo>
                  <a:lnTo>
                    <a:pt x="446" y="153"/>
                  </a:lnTo>
                  <a:lnTo>
                    <a:pt x="446" y="175"/>
                  </a:lnTo>
                  <a:lnTo>
                    <a:pt x="414" y="179"/>
                  </a:lnTo>
                  <a:lnTo>
                    <a:pt x="285" y="182"/>
                  </a:lnTo>
                  <a:lnTo>
                    <a:pt x="271" y="157"/>
                  </a:lnTo>
                  <a:lnTo>
                    <a:pt x="240" y="179"/>
                  </a:lnTo>
                  <a:lnTo>
                    <a:pt x="200" y="157"/>
                  </a:lnTo>
                  <a:lnTo>
                    <a:pt x="174" y="172"/>
                  </a:lnTo>
                  <a:lnTo>
                    <a:pt x="124" y="54"/>
                  </a:lnTo>
                  <a:lnTo>
                    <a:pt x="65" y="65"/>
                  </a:lnTo>
                  <a:lnTo>
                    <a:pt x="0" y="29"/>
                  </a:lnTo>
                  <a:close/>
                </a:path>
              </a:pathLst>
            </a:custGeom>
            <a:solidFill>
              <a:srgbClr val="9DC6E2"/>
            </a:solidFill>
            <a:ln w="1651">
              <a:solidFill>
                <a:srgbClr val="004070"/>
              </a:solidFill>
              <a:prstDash val="solid"/>
              <a:round/>
              <a:headEnd/>
              <a:tailEnd/>
            </a:ln>
          </p:spPr>
          <p:txBody>
            <a:bodyPr/>
            <a:lstStyle/>
            <a:p>
              <a:endParaRPr lang="en-US"/>
            </a:p>
          </p:txBody>
        </p:sp>
        <p:sp>
          <p:nvSpPr>
            <p:cNvPr id="301" name="Freeform 31"/>
            <p:cNvSpPr>
              <a:spLocks/>
            </p:cNvSpPr>
            <p:nvPr/>
          </p:nvSpPr>
          <p:spPr bwMode="auto">
            <a:xfrm>
              <a:off x="1119" y="1320"/>
              <a:ext cx="89" cy="63"/>
            </a:xfrm>
            <a:custGeom>
              <a:avLst/>
              <a:gdLst>
                <a:gd name="T0" fmla="*/ 0 w 375"/>
                <a:gd name="T1" fmla="*/ 75 h 242"/>
                <a:gd name="T2" fmla="*/ 90 w 375"/>
                <a:gd name="T3" fmla="*/ 61 h 242"/>
                <a:gd name="T4" fmla="*/ 42 w 375"/>
                <a:gd name="T5" fmla="*/ 28 h 242"/>
                <a:gd name="T6" fmla="*/ 122 w 375"/>
                <a:gd name="T7" fmla="*/ 13 h 242"/>
                <a:gd name="T8" fmla="*/ 59 w 375"/>
                <a:gd name="T9" fmla="*/ 0 h 242"/>
                <a:gd name="T10" fmla="*/ 159 w 375"/>
                <a:gd name="T11" fmla="*/ 17 h 242"/>
                <a:gd name="T12" fmla="*/ 188 w 375"/>
                <a:gd name="T13" fmla="*/ 63 h 242"/>
                <a:gd name="T14" fmla="*/ 240 w 375"/>
                <a:gd name="T15" fmla="*/ 64 h 242"/>
                <a:gd name="T16" fmla="*/ 260 w 375"/>
                <a:gd name="T17" fmla="*/ 96 h 242"/>
                <a:gd name="T18" fmla="*/ 264 w 375"/>
                <a:gd name="T19" fmla="*/ 74 h 242"/>
                <a:gd name="T20" fmla="*/ 290 w 375"/>
                <a:gd name="T21" fmla="*/ 75 h 242"/>
                <a:gd name="T22" fmla="*/ 279 w 375"/>
                <a:gd name="T23" fmla="*/ 96 h 242"/>
                <a:gd name="T24" fmla="*/ 308 w 375"/>
                <a:gd name="T25" fmla="*/ 111 h 242"/>
                <a:gd name="T26" fmla="*/ 290 w 375"/>
                <a:gd name="T27" fmla="*/ 133 h 242"/>
                <a:gd name="T28" fmla="*/ 349 w 375"/>
                <a:gd name="T29" fmla="*/ 130 h 242"/>
                <a:gd name="T30" fmla="*/ 375 w 375"/>
                <a:gd name="T31" fmla="*/ 162 h 242"/>
                <a:gd name="T32" fmla="*/ 304 w 375"/>
                <a:gd name="T33" fmla="*/ 173 h 242"/>
                <a:gd name="T34" fmla="*/ 284 w 375"/>
                <a:gd name="T35" fmla="*/ 202 h 242"/>
                <a:gd name="T36" fmla="*/ 271 w 375"/>
                <a:gd name="T37" fmla="*/ 171 h 242"/>
                <a:gd name="T38" fmla="*/ 251 w 375"/>
                <a:gd name="T39" fmla="*/ 240 h 242"/>
                <a:gd name="T40" fmla="*/ 206 w 375"/>
                <a:gd name="T41" fmla="*/ 205 h 242"/>
                <a:gd name="T42" fmla="*/ 229 w 375"/>
                <a:gd name="T43" fmla="*/ 242 h 242"/>
                <a:gd name="T44" fmla="*/ 141 w 375"/>
                <a:gd name="T45" fmla="*/ 236 h 242"/>
                <a:gd name="T46" fmla="*/ 114 w 375"/>
                <a:gd name="T47" fmla="*/ 217 h 242"/>
                <a:gd name="T48" fmla="*/ 155 w 375"/>
                <a:gd name="T49" fmla="*/ 214 h 242"/>
                <a:gd name="T50" fmla="*/ 111 w 375"/>
                <a:gd name="T51" fmla="*/ 207 h 242"/>
                <a:gd name="T52" fmla="*/ 99 w 375"/>
                <a:gd name="T53" fmla="*/ 196 h 242"/>
                <a:gd name="T54" fmla="*/ 122 w 375"/>
                <a:gd name="T55" fmla="*/ 195 h 242"/>
                <a:gd name="T56" fmla="*/ 85 w 375"/>
                <a:gd name="T57" fmla="*/ 180 h 242"/>
                <a:gd name="T58" fmla="*/ 203 w 375"/>
                <a:gd name="T59" fmla="*/ 158 h 242"/>
                <a:gd name="T60" fmla="*/ 59 w 375"/>
                <a:gd name="T61" fmla="*/ 162 h 242"/>
                <a:gd name="T62" fmla="*/ 33 w 375"/>
                <a:gd name="T63" fmla="*/ 138 h 242"/>
                <a:gd name="T64" fmla="*/ 85 w 375"/>
                <a:gd name="T65" fmla="*/ 127 h 242"/>
                <a:gd name="T66" fmla="*/ 5 w 375"/>
                <a:gd name="T67" fmla="*/ 111 h 242"/>
                <a:gd name="T68" fmla="*/ 23 w 375"/>
                <a:gd name="T69" fmla="*/ 110 h 242"/>
                <a:gd name="T70" fmla="*/ 1 w 375"/>
                <a:gd name="T71" fmla="*/ 93 h 242"/>
                <a:gd name="T72" fmla="*/ 90 w 375"/>
                <a:gd name="T73" fmla="*/ 93 h 242"/>
                <a:gd name="T74" fmla="*/ 0 w 375"/>
                <a:gd name="T75" fmla="*/ 75 h 2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75"/>
                <a:gd name="T115" fmla="*/ 0 h 242"/>
                <a:gd name="T116" fmla="*/ 375 w 375"/>
                <a:gd name="T117" fmla="*/ 242 h 2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75" h="242">
                  <a:moveTo>
                    <a:pt x="0" y="75"/>
                  </a:moveTo>
                  <a:lnTo>
                    <a:pt x="90" y="61"/>
                  </a:lnTo>
                  <a:lnTo>
                    <a:pt x="42" y="28"/>
                  </a:lnTo>
                  <a:lnTo>
                    <a:pt x="122" y="13"/>
                  </a:lnTo>
                  <a:lnTo>
                    <a:pt x="59" y="0"/>
                  </a:lnTo>
                  <a:lnTo>
                    <a:pt x="159" y="17"/>
                  </a:lnTo>
                  <a:lnTo>
                    <a:pt x="188" y="63"/>
                  </a:lnTo>
                  <a:lnTo>
                    <a:pt x="240" y="64"/>
                  </a:lnTo>
                  <a:lnTo>
                    <a:pt x="260" y="96"/>
                  </a:lnTo>
                  <a:lnTo>
                    <a:pt x="264" y="74"/>
                  </a:lnTo>
                  <a:lnTo>
                    <a:pt x="290" y="75"/>
                  </a:lnTo>
                  <a:lnTo>
                    <a:pt x="279" y="96"/>
                  </a:lnTo>
                  <a:lnTo>
                    <a:pt x="308" y="111"/>
                  </a:lnTo>
                  <a:lnTo>
                    <a:pt x="290" y="133"/>
                  </a:lnTo>
                  <a:lnTo>
                    <a:pt x="349" y="130"/>
                  </a:lnTo>
                  <a:lnTo>
                    <a:pt x="375" y="162"/>
                  </a:lnTo>
                  <a:lnTo>
                    <a:pt x="304" y="173"/>
                  </a:lnTo>
                  <a:lnTo>
                    <a:pt x="284" y="202"/>
                  </a:lnTo>
                  <a:lnTo>
                    <a:pt x="271" y="171"/>
                  </a:lnTo>
                  <a:lnTo>
                    <a:pt x="251" y="240"/>
                  </a:lnTo>
                  <a:lnTo>
                    <a:pt x="206" y="205"/>
                  </a:lnTo>
                  <a:lnTo>
                    <a:pt x="229" y="242"/>
                  </a:lnTo>
                  <a:lnTo>
                    <a:pt x="141" y="236"/>
                  </a:lnTo>
                  <a:lnTo>
                    <a:pt x="114" y="217"/>
                  </a:lnTo>
                  <a:lnTo>
                    <a:pt x="155" y="214"/>
                  </a:lnTo>
                  <a:lnTo>
                    <a:pt x="111" y="207"/>
                  </a:lnTo>
                  <a:lnTo>
                    <a:pt x="99" y="196"/>
                  </a:lnTo>
                  <a:lnTo>
                    <a:pt x="122" y="195"/>
                  </a:lnTo>
                  <a:lnTo>
                    <a:pt x="85" y="180"/>
                  </a:lnTo>
                  <a:lnTo>
                    <a:pt x="203" y="158"/>
                  </a:lnTo>
                  <a:lnTo>
                    <a:pt x="59" y="162"/>
                  </a:lnTo>
                  <a:lnTo>
                    <a:pt x="33" y="138"/>
                  </a:lnTo>
                  <a:lnTo>
                    <a:pt x="85" y="127"/>
                  </a:lnTo>
                  <a:lnTo>
                    <a:pt x="5" y="111"/>
                  </a:lnTo>
                  <a:lnTo>
                    <a:pt x="23" y="110"/>
                  </a:lnTo>
                  <a:lnTo>
                    <a:pt x="1" y="93"/>
                  </a:lnTo>
                  <a:lnTo>
                    <a:pt x="90" y="93"/>
                  </a:lnTo>
                  <a:lnTo>
                    <a:pt x="0" y="75"/>
                  </a:lnTo>
                  <a:close/>
                </a:path>
              </a:pathLst>
            </a:custGeom>
            <a:solidFill>
              <a:srgbClr val="9DC6E2"/>
            </a:solidFill>
            <a:ln w="1651">
              <a:solidFill>
                <a:srgbClr val="004070"/>
              </a:solidFill>
              <a:prstDash val="solid"/>
              <a:round/>
              <a:headEnd/>
              <a:tailEnd/>
            </a:ln>
          </p:spPr>
          <p:txBody>
            <a:bodyPr/>
            <a:lstStyle/>
            <a:p>
              <a:endParaRPr lang="en-US"/>
            </a:p>
          </p:txBody>
        </p:sp>
        <p:sp>
          <p:nvSpPr>
            <p:cNvPr id="302" name="Freeform 32"/>
            <p:cNvSpPr>
              <a:spLocks/>
            </p:cNvSpPr>
            <p:nvPr/>
          </p:nvSpPr>
          <p:spPr bwMode="auto">
            <a:xfrm>
              <a:off x="1119" y="1428"/>
              <a:ext cx="21" cy="16"/>
            </a:xfrm>
            <a:custGeom>
              <a:avLst/>
              <a:gdLst>
                <a:gd name="T0" fmla="*/ 0 w 90"/>
                <a:gd name="T1" fmla="*/ 43 h 62"/>
                <a:gd name="T2" fmla="*/ 15 w 90"/>
                <a:gd name="T3" fmla="*/ 0 h 62"/>
                <a:gd name="T4" fmla="*/ 74 w 90"/>
                <a:gd name="T5" fmla="*/ 13 h 62"/>
                <a:gd name="T6" fmla="*/ 90 w 90"/>
                <a:gd name="T7" fmla="*/ 62 h 62"/>
                <a:gd name="T8" fmla="*/ 0 w 90"/>
                <a:gd name="T9" fmla="*/ 43 h 62"/>
                <a:gd name="T10" fmla="*/ 0 60000 65536"/>
                <a:gd name="T11" fmla="*/ 0 60000 65536"/>
                <a:gd name="T12" fmla="*/ 0 60000 65536"/>
                <a:gd name="T13" fmla="*/ 0 60000 65536"/>
                <a:gd name="T14" fmla="*/ 0 60000 65536"/>
                <a:gd name="T15" fmla="*/ 0 w 90"/>
                <a:gd name="T16" fmla="*/ 0 h 62"/>
                <a:gd name="T17" fmla="*/ 90 w 90"/>
                <a:gd name="T18" fmla="*/ 62 h 62"/>
              </a:gdLst>
              <a:ahLst/>
              <a:cxnLst>
                <a:cxn ang="T10">
                  <a:pos x="T0" y="T1"/>
                </a:cxn>
                <a:cxn ang="T11">
                  <a:pos x="T2" y="T3"/>
                </a:cxn>
                <a:cxn ang="T12">
                  <a:pos x="T4" y="T5"/>
                </a:cxn>
                <a:cxn ang="T13">
                  <a:pos x="T6" y="T7"/>
                </a:cxn>
                <a:cxn ang="T14">
                  <a:pos x="T8" y="T9"/>
                </a:cxn>
              </a:cxnLst>
              <a:rect l="T15" t="T16" r="T17" b="T18"/>
              <a:pathLst>
                <a:path w="90" h="62">
                  <a:moveTo>
                    <a:pt x="0" y="43"/>
                  </a:moveTo>
                  <a:lnTo>
                    <a:pt x="15" y="0"/>
                  </a:lnTo>
                  <a:lnTo>
                    <a:pt x="74" y="13"/>
                  </a:lnTo>
                  <a:lnTo>
                    <a:pt x="90" y="62"/>
                  </a:lnTo>
                  <a:lnTo>
                    <a:pt x="0" y="43"/>
                  </a:lnTo>
                  <a:close/>
                </a:path>
              </a:pathLst>
            </a:custGeom>
            <a:solidFill>
              <a:srgbClr val="9DC6E2"/>
            </a:solidFill>
            <a:ln w="1651">
              <a:solidFill>
                <a:srgbClr val="004070"/>
              </a:solidFill>
              <a:prstDash val="solid"/>
              <a:round/>
              <a:headEnd/>
              <a:tailEnd/>
            </a:ln>
          </p:spPr>
          <p:txBody>
            <a:bodyPr/>
            <a:lstStyle/>
            <a:p>
              <a:endParaRPr lang="en-US"/>
            </a:p>
          </p:txBody>
        </p:sp>
        <p:sp>
          <p:nvSpPr>
            <p:cNvPr id="303" name="Freeform 33"/>
            <p:cNvSpPr>
              <a:spLocks/>
            </p:cNvSpPr>
            <p:nvPr/>
          </p:nvSpPr>
          <p:spPr bwMode="auto">
            <a:xfrm>
              <a:off x="1119" y="1389"/>
              <a:ext cx="24" cy="6"/>
            </a:xfrm>
            <a:custGeom>
              <a:avLst/>
              <a:gdLst>
                <a:gd name="T0" fmla="*/ 0 w 102"/>
                <a:gd name="T1" fmla="*/ 9 h 22"/>
                <a:gd name="T2" fmla="*/ 24 w 102"/>
                <a:gd name="T3" fmla="*/ 22 h 22"/>
                <a:gd name="T4" fmla="*/ 102 w 102"/>
                <a:gd name="T5" fmla="*/ 9 h 22"/>
                <a:gd name="T6" fmla="*/ 28 w 102"/>
                <a:gd name="T7" fmla="*/ 0 h 22"/>
                <a:gd name="T8" fmla="*/ 0 w 102"/>
                <a:gd name="T9" fmla="*/ 9 h 22"/>
                <a:gd name="T10" fmla="*/ 0 60000 65536"/>
                <a:gd name="T11" fmla="*/ 0 60000 65536"/>
                <a:gd name="T12" fmla="*/ 0 60000 65536"/>
                <a:gd name="T13" fmla="*/ 0 60000 65536"/>
                <a:gd name="T14" fmla="*/ 0 60000 65536"/>
                <a:gd name="T15" fmla="*/ 0 w 102"/>
                <a:gd name="T16" fmla="*/ 0 h 22"/>
                <a:gd name="T17" fmla="*/ 102 w 102"/>
                <a:gd name="T18" fmla="*/ 22 h 22"/>
              </a:gdLst>
              <a:ahLst/>
              <a:cxnLst>
                <a:cxn ang="T10">
                  <a:pos x="T0" y="T1"/>
                </a:cxn>
                <a:cxn ang="T11">
                  <a:pos x="T2" y="T3"/>
                </a:cxn>
                <a:cxn ang="T12">
                  <a:pos x="T4" y="T5"/>
                </a:cxn>
                <a:cxn ang="T13">
                  <a:pos x="T6" y="T7"/>
                </a:cxn>
                <a:cxn ang="T14">
                  <a:pos x="T8" y="T9"/>
                </a:cxn>
              </a:cxnLst>
              <a:rect l="T15" t="T16" r="T17" b="T18"/>
              <a:pathLst>
                <a:path w="102" h="22">
                  <a:moveTo>
                    <a:pt x="0" y="9"/>
                  </a:moveTo>
                  <a:lnTo>
                    <a:pt x="24" y="22"/>
                  </a:lnTo>
                  <a:lnTo>
                    <a:pt x="102" y="9"/>
                  </a:lnTo>
                  <a:lnTo>
                    <a:pt x="28" y="0"/>
                  </a:lnTo>
                  <a:lnTo>
                    <a:pt x="0" y="9"/>
                  </a:lnTo>
                  <a:close/>
                </a:path>
              </a:pathLst>
            </a:custGeom>
            <a:solidFill>
              <a:srgbClr val="9DC6E2"/>
            </a:solidFill>
            <a:ln w="1651">
              <a:solidFill>
                <a:srgbClr val="004070"/>
              </a:solidFill>
              <a:prstDash val="solid"/>
              <a:round/>
              <a:headEnd/>
              <a:tailEnd/>
            </a:ln>
          </p:spPr>
          <p:txBody>
            <a:bodyPr/>
            <a:lstStyle/>
            <a:p>
              <a:endParaRPr lang="en-US"/>
            </a:p>
          </p:txBody>
        </p:sp>
        <p:sp>
          <p:nvSpPr>
            <p:cNvPr id="304" name="Freeform 34"/>
            <p:cNvSpPr>
              <a:spLocks/>
            </p:cNvSpPr>
            <p:nvPr/>
          </p:nvSpPr>
          <p:spPr bwMode="auto">
            <a:xfrm>
              <a:off x="1123" y="1455"/>
              <a:ext cx="42" cy="33"/>
            </a:xfrm>
            <a:custGeom>
              <a:avLst/>
              <a:gdLst>
                <a:gd name="T0" fmla="*/ 0 w 179"/>
                <a:gd name="T1" fmla="*/ 21 h 128"/>
                <a:gd name="T2" fmla="*/ 4 w 179"/>
                <a:gd name="T3" fmla="*/ 81 h 128"/>
                <a:gd name="T4" fmla="*/ 23 w 179"/>
                <a:gd name="T5" fmla="*/ 92 h 128"/>
                <a:gd name="T6" fmla="*/ 17 w 179"/>
                <a:gd name="T7" fmla="*/ 126 h 128"/>
                <a:gd name="T8" fmla="*/ 44 w 179"/>
                <a:gd name="T9" fmla="*/ 128 h 128"/>
                <a:gd name="T10" fmla="*/ 73 w 179"/>
                <a:gd name="T11" fmla="*/ 100 h 128"/>
                <a:gd name="T12" fmla="*/ 44 w 179"/>
                <a:gd name="T13" fmla="*/ 81 h 128"/>
                <a:gd name="T14" fmla="*/ 117 w 179"/>
                <a:gd name="T15" fmla="*/ 81 h 128"/>
                <a:gd name="T16" fmla="*/ 179 w 179"/>
                <a:gd name="T17" fmla="*/ 8 h 128"/>
                <a:gd name="T18" fmla="*/ 14 w 179"/>
                <a:gd name="T19" fmla="*/ 0 h 128"/>
                <a:gd name="T20" fmla="*/ 36 w 179"/>
                <a:gd name="T21" fmla="*/ 23 h 128"/>
                <a:gd name="T22" fmla="*/ 0 w 179"/>
                <a:gd name="T23" fmla="*/ 21 h 1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9"/>
                <a:gd name="T37" fmla="*/ 0 h 128"/>
                <a:gd name="T38" fmla="*/ 179 w 179"/>
                <a:gd name="T39" fmla="*/ 128 h 1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9" h="128">
                  <a:moveTo>
                    <a:pt x="0" y="21"/>
                  </a:moveTo>
                  <a:lnTo>
                    <a:pt x="4" y="81"/>
                  </a:lnTo>
                  <a:lnTo>
                    <a:pt x="23" y="92"/>
                  </a:lnTo>
                  <a:lnTo>
                    <a:pt x="17" y="126"/>
                  </a:lnTo>
                  <a:lnTo>
                    <a:pt x="44" y="128"/>
                  </a:lnTo>
                  <a:lnTo>
                    <a:pt x="73" y="100"/>
                  </a:lnTo>
                  <a:lnTo>
                    <a:pt x="44" y="81"/>
                  </a:lnTo>
                  <a:lnTo>
                    <a:pt x="117" y="81"/>
                  </a:lnTo>
                  <a:lnTo>
                    <a:pt x="179" y="8"/>
                  </a:lnTo>
                  <a:lnTo>
                    <a:pt x="14" y="0"/>
                  </a:lnTo>
                  <a:lnTo>
                    <a:pt x="36" y="23"/>
                  </a:lnTo>
                  <a:lnTo>
                    <a:pt x="0" y="21"/>
                  </a:lnTo>
                  <a:close/>
                </a:path>
              </a:pathLst>
            </a:custGeom>
            <a:solidFill>
              <a:srgbClr val="9DC6E2"/>
            </a:solidFill>
            <a:ln w="1651">
              <a:solidFill>
                <a:srgbClr val="004070"/>
              </a:solidFill>
              <a:prstDash val="solid"/>
              <a:round/>
              <a:headEnd/>
              <a:tailEnd/>
            </a:ln>
          </p:spPr>
          <p:txBody>
            <a:bodyPr/>
            <a:lstStyle/>
            <a:p>
              <a:endParaRPr lang="en-US"/>
            </a:p>
          </p:txBody>
        </p:sp>
        <p:sp>
          <p:nvSpPr>
            <p:cNvPr id="305" name="Freeform 35"/>
            <p:cNvSpPr>
              <a:spLocks/>
            </p:cNvSpPr>
            <p:nvPr/>
          </p:nvSpPr>
          <p:spPr bwMode="auto">
            <a:xfrm>
              <a:off x="1152" y="1283"/>
              <a:ext cx="243" cy="135"/>
            </a:xfrm>
            <a:custGeom>
              <a:avLst/>
              <a:gdLst>
                <a:gd name="T0" fmla="*/ 58 w 1026"/>
                <a:gd name="T1" fmla="*/ 143 h 522"/>
                <a:gd name="T2" fmla="*/ 109 w 1026"/>
                <a:gd name="T3" fmla="*/ 151 h 522"/>
                <a:gd name="T4" fmla="*/ 250 w 1026"/>
                <a:gd name="T5" fmla="*/ 147 h 522"/>
                <a:gd name="T6" fmla="*/ 223 w 1026"/>
                <a:gd name="T7" fmla="*/ 166 h 522"/>
                <a:gd name="T8" fmla="*/ 190 w 1026"/>
                <a:gd name="T9" fmla="*/ 203 h 522"/>
                <a:gd name="T10" fmla="*/ 281 w 1026"/>
                <a:gd name="T11" fmla="*/ 204 h 522"/>
                <a:gd name="T12" fmla="*/ 396 w 1026"/>
                <a:gd name="T13" fmla="*/ 155 h 522"/>
                <a:gd name="T14" fmla="*/ 550 w 1026"/>
                <a:gd name="T15" fmla="*/ 171 h 522"/>
                <a:gd name="T16" fmla="*/ 399 w 1026"/>
                <a:gd name="T17" fmla="*/ 270 h 522"/>
                <a:gd name="T18" fmla="*/ 183 w 1026"/>
                <a:gd name="T19" fmla="*/ 220 h 522"/>
                <a:gd name="T20" fmla="*/ 182 w 1026"/>
                <a:gd name="T21" fmla="*/ 261 h 522"/>
                <a:gd name="T22" fmla="*/ 348 w 1026"/>
                <a:gd name="T23" fmla="*/ 324 h 522"/>
                <a:gd name="T24" fmla="*/ 227 w 1026"/>
                <a:gd name="T25" fmla="*/ 326 h 522"/>
                <a:gd name="T26" fmla="*/ 204 w 1026"/>
                <a:gd name="T27" fmla="*/ 370 h 522"/>
                <a:gd name="T28" fmla="*/ 246 w 1026"/>
                <a:gd name="T29" fmla="*/ 350 h 522"/>
                <a:gd name="T30" fmla="*/ 208 w 1026"/>
                <a:gd name="T31" fmla="*/ 397 h 522"/>
                <a:gd name="T32" fmla="*/ 239 w 1026"/>
                <a:gd name="T33" fmla="*/ 427 h 522"/>
                <a:gd name="T34" fmla="*/ 250 w 1026"/>
                <a:gd name="T35" fmla="*/ 444 h 522"/>
                <a:gd name="T36" fmla="*/ 173 w 1026"/>
                <a:gd name="T37" fmla="*/ 452 h 522"/>
                <a:gd name="T38" fmla="*/ 112 w 1026"/>
                <a:gd name="T39" fmla="*/ 478 h 522"/>
                <a:gd name="T40" fmla="*/ 217 w 1026"/>
                <a:gd name="T41" fmla="*/ 518 h 522"/>
                <a:gd name="T42" fmla="*/ 286 w 1026"/>
                <a:gd name="T43" fmla="*/ 503 h 522"/>
                <a:gd name="T44" fmla="*/ 323 w 1026"/>
                <a:gd name="T45" fmla="*/ 502 h 522"/>
                <a:gd name="T46" fmla="*/ 365 w 1026"/>
                <a:gd name="T47" fmla="*/ 522 h 522"/>
                <a:gd name="T48" fmla="*/ 428 w 1026"/>
                <a:gd name="T49" fmla="*/ 478 h 522"/>
                <a:gd name="T50" fmla="*/ 459 w 1026"/>
                <a:gd name="T51" fmla="*/ 442 h 522"/>
                <a:gd name="T52" fmla="*/ 534 w 1026"/>
                <a:gd name="T53" fmla="*/ 397 h 522"/>
                <a:gd name="T54" fmla="*/ 565 w 1026"/>
                <a:gd name="T55" fmla="*/ 376 h 522"/>
                <a:gd name="T56" fmla="*/ 572 w 1026"/>
                <a:gd name="T57" fmla="*/ 334 h 522"/>
                <a:gd name="T58" fmla="*/ 472 w 1026"/>
                <a:gd name="T59" fmla="*/ 310 h 522"/>
                <a:gd name="T60" fmla="*/ 470 w 1026"/>
                <a:gd name="T61" fmla="*/ 301 h 522"/>
                <a:gd name="T62" fmla="*/ 675 w 1026"/>
                <a:gd name="T63" fmla="*/ 270 h 522"/>
                <a:gd name="T64" fmla="*/ 722 w 1026"/>
                <a:gd name="T65" fmla="*/ 236 h 522"/>
                <a:gd name="T66" fmla="*/ 917 w 1026"/>
                <a:gd name="T67" fmla="*/ 134 h 522"/>
                <a:gd name="T68" fmla="*/ 769 w 1026"/>
                <a:gd name="T69" fmla="*/ 132 h 522"/>
                <a:gd name="T70" fmla="*/ 1026 w 1026"/>
                <a:gd name="T71" fmla="*/ 79 h 522"/>
                <a:gd name="T72" fmla="*/ 944 w 1026"/>
                <a:gd name="T73" fmla="*/ 22 h 522"/>
                <a:gd name="T74" fmla="*/ 611 w 1026"/>
                <a:gd name="T75" fmla="*/ 0 h 522"/>
                <a:gd name="T76" fmla="*/ 565 w 1026"/>
                <a:gd name="T77" fmla="*/ 9 h 522"/>
                <a:gd name="T78" fmla="*/ 509 w 1026"/>
                <a:gd name="T79" fmla="*/ 57 h 522"/>
                <a:gd name="T80" fmla="*/ 395 w 1026"/>
                <a:gd name="T81" fmla="*/ 33 h 522"/>
                <a:gd name="T82" fmla="*/ 301 w 1026"/>
                <a:gd name="T83" fmla="*/ 37 h 522"/>
                <a:gd name="T84" fmla="*/ 359 w 1026"/>
                <a:gd name="T85" fmla="*/ 92 h 522"/>
                <a:gd name="T86" fmla="*/ 222 w 1026"/>
                <a:gd name="T87" fmla="*/ 93 h 52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26"/>
                <a:gd name="T133" fmla="*/ 0 h 522"/>
                <a:gd name="T134" fmla="*/ 1026 w 1026"/>
                <a:gd name="T135" fmla="*/ 522 h 52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26" h="522">
                  <a:moveTo>
                    <a:pt x="0" y="123"/>
                  </a:moveTo>
                  <a:lnTo>
                    <a:pt x="90" y="123"/>
                  </a:lnTo>
                  <a:lnTo>
                    <a:pt x="58" y="143"/>
                  </a:lnTo>
                  <a:lnTo>
                    <a:pt x="184" y="129"/>
                  </a:lnTo>
                  <a:lnTo>
                    <a:pt x="75" y="143"/>
                  </a:lnTo>
                  <a:lnTo>
                    <a:pt x="109" y="151"/>
                  </a:lnTo>
                  <a:lnTo>
                    <a:pt x="72" y="154"/>
                  </a:lnTo>
                  <a:lnTo>
                    <a:pt x="87" y="167"/>
                  </a:lnTo>
                  <a:lnTo>
                    <a:pt x="250" y="147"/>
                  </a:lnTo>
                  <a:lnTo>
                    <a:pt x="90" y="178"/>
                  </a:lnTo>
                  <a:lnTo>
                    <a:pt x="160" y="203"/>
                  </a:lnTo>
                  <a:lnTo>
                    <a:pt x="223" y="166"/>
                  </a:lnTo>
                  <a:lnTo>
                    <a:pt x="330" y="160"/>
                  </a:lnTo>
                  <a:lnTo>
                    <a:pt x="217" y="174"/>
                  </a:lnTo>
                  <a:lnTo>
                    <a:pt x="190" y="203"/>
                  </a:lnTo>
                  <a:lnTo>
                    <a:pt x="257" y="207"/>
                  </a:lnTo>
                  <a:lnTo>
                    <a:pt x="330" y="177"/>
                  </a:lnTo>
                  <a:lnTo>
                    <a:pt x="281" y="204"/>
                  </a:lnTo>
                  <a:lnTo>
                    <a:pt x="330" y="204"/>
                  </a:lnTo>
                  <a:lnTo>
                    <a:pt x="406" y="184"/>
                  </a:lnTo>
                  <a:lnTo>
                    <a:pt x="396" y="155"/>
                  </a:lnTo>
                  <a:lnTo>
                    <a:pt x="480" y="132"/>
                  </a:lnTo>
                  <a:lnTo>
                    <a:pt x="419" y="181"/>
                  </a:lnTo>
                  <a:lnTo>
                    <a:pt x="550" y="171"/>
                  </a:lnTo>
                  <a:lnTo>
                    <a:pt x="286" y="220"/>
                  </a:lnTo>
                  <a:lnTo>
                    <a:pt x="347" y="270"/>
                  </a:lnTo>
                  <a:lnTo>
                    <a:pt x="399" y="270"/>
                  </a:lnTo>
                  <a:lnTo>
                    <a:pt x="371" y="281"/>
                  </a:lnTo>
                  <a:lnTo>
                    <a:pt x="270" y="228"/>
                  </a:lnTo>
                  <a:lnTo>
                    <a:pt x="183" y="220"/>
                  </a:lnTo>
                  <a:lnTo>
                    <a:pt x="180" y="242"/>
                  </a:lnTo>
                  <a:lnTo>
                    <a:pt x="220" y="253"/>
                  </a:lnTo>
                  <a:lnTo>
                    <a:pt x="182" y="261"/>
                  </a:lnTo>
                  <a:lnTo>
                    <a:pt x="286" y="317"/>
                  </a:lnTo>
                  <a:lnTo>
                    <a:pt x="244" y="320"/>
                  </a:lnTo>
                  <a:lnTo>
                    <a:pt x="348" y="324"/>
                  </a:lnTo>
                  <a:lnTo>
                    <a:pt x="289" y="337"/>
                  </a:lnTo>
                  <a:lnTo>
                    <a:pt x="321" y="356"/>
                  </a:lnTo>
                  <a:lnTo>
                    <a:pt x="227" y="326"/>
                  </a:lnTo>
                  <a:lnTo>
                    <a:pt x="172" y="338"/>
                  </a:lnTo>
                  <a:lnTo>
                    <a:pt x="150" y="385"/>
                  </a:lnTo>
                  <a:lnTo>
                    <a:pt x="204" y="370"/>
                  </a:lnTo>
                  <a:lnTo>
                    <a:pt x="195" y="386"/>
                  </a:lnTo>
                  <a:lnTo>
                    <a:pt x="215" y="386"/>
                  </a:lnTo>
                  <a:lnTo>
                    <a:pt x="246" y="350"/>
                  </a:lnTo>
                  <a:lnTo>
                    <a:pt x="235" y="379"/>
                  </a:lnTo>
                  <a:lnTo>
                    <a:pt x="266" y="383"/>
                  </a:lnTo>
                  <a:lnTo>
                    <a:pt x="208" y="397"/>
                  </a:lnTo>
                  <a:lnTo>
                    <a:pt x="244" y="398"/>
                  </a:lnTo>
                  <a:lnTo>
                    <a:pt x="215" y="408"/>
                  </a:lnTo>
                  <a:lnTo>
                    <a:pt x="239" y="427"/>
                  </a:lnTo>
                  <a:lnTo>
                    <a:pt x="281" y="427"/>
                  </a:lnTo>
                  <a:lnTo>
                    <a:pt x="321" y="390"/>
                  </a:lnTo>
                  <a:lnTo>
                    <a:pt x="250" y="444"/>
                  </a:lnTo>
                  <a:lnTo>
                    <a:pt x="182" y="404"/>
                  </a:lnTo>
                  <a:lnTo>
                    <a:pt x="123" y="411"/>
                  </a:lnTo>
                  <a:lnTo>
                    <a:pt x="173" y="452"/>
                  </a:lnTo>
                  <a:lnTo>
                    <a:pt x="87" y="475"/>
                  </a:lnTo>
                  <a:lnTo>
                    <a:pt x="95" y="506"/>
                  </a:lnTo>
                  <a:lnTo>
                    <a:pt x="112" y="478"/>
                  </a:lnTo>
                  <a:lnTo>
                    <a:pt x="114" y="506"/>
                  </a:lnTo>
                  <a:lnTo>
                    <a:pt x="175" y="493"/>
                  </a:lnTo>
                  <a:lnTo>
                    <a:pt x="217" y="518"/>
                  </a:lnTo>
                  <a:lnTo>
                    <a:pt x="248" y="517"/>
                  </a:lnTo>
                  <a:lnTo>
                    <a:pt x="226" y="496"/>
                  </a:lnTo>
                  <a:lnTo>
                    <a:pt x="286" y="503"/>
                  </a:lnTo>
                  <a:lnTo>
                    <a:pt x="281" y="484"/>
                  </a:lnTo>
                  <a:lnTo>
                    <a:pt x="308" y="506"/>
                  </a:lnTo>
                  <a:lnTo>
                    <a:pt x="323" y="502"/>
                  </a:lnTo>
                  <a:lnTo>
                    <a:pt x="315" y="486"/>
                  </a:lnTo>
                  <a:lnTo>
                    <a:pt x="363" y="502"/>
                  </a:lnTo>
                  <a:lnTo>
                    <a:pt x="365" y="522"/>
                  </a:lnTo>
                  <a:lnTo>
                    <a:pt x="451" y="502"/>
                  </a:lnTo>
                  <a:lnTo>
                    <a:pt x="468" y="471"/>
                  </a:lnTo>
                  <a:lnTo>
                    <a:pt x="428" y="478"/>
                  </a:lnTo>
                  <a:lnTo>
                    <a:pt x="428" y="451"/>
                  </a:lnTo>
                  <a:lnTo>
                    <a:pt x="330" y="449"/>
                  </a:lnTo>
                  <a:lnTo>
                    <a:pt x="459" y="442"/>
                  </a:lnTo>
                  <a:lnTo>
                    <a:pt x="479" y="422"/>
                  </a:lnTo>
                  <a:lnTo>
                    <a:pt x="459" y="396"/>
                  </a:lnTo>
                  <a:lnTo>
                    <a:pt x="534" y="397"/>
                  </a:lnTo>
                  <a:lnTo>
                    <a:pt x="549" y="386"/>
                  </a:lnTo>
                  <a:lnTo>
                    <a:pt x="499" y="379"/>
                  </a:lnTo>
                  <a:lnTo>
                    <a:pt x="565" y="376"/>
                  </a:lnTo>
                  <a:lnTo>
                    <a:pt x="521" y="359"/>
                  </a:lnTo>
                  <a:lnTo>
                    <a:pt x="575" y="348"/>
                  </a:lnTo>
                  <a:lnTo>
                    <a:pt x="572" y="334"/>
                  </a:lnTo>
                  <a:lnTo>
                    <a:pt x="473" y="326"/>
                  </a:lnTo>
                  <a:lnTo>
                    <a:pt x="529" y="314"/>
                  </a:lnTo>
                  <a:lnTo>
                    <a:pt x="472" y="310"/>
                  </a:lnTo>
                  <a:lnTo>
                    <a:pt x="575" y="320"/>
                  </a:lnTo>
                  <a:lnTo>
                    <a:pt x="579" y="306"/>
                  </a:lnTo>
                  <a:lnTo>
                    <a:pt x="470" y="301"/>
                  </a:lnTo>
                  <a:lnTo>
                    <a:pt x="612" y="281"/>
                  </a:lnTo>
                  <a:lnTo>
                    <a:pt x="573" y="264"/>
                  </a:lnTo>
                  <a:lnTo>
                    <a:pt x="675" y="270"/>
                  </a:lnTo>
                  <a:lnTo>
                    <a:pt x="707" y="242"/>
                  </a:lnTo>
                  <a:lnTo>
                    <a:pt x="656" y="239"/>
                  </a:lnTo>
                  <a:lnTo>
                    <a:pt x="722" y="236"/>
                  </a:lnTo>
                  <a:lnTo>
                    <a:pt x="714" y="215"/>
                  </a:lnTo>
                  <a:lnTo>
                    <a:pt x="745" y="220"/>
                  </a:lnTo>
                  <a:lnTo>
                    <a:pt x="917" y="134"/>
                  </a:lnTo>
                  <a:lnTo>
                    <a:pt x="727" y="165"/>
                  </a:lnTo>
                  <a:lnTo>
                    <a:pt x="833" y="129"/>
                  </a:lnTo>
                  <a:lnTo>
                    <a:pt x="769" y="132"/>
                  </a:lnTo>
                  <a:lnTo>
                    <a:pt x="753" y="115"/>
                  </a:lnTo>
                  <a:lnTo>
                    <a:pt x="873" y="123"/>
                  </a:lnTo>
                  <a:lnTo>
                    <a:pt x="1026" y="79"/>
                  </a:lnTo>
                  <a:lnTo>
                    <a:pt x="1024" y="57"/>
                  </a:lnTo>
                  <a:lnTo>
                    <a:pt x="960" y="57"/>
                  </a:lnTo>
                  <a:lnTo>
                    <a:pt x="944" y="22"/>
                  </a:lnTo>
                  <a:lnTo>
                    <a:pt x="769" y="38"/>
                  </a:lnTo>
                  <a:lnTo>
                    <a:pt x="844" y="13"/>
                  </a:lnTo>
                  <a:lnTo>
                    <a:pt x="611" y="0"/>
                  </a:lnTo>
                  <a:lnTo>
                    <a:pt x="591" y="17"/>
                  </a:lnTo>
                  <a:lnTo>
                    <a:pt x="608" y="27"/>
                  </a:lnTo>
                  <a:lnTo>
                    <a:pt x="565" y="9"/>
                  </a:lnTo>
                  <a:lnTo>
                    <a:pt x="461" y="11"/>
                  </a:lnTo>
                  <a:lnTo>
                    <a:pt x="535" y="46"/>
                  </a:lnTo>
                  <a:lnTo>
                    <a:pt x="509" y="57"/>
                  </a:lnTo>
                  <a:lnTo>
                    <a:pt x="472" y="20"/>
                  </a:lnTo>
                  <a:lnTo>
                    <a:pt x="376" y="16"/>
                  </a:lnTo>
                  <a:lnTo>
                    <a:pt x="395" y="33"/>
                  </a:lnTo>
                  <a:lnTo>
                    <a:pt x="322" y="27"/>
                  </a:lnTo>
                  <a:lnTo>
                    <a:pt x="358" y="52"/>
                  </a:lnTo>
                  <a:lnTo>
                    <a:pt x="301" y="37"/>
                  </a:lnTo>
                  <a:lnTo>
                    <a:pt x="319" y="52"/>
                  </a:lnTo>
                  <a:lnTo>
                    <a:pt x="285" y="57"/>
                  </a:lnTo>
                  <a:lnTo>
                    <a:pt x="359" y="92"/>
                  </a:lnTo>
                  <a:lnTo>
                    <a:pt x="198" y="53"/>
                  </a:lnTo>
                  <a:lnTo>
                    <a:pt x="158" y="81"/>
                  </a:lnTo>
                  <a:lnTo>
                    <a:pt x="222" y="93"/>
                  </a:lnTo>
                  <a:lnTo>
                    <a:pt x="114" y="83"/>
                  </a:lnTo>
                  <a:lnTo>
                    <a:pt x="0" y="123"/>
                  </a:lnTo>
                  <a:close/>
                </a:path>
              </a:pathLst>
            </a:custGeom>
            <a:solidFill>
              <a:srgbClr val="9DC6E2"/>
            </a:solidFill>
            <a:ln w="1651">
              <a:solidFill>
                <a:srgbClr val="004070"/>
              </a:solidFill>
              <a:prstDash val="solid"/>
              <a:round/>
              <a:headEnd/>
              <a:tailEnd/>
            </a:ln>
          </p:spPr>
          <p:txBody>
            <a:bodyPr/>
            <a:lstStyle/>
            <a:p>
              <a:endParaRPr lang="en-US"/>
            </a:p>
          </p:txBody>
        </p:sp>
        <p:sp>
          <p:nvSpPr>
            <p:cNvPr id="306" name="Freeform 36"/>
            <p:cNvSpPr>
              <a:spLocks/>
            </p:cNvSpPr>
            <p:nvPr/>
          </p:nvSpPr>
          <p:spPr bwMode="auto">
            <a:xfrm>
              <a:off x="1167" y="1458"/>
              <a:ext cx="227" cy="175"/>
            </a:xfrm>
            <a:custGeom>
              <a:avLst/>
              <a:gdLst>
                <a:gd name="T0" fmla="*/ 7 w 958"/>
                <a:gd name="T1" fmla="*/ 78 h 679"/>
                <a:gd name="T2" fmla="*/ 114 w 958"/>
                <a:gd name="T3" fmla="*/ 0 h 679"/>
                <a:gd name="T4" fmla="*/ 110 w 958"/>
                <a:gd name="T5" fmla="*/ 78 h 679"/>
                <a:gd name="T6" fmla="*/ 169 w 958"/>
                <a:gd name="T7" fmla="*/ 161 h 679"/>
                <a:gd name="T8" fmla="*/ 172 w 958"/>
                <a:gd name="T9" fmla="*/ 175 h 679"/>
                <a:gd name="T10" fmla="*/ 136 w 958"/>
                <a:gd name="T11" fmla="*/ 117 h 679"/>
                <a:gd name="T12" fmla="*/ 144 w 958"/>
                <a:gd name="T13" fmla="*/ 60 h 679"/>
                <a:gd name="T14" fmla="*/ 150 w 958"/>
                <a:gd name="T15" fmla="*/ 52 h 679"/>
                <a:gd name="T16" fmla="*/ 168 w 958"/>
                <a:gd name="T17" fmla="*/ 33 h 679"/>
                <a:gd name="T18" fmla="*/ 245 w 958"/>
                <a:gd name="T19" fmla="*/ 10 h 679"/>
                <a:gd name="T20" fmla="*/ 286 w 958"/>
                <a:gd name="T21" fmla="*/ 40 h 679"/>
                <a:gd name="T22" fmla="*/ 304 w 958"/>
                <a:gd name="T23" fmla="*/ 120 h 679"/>
                <a:gd name="T24" fmla="*/ 363 w 958"/>
                <a:gd name="T25" fmla="*/ 102 h 679"/>
                <a:gd name="T26" fmla="*/ 495 w 958"/>
                <a:gd name="T27" fmla="*/ 88 h 679"/>
                <a:gd name="T28" fmla="*/ 504 w 958"/>
                <a:gd name="T29" fmla="*/ 139 h 679"/>
                <a:gd name="T30" fmla="*/ 536 w 958"/>
                <a:gd name="T31" fmla="*/ 150 h 679"/>
                <a:gd name="T32" fmla="*/ 587 w 958"/>
                <a:gd name="T33" fmla="*/ 136 h 679"/>
                <a:gd name="T34" fmla="*/ 632 w 958"/>
                <a:gd name="T35" fmla="*/ 169 h 679"/>
                <a:gd name="T36" fmla="*/ 649 w 958"/>
                <a:gd name="T37" fmla="*/ 175 h 679"/>
                <a:gd name="T38" fmla="*/ 675 w 958"/>
                <a:gd name="T39" fmla="*/ 187 h 679"/>
                <a:gd name="T40" fmla="*/ 721 w 958"/>
                <a:gd name="T41" fmla="*/ 203 h 679"/>
                <a:gd name="T42" fmla="*/ 716 w 958"/>
                <a:gd name="T43" fmla="*/ 225 h 679"/>
                <a:gd name="T44" fmla="*/ 734 w 958"/>
                <a:gd name="T45" fmla="*/ 220 h 679"/>
                <a:gd name="T46" fmla="*/ 709 w 958"/>
                <a:gd name="T47" fmla="*/ 263 h 679"/>
                <a:gd name="T48" fmla="*/ 720 w 958"/>
                <a:gd name="T49" fmla="*/ 285 h 679"/>
                <a:gd name="T50" fmla="*/ 726 w 958"/>
                <a:gd name="T51" fmla="*/ 318 h 679"/>
                <a:gd name="T52" fmla="*/ 844 w 958"/>
                <a:gd name="T53" fmla="*/ 351 h 679"/>
                <a:gd name="T54" fmla="*/ 903 w 958"/>
                <a:gd name="T55" fmla="*/ 395 h 679"/>
                <a:gd name="T56" fmla="*/ 958 w 958"/>
                <a:gd name="T57" fmla="*/ 426 h 679"/>
                <a:gd name="T58" fmla="*/ 921 w 958"/>
                <a:gd name="T59" fmla="*/ 448 h 679"/>
                <a:gd name="T60" fmla="*/ 918 w 958"/>
                <a:gd name="T61" fmla="*/ 488 h 679"/>
                <a:gd name="T62" fmla="*/ 885 w 958"/>
                <a:gd name="T63" fmla="*/ 525 h 679"/>
                <a:gd name="T64" fmla="*/ 735 w 958"/>
                <a:gd name="T65" fmla="*/ 446 h 679"/>
                <a:gd name="T66" fmla="*/ 742 w 958"/>
                <a:gd name="T67" fmla="*/ 488 h 679"/>
                <a:gd name="T68" fmla="*/ 783 w 958"/>
                <a:gd name="T69" fmla="*/ 531 h 679"/>
                <a:gd name="T70" fmla="*/ 831 w 958"/>
                <a:gd name="T71" fmla="*/ 565 h 679"/>
                <a:gd name="T72" fmla="*/ 845 w 958"/>
                <a:gd name="T73" fmla="*/ 646 h 679"/>
                <a:gd name="T74" fmla="*/ 800 w 958"/>
                <a:gd name="T75" fmla="*/ 679 h 679"/>
                <a:gd name="T76" fmla="*/ 603 w 958"/>
                <a:gd name="T77" fmla="*/ 595 h 679"/>
                <a:gd name="T78" fmla="*/ 572 w 958"/>
                <a:gd name="T79" fmla="*/ 573 h 679"/>
                <a:gd name="T80" fmla="*/ 513 w 958"/>
                <a:gd name="T81" fmla="*/ 525 h 679"/>
                <a:gd name="T82" fmla="*/ 484 w 958"/>
                <a:gd name="T83" fmla="*/ 538 h 679"/>
                <a:gd name="T84" fmla="*/ 398 w 958"/>
                <a:gd name="T85" fmla="*/ 538 h 679"/>
                <a:gd name="T86" fmla="*/ 551 w 958"/>
                <a:gd name="T87" fmla="*/ 496 h 679"/>
                <a:gd name="T88" fmla="*/ 592 w 958"/>
                <a:gd name="T89" fmla="*/ 395 h 679"/>
                <a:gd name="T90" fmla="*/ 507 w 958"/>
                <a:gd name="T91" fmla="*/ 308 h 679"/>
                <a:gd name="T92" fmla="*/ 448 w 958"/>
                <a:gd name="T93" fmla="*/ 316 h 679"/>
                <a:gd name="T94" fmla="*/ 475 w 958"/>
                <a:gd name="T95" fmla="*/ 279 h 679"/>
                <a:gd name="T96" fmla="*/ 415 w 958"/>
                <a:gd name="T97" fmla="*/ 224 h 679"/>
                <a:gd name="T98" fmla="*/ 375 w 958"/>
                <a:gd name="T99" fmla="*/ 245 h 679"/>
                <a:gd name="T100" fmla="*/ 305 w 958"/>
                <a:gd name="T101" fmla="*/ 252 h 679"/>
                <a:gd name="T102" fmla="*/ 21 w 958"/>
                <a:gd name="T103" fmla="*/ 175 h 679"/>
                <a:gd name="T104" fmla="*/ 0 w 958"/>
                <a:gd name="T105" fmla="*/ 151 h 67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58"/>
                <a:gd name="T160" fmla="*/ 0 h 679"/>
                <a:gd name="T161" fmla="*/ 958 w 958"/>
                <a:gd name="T162" fmla="*/ 679 h 67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58" h="679">
                  <a:moveTo>
                    <a:pt x="0" y="151"/>
                  </a:moveTo>
                  <a:lnTo>
                    <a:pt x="7" y="78"/>
                  </a:lnTo>
                  <a:lnTo>
                    <a:pt x="47" y="25"/>
                  </a:lnTo>
                  <a:lnTo>
                    <a:pt x="114" y="0"/>
                  </a:lnTo>
                  <a:lnTo>
                    <a:pt x="169" y="10"/>
                  </a:lnTo>
                  <a:lnTo>
                    <a:pt x="110" y="78"/>
                  </a:lnTo>
                  <a:lnTo>
                    <a:pt x="125" y="120"/>
                  </a:lnTo>
                  <a:lnTo>
                    <a:pt x="169" y="161"/>
                  </a:lnTo>
                  <a:lnTo>
                    <a:pt x="114" y="176"/>
                  </a:lnTo>
                  <a:lnTo>
                    <a:pt x="172" y="175"/>
                  </a:lnTo>
                  <a:lnTo>
                    <a:pt x="179" y="139"/>
                  </a:lnTo>
                  <a:lnTo>
                    <a:pt x="136" y="117"/>
                  </a:lnTo>
                  <a:lnTo>
                    <a:pt x="172" y="93"/>
                  </a:lnTo>
                  <a:lnTo>
                    <a:pt x="144" y="60"/>
                  </a:lnTo>
                  <a:lnTo>
                    <a:pt x="201" y="69"/>
                  </a:lnTo>
                  <a:lnTo>
                    <a:pt x="150" y="52"/>
                  </a:lnTo>
                  <a:lnTo>
                    <a:pt x="207" y="56"/>
                  </a:lnTo>
                  <a:lnTo>
                    <a:pt x="168" y="33"/>
                  </a:lnTo>
                  <a:lnTo>
                    <a:pt x="214" y="34"/>
                  </a:lnTo>
                  <a:lnTo>
                    <a:pt x="245" y="10"/>
                  </a:lnTo>
                  <a:lnTo>
                    <a:pt x="283" y="8"/>
                  </a:lnTo>
                  <a:lnTo>
                    <a:pt x="286" y="40"/>
                  </a:lnTo>
                  <a:lnTo>
                    <a:pt x="313" y="52"/>
                  </a:lnTo>
                  <a:lnTo>
                    <a:pt x="304" y="120"/>
                  </a:lnTo>
                  <a:lnTo>
                    <a:pt x="341" y="88"/>
                  </a:lnTo>
                  <a:lnTo>
                    <a:pt x="363" y="102"/>
                  </a:lnTo>
                  <a:lnTo>
                    <a:pt x="415" y="70"/>
                  </a:lnTo>
                  <a:lnTo>
                    <a:pt x="495" y="88"/>
                  </a:lnTo>
                  <a:lnTo>
                    <a:pt x="528" y="120"/>
                  </a:lnTo>
                  <a:lnTo>
                    <a:pt x="504" y="139"/>
                  </a:lnTo>
                  <a:lnTo>
                    <a:pt x="551" y="131"/>
                  </a:lnTo>
                  <a:lnTo>
                    <a:pt x="536" y="150"/>
                  </a:lnTo>
                  <a:lnTo>
                    <a:pt x="565" y="161"/>
                  </a:lnTo>
                  <a:lnTo>
                    <a:pt x="587" y="136"/>
                  </a:lnTo>
                  <a:lnTo>
                    <a:pt x="622" y="148"/>
                  </a:lnTo>
                  <a:lnTo>
                    <a:pt x="632" y="169"/>
                  </a:lnTo>
                  <a:lnTo>
                    <a:pt x="602" y="175"/>
                  </a:lnTo>
                  <a:lnTo>
                    <a:pt x="649" y="175"/>
                  </a:lnTo>
                  <a:lnTo>
                    <a:pt x="642" y="201"/>
                  </a:lnTo>
                  <a:lnTo>
                    <a:pt x="675" y="187"/>
                  </a:lnTo>
                  <a:lnTo>
                    <a:pt x="654" y="209"/>
                  </a:lnTo>
                  <a:lnTo>
                    <a:pt x="721" y="203"/>
                  </a:lnTo>
                  <a:lnTo>
                    <a:pt x="684" y="225"/>
                  </a:lnTo>
                  <a:lnTo>
                    <a:pt x="716" y="225"/>
                  </a:lnTo>
                  <a:lnTo>
                    <a:pt x="704" y="242"/>
                  </a:lnTo>
                  <a:lnTo>
                    <a:pt x="734" y="220"/>
                  </a:lnTo>
                  <a:lnTo>
                    <a:pt x="764" y="243"/>
                  </a:lnTo>
                  <a:lnTo>
                    <a:pt x="709" y="263"/>
                  </a:lnTo>
                  <a:lnTo>
                    <a:pt x="789" y="279"/>
                  </a:lnTo>
                  <a:lnTo>
                    <a:pt x="720" y="285"/>
                  </a:lnTo>
                  <a:lnTo>
                    <a:pt x="746" y="296"/>
                  </a:lnTo>
                  <a:lnTo>
                    <a:pt x="726" y="318"/>
                  </a:lnTo>
                  <a:lnTo>
                    <a:pt x="805" y="358"/>
                  </a:lnTo>
                  <a:lnTo>
                    <a:pt x="844" y="351"/>
                  </a:lnTo>
                  <a:lnTo>
                    <a:pt x="863" y="399"/>
                  </a:lnTo>
                  <a:lnTo>
                    <a:pt x="903" y="395"/>
                  </a:lnTo>
                  <a:lnTo>
                    <a:pt x="897" y="415"/>
                  </a:lnTo>
                  <a:lnTo>
                    <a:pt x="958" y="426"/>
                  </a:lnTo>
                  <a:lnTo>
                    <a:pt x="950" y="452"/>
                  </a:lnTo>
                  <a:lnTo>
                    <a:pt x="921" y="448"/>
                  </a:lnTo>
                  <a:lnTo>
                    <a:pt x="933" y="465"/>
                  </a:lnTo>
                  <a:lnTo>
                    <a:pt x="918" y="488"/>
                  </a:lnTo>
                  <a:lnTo>
                    <a:pt x="890" y="477"/>
                  </a:lnTo>
                  <a:lnTo>
                    <a:pt x="885" y="525"/>
                  </a:lnTo>
                  <a:lnTo>
                    <a:pt x="776" y="436"/>
                  </a:lnTo>
                  <a:lnTo>
                    <a:pt x="735" y="446"/>
                  </a:lnTo>
                  <a:lnTo>
                    <a:pt x="764" y="466"/>
                  </a:lnTo>
                  <a:lnTo>
                    <a:pt x="742" y="488"/>
                  </a:lnTo>
                  <a:lnTo>
                    <a:pt x="760" y="487"/>
                  </a:lnTo>
                  <a:lnTo>
                    <a:pt x="783" y="531"/>
                  </a:lnTo>
                  <a:lnTo>
                    <a:pt x="835" y="540"/>
                  </a:lnTo>
                  <a:lnTo>
                    <a:pt x="831" y="565"/>
                  </a:lnTo>
                  <a:lnTo>
                    <a:pt x="860" y="587"/>
                  </a:lnTo>
                  <a:lnTo>
                    <a:pt x="845" y="646"/>
                  </a:lnTo>
                  <a:lnTo>
                    <a:pt x="709" y="586"/>
                  </a:lnTo>
                  <a:lnTo>
                    <a:pt x="800" y="679"/>
                  </a:lnTo>
                  <a:lnTo>
                    <a:pt x="628" y="627"/>
                  </a:lnTo>
                  <a:lnTo>
                    <a:pt x="603" y="595"/>
                  </a:lnTo>
                  <a:lnTo>
                    <a:pt x="627" y="593"/>
                  </a:lnTo>
                  <a:lnTo>
                    <a:pt x="572" y="573"/>
                  </a:lnTo>
                  <a:lnTo>
                    <a:pt x="555" y="538"/>
                  </a:lnTo>
                  <a:lnTo>
                    <a:pt x="513" y="525"/>
                  </a:lnTo>
                  <a:lnTo>
                    <a:pt x="510" y="550"/>
                  </a:lnTo>
                  <a:lnTo>
                    <a:pt x="484" y="538"/>
                  </a:lnTo>
                  <a:lnTo>
                    <a:pt x="447" y="561"/>
                  </a:lnTo>
                  <a:lnTo>
                    <a:pt x="398" y="538"/>
                  </a:lnTo>
                  <a:lnTo>
                    <a:pt x="425" y="496"/>
                  </a:lnTo>
                  <a:lnTo>
                    <a:pt x="551" y="496"/>
                  </a:lnTo>
                  <a:lnTo>
                    <a:pt x="521" y="455"/>
                  </a:lnTo>
                  <a:lnTo>
                    <a:pt x="592" y="395"/>
                  </a:lnTo>
                  <a:lnTo>
                    <a:pt x="541" y="315"/>
                  </a:lnTo>
                  <a:lnTo>
                    <a:pt x="507" y="308"/>
                  </a:lnTo>
                  <a:lnTo>
                    <a:pt x="526" y="294"/>
                  </a:lnTo>
                  <a:lnTo>
                    <a:pt x="448" y="316"/>
                  </a:lnTo>
                  <a:lnTo>
                    <a:pt x="447" y="293"/>
                  </a:lnTo>
                  <a:lnTo>
                    <a:pt x="475" y="279"/>
                  </a:lnTo>
                  <a:lnTo>
                    <a:pt x="416" y="249"/>
                  </a:lnTo>
                  <a:lnTo>
                    <a:pt x="415" y="224"/>
                  </a:lnTo>
                  <a:lnTo>
                    <a:pt x="361" y="212"/>
                  </a:lnTo>
                  <a:lnTo>
                    <a:pt x="375" y="245"/>
                  </a:lnTo>
                  <a:lnTo>
                    <a:pt x="282" y="232"/>
                  </a:lnTo>
                  <a:lnTo>
                    <a:pt x="305" y="252"/>
                  </a:lnTo>
                  <a:lnTo>
                    <a:pt x="63" y="219"/>
                  </a:lnTo>
                  <a:lnTo>
                    <a:pt x="21" y="175"/>
                  </a:lnTo>
                  <a:lnTo>
                    <a:pt x="96" y="177"/>
                  </a:lnTo>
                  <a:lnTo>
                    <a:pt x="0" y="151"/>
                  </a:lnTo>
                  <a:close/>
                </a:path>
              </a:pathLst>
            </a:custGeom>
            <a:solidFill>
              <a:srgbClr val="9DC6E2"/>
            </a:solidFill>
            <a:ln w="1651">
              <a:solidFill>
                <a:srgbClr val="004070"/>
              </a:solidFill>
              <a:prstDash val="solid"/>
              <a:round/>
              <a:headEnd/>
              <a:tailEnd/>
            </a:ln>
          </p:spPr>
          <p:txBody>
            <a:bodyPr/>
            <a:lstStyle/>
            <a:p>
              <a:endParaRPr lang="en-US"/>
            </a:p>
          </p:txBody>
        </p:sp>
        <p:sp>
          <p:nvSpPr>
            <p:cNvPr id="307" name="Freeform 37"/>
            <p:cNvSpPr>
              <a:spLocks/>
            </p:cNvSpPr>
            <p:nvPr/>
          </p:nvSpPr>
          <p:spPr bwMode="auto">
            <a:xfrm>
              <a:off x="1190" y="1579"/>
              <a:ext cx="53" cy="38"/>
            </a:xfrm>
            <a:custGeom>
              <a:avLst/>
              <a:gdLst>
                <a:gd name="T0" fmla="*/ 0 w 223"/>
                <a:gd name="T1" fmla="*/ 121 h 148"/>
                <a:gd name="T2" fmla="*/ 33 w 223"/>
                <a:gd name="T3" fmla="*/ 92 h 148"/>
                <a:gd name="T4" fmla="*/ 54 w 223"/>
                <a:gd name="T5" fmla="*/ 0 h 148"/>
                <a:gd name="T6" fmla="*/ 73 w 223"/>
                <a:gd name="T7" fmla="*/ 33 h 148"/>
                <a:gd name="T8" fmla="*/ 124 w 223"/>
                <a:gd name="T9" fmla="*/ 41 h 148"/>
                <a:gd name="T10" fmla="*/ 223 w 223"/>
                <a:gd name="T11" fmla="*/ 109 h 148"/>
                <a:gd name="T12" fmla="*/ 209 w 223"/>
                <a:gd name="T13" fmla="*/ 132 h 148"/>
                <a:gd name="T14" fmla="*/ 120 w 223"/>
                <a:gd name="T15" fmla="*/ 100 h 148"/>
                <a:gd name="T16" fmla="*/ 65 w 223"/>
                <a:gd name="T17" fmla="*/ 148 h 148"/>
                <a:gd name="T18" fmla="*/ 51 w 223"/>
                <a:gd name="T19" fmla="*/ 109 h 148"/>
                <a:gd name="T20" fmla="*/ 0 w 223"/>
                <a:gd name="T21" fmla="*/ 121 h 1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3"/>
                <a:gd name="T34" fmla="*/ 0 h 148"/>
                <a:gd name="T35" fmla="*/ 223 w 223"/>
                <a:gd name="T36" fmla="*/ 148 h 1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3" h="148">
                  <a:moveTo>
                    <a:pt x="0" y="121"/>
                  </a:moveTo>
                  <a:lnTo>
                    <a:pt x="33" y="92"/>
                  </a:lnTo>
                  <a:lnTo>
                    <a:pt x="54" y="0"/>
                  </a:lnTo>
                  <a:lnTo>
                    <a:pt x="73" y="33"/>
                  </a:lnTo>
                  <a:lnTo>
                    <a:pt x="124" y="41"/>
                  </a:lnTo>
                  <a:lnTo>
                    <a:pt x="223" y="109"/>
                  </a:lnTo>
                  <a:lnTo>
                    <a:pt x="209" y="132"/>
                  </a:lnTo>
                  <a:lnTo>
                    <a:pt x="120" y="100"/>
                  </a:lnTo>
                  <a:lnTo>
                    <a:pt x="65" y="148"/>
                  </a:lnTo>
                  <a:lnTo>
                    <a:pt x="51" y="109"/>
                  </a:lnTo>
                  <a:lnTo>
                    <a:pt x="0" y="121"/>
                  </a:lnTo>
                  <a:close/>
                </a:path>
              </a:pathLst>
            </a:custGeom>
            <a:solidFill>
              <a:srgbClr val="9DC6E2"/>
            </a:solidFill>
            <a:ln w="1651">
              <a:solidFill>
                <a:srgbClr val="004070"/>
              </a:solidFill>
              <a:prstDash val="solid"/>
              <a:round/>
              <a:headEnd/>
              <a:tailEnd/>
            </a:ln>
          </p:spPr>
          <p:txBody>
            <a:bodyPr/>
            <a:lstStyle/>
            <a:p>
              <a:endParaRPr lang="en-US"/>
            </a:p>
          </p:txBody>
        </p:sp>
        <p:sp>
          <p:nvSpPr>
            <p:cNvPr id="308" name="Freeform 38"/>
            <p:cNvSpPr>
              <a:spLocks/>
            </p:cNvSpPr>
            <p:nvPr/>
          </p:nvSpPr>
          <p:spPr bwMode="auto">
            <a:xfrm>
              <a:off x="1411" y="1760"/>
              <a:ext cx="53" cy="55"/>
            </a:xfrm>
            <a:custGeom>
              <a:avLst/>
              <a:gdLst>
                <a:gd name="T0" fmla="*/ 0 w 224"/>
                <a:gd name="T1" fmla="*/ 168 h 215"/>
                <a:gd name="T2" fmla="*/ 92 w 224"/>
                <a:gd name="T3" fmla="*/ 11 h 215"/>
                <a:gd name="T4" fmla="*/ 127 w 224"/>
                <a:gd name="T5" fmla="*/ 0 h 215"/>
                <a:gd name="T6" fmla="*/ 85 w 224"/>
                <a:gd name="T7" fmla="*/ 84 h 215"/>
                <a:gd name="T8" fmla="*/ 114 w 224"/>
                <a:gd name="T9" fmla="*/ 65 h 215"/>
                <a:gd name="T10" fmla="*/ 133 w 224"/>
                <a:gd name="T11" fmla="*/ 100 h 215"/>
                <a:gd name="T12" fmla="*/ 192 w 224"/>
                <a:gd name="T13" fmla="*/ 100 h 215"/>
                <a:gd name="T14" fmla="*/ 180 w 224"/>
                <a:gd name="T15" fmla="*/ 133 h 215"/>
                <a:gd name="T16" fmla="*/ 210 w 224"/>
                <a:gd name="T17" fmla="*/ 131 h 215"/>
                <a:gd name="T18" fmla="*/ 189 w 224"/>
                <a:gd name="T19" fmla="*/ 165 h 215"/>
                <a:gd name="T20" fmla="*/ 217 w 224"/>
                <a:gd name="T21" fmla="*/ 146 h 215"/>
                <a:gd name="T22" fmla="*/ 224 w 224"/>
                <a:gd name="T23" fmla="*/ 179 h 215"/>
                <a:gd name="T24" fmla="*/ 195 w 224"/>
                <a:gd name="T25" fmla="*/ 215 h 215"/>
                <a:gd name="T26" fmla="*/ 192 w 224"/>
                <a:gd name="T27" fmla="*/ 188 h 215"/>
                <a:gd name="T28" fmla="*/ 178 w 224"/>
                <a:gd name="T29" fmla="*/ 202 h 215"/>
                <a:gd name="T30" fmla="*/ 178 w 224"/>
                <a:gd name="T31" fmla="*/ 161 h 215"/>
                <a:gd name="T32" fmla="*/ 123 w 224"/>
                <a:gd name="T33" fmla="*/ 202 h 215"/>
                <a:gd name="T34" fmla="*/ 155 w 224"/>
                <a:gd name="T35" fmla="*/ 175 h 215"/>
                <a:gd name="T36" fmla="*/ 109 w 224"/>
                <a:gd name="T37" fmla="*/ 179 h 215"/>
                <a:gd name="T38" fmla="*/ 120 w 224"/>
                <a:gd name="T39" fmla="*/ 162 h 215"/>
                <a:gd name="T40" fmla="*/ 0 w 224"/>
                <a:gd name="T41" fmla="*/ 168 h 2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4"/>
                <a:gd name="T64" fmla="*/ 0 h 215"/>
                <a:gd name="T65" fmla="*/ 224 w 224"/>
                <a:gd name="T66" fmla="*/ 215 h 2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4" h="215">
                  <a:moveTo>
                    <a:pt x="0" y="168"/>
                  </a:moveTo>
                  <a:lnTo>
                    <a:pt x="92" y="11"/>
                  </a:lnTo>
                  <a:lnTo>
                    <a:pt x="127" y="0"/>
                  </a:lnTo>
                  <a:lnTo>
                    <a:pt x="85" y="84"/>
                  </a:lnTo>
                  <a:lnTo>
                    <a:pt x="114" y="65"/>
                  </a:lnTo>
                  <a:lnTo>
                    <a:pt x="133" y="100"/>
                  </a:lnTo>
                  <a:lnTo>
                    <a:pt x="192" y="100"/>
                  </a:lnTo>
                  <a:lnTo>
                    <a:pt x="180" y="133"/>
                  </a:lnTo>
                  <a:lnTo>
                    <a:pt x="210" y="131"/>
                  </a:lnTo>
                  <a:lnTo>
                    <a:pt x="189" y="165"/>
                  </a:lnTo>
                  <a:lnTo>
                    <a:pt x="217" y="146"/>
                  </a:lnTo>
                  <a:lnTo>
                    <a:pt x="224" y="179"/>
                  </a:lnTo>
                  <a:lnTo>
                    <a:pt x="195" y="215"/>
                  </a:lnTo>
                  <a:lnTo>
                    <a:pt x="192" y="188"/>
                  </a:lnTo>
                  <a:lnTo>
                    <a:pt x="178" y="202"/>
                  </a:lnTo>
                  <a:lnTo>
                    <a:pt x="178" y="161"/>
                  </a:lnTo>
                  <a:lnTo>
                    <a:pt x="123" y="202"/>
                  </a:lnTo>
                  <a:lnTo>
                    <a:pt x="155" y="175"/>
                  </a:lnTo>
                  <a:lnTo>
                    <a:pt x="109" y="179"/>
                  </a:lnTo>
                  <a:lnTo>
                    <a:pt x="120" y="162"/>
                  </a:lnTo>
                  <a:lnTo>
                    <a:pt x="0" y="168"/>
                  </a:lnTo>
                  <a:close/>
                </a:path>
              </a:pathLst>
            </a:custGeom>
            <a:solidFill>
              <a:srgbClr val="9DC6E2"/>
            </a:solidFill>
            <a:ln w="1651">
              <a:solidFill>
                <a:srgbClr val="004070"/>
              </a:solidFill>
              <a:prstDash val="solid"/>
              <a:round/>
              <a:headEnd/>
              <a:tailEnd/>
            </a:ln>
          </p:spPr>
          <p:txBody>
            <a:bodyPr/>
            <a:lstStyle/>
            <a:p>
              <a:endParaRPr lang="en-US"/>
            </a:p>
          </p:txBody>
        </p:sp>
        <p:sp>
          <p:nvSpPr>
            <p:cNvPr id="309" name="Freeform 39"/>
            <p:cNvSpPr>
              <a:spLocks/>
            </p:cNvSpPr>
            <p:nvPr/>
          </p:nvSpPr>
          <p:spPr bwMode="auto">
            <a:xfrm>
              <a:off x="2511" y="2163"/>
              <a:ext cx="14" cy="32"/>
            </a:xfrm>
            <a:custGeom>
              <a:avLst/>
              <a:gdLst>
                <a:gd name="T0" fmla="*/ 0 w 62"/>
                <a:gd name="T1" fmla="*/ 0 h 124"/>
                <a:gd name="T2" fmla="*/ 11 w 62"/>
                <a:gd name="T3" fmla="*/ 124 h 124"/>
                <a:gd name="T4" fmla="*/ 62 w 62"/>
                <a:gd name="T5" fmla="*/ 102 h 124"/>
                <a:gd name="T6" fmla="*/ 37 w 62"/>
                <a:gd name="T7" fmla="*/ 29 h 124"/>
                <a:gd name="T8" fmla="*/ 0 w 62"/>
                <a:gd name="T9" fmla="*/ 0 h 124"/>
                <a:gd name="T10" fmla="*/ 0 60000 65536"/>
                <a:gd name="T11" fmla="*/ 0 60000 65536"/>
                <a:gd name="T12" fmla="*/ 0 60000 65536"/>
                <a:gd name="T13" fmla="*/ 0 60000 65536"/>
                <a:gd name="T14" fmla="*/ 0 60000 65536"/>
                <a:gd name="T15" fmla="*/ 0 w 62"/>
                <a:gd name="T16" fmla="*/ 0 h 124"/>
                <a:gd name="T17" fmla="*/ 62 w 62"/>
                <a:gd name="T18" fmla="*/ 124 h 124"/>
              </a:gdLst>
              <a:ahLst/>
              <a:cxnLst>
                <a:cxn ang="T10">
                  <a:pos x="T0" y="T1"/>
                </a:cxn>
                <a:cxn ang="T11">
                  <a:pos x="T2" y="T3"/>
                </a:cxn>
                <a:cxn ang="T12">
                  <a:pos x="T4" y="T5"/>
                </a:cxn>
                <a:cxn ang="T13">
                  <a:pos x="T6" y="T7"/>
                </a:cxn>
                <a:cxn ang="T14">
                  <a:pos x="T8" y="T9"/>
                </a:cxn>
              </a:cxnLst>
              <a:rect l="T15" t="T16" r="T17" b="T18"/>
              <a:pathLst>
                <a:path w="62" h="124">
                  <a:moveTo>
                    <a:pt x="0" y="0"/>
                  </a:moveTo>
                  <a:lnTo>
                    <a:pt x="11" y="124"/>
                  </a:lnTo>
                  <a:lnTo>
                    <a:pt x="62" y="102"/>
                  </a:lnTo>
                  <a:lnTo>
                    <a:pt x="37" y="29"/>
                  </a:lnTo>
                  <a:lnTo>
                    <a:pt x="0" y="0"/>
                  </a:lnTo>
                  <a:close/>
                </a:path>
              </a:pathLst>
            </a:custGeom>
            <a:solidFill>
              <a:srgbClr val="9DC6E2"/>
            </a:solidFill>
            <a:ln w="1651">
              <a:solidFill>
                <a:srgbClr val="004070"/>
              </a:solidFill>
              <a:prstDash val="solid"/>
              <a:round/>
              <a:headEnd/>
              <a:tailEnd/>
            </a:ln>
          </p:spPr>
          <p:txBody>
            <a:bodyPr/>
            <a:lstStyle/>
            <a:p>
              <a:endParaRPr lang="en-US"/>
            </a:p>
          </p:txBody>
        </p:sp>
        <p:sp>
          <p:nvSpPr>
            <p:cNvPr id="310" name="Freeform 40"/>
            <p:cNvSpPr>
              <a:spLocks/>
            </p:cNvSpPr>
            <p:nvPr/>
          </p:nvSpPr>
          <p:spPr bwMode="auto">
            <a:xfrm>
              <a:off x="2828" y="2028"/>
              <a:ext cx="14" cy="28"/>
            </a:xfrm>
            <a:custGeom>
              <a:avLst/>
              <a:gdLst>
                <a:gd name="T0" fmla="*/ 0 w 59"/>
                <a:gd name="T1" fmla="*/ 44 h 109"/>
                <a:gd name="T2" fmla="*/ 23 w 59"/>
                <a:gd name="T3" fmla="*/ 109 h 109"/>
                <a:gd name="T4" fmla="*/ 59 w 59"/>
                <a:gd name="T5" fmla="*/ 0 h 109"/>
                <a:gd name="T6" fmla="*/ 28 w 59"/>
                <a:gd name="T7" fmla="*/ 2 h 109"/>
                <a:gd name="T8" fmla="*/ 0 w 59"/>
                <a:gd name="T9" fmla="*/ 44 h 109"/>
                <a:gd name="T10" fmla="*/ 0 60000 65536"/>
                <a:gd name="T11" fmla="*/ 0 60000 65536"/>
                <a:gd name="T12" fmla="*/ 0 60000 65536"/>
                <a:gd name="T13" fmla="*/ 0 60000 65536"/>
                <a:gd name="T14" fmla="*/ 0 60000 65536"/>
                <a:gd name="T15" fmla="*/ 0 w 59"/>
                <a:gd name="T16" fmla="*/ 0 h 109"/>
                <a:gd name="T17" fmla="*/ 59 w 59"/>
                <a:gd name="T18" fmla="*/ 109 h 109"/>
              </a:gdLst>
              <a:ahLst/>
              <a:cxnLst>
                <a:cxn ang="T10">
                  <a:pos x="T0" y="T1"/>
                </a:cxn>
                <a:cxn ang="T11">
                  <a:pos x="T2" y="T3"/>
                </a:cxn>
                <a:cxn ang="T12">
                  <a:pos x="T4" y="T5"/>
                </a:cxn>
                <a:cxn ang="T13">
                  <a:pos x="T6" y="T7"/>
                </a:cxn>
                <a:cxn ang="T14">
                  <a:pos x="T8" y="T9"/>
                </a:cxn>
              </a:cxnLst>
              <a:rect l="T15" t="T16" r="T17" b="T18"/>
              <a:pathLst>
                <a:path w="59" h="109">
                  <a:moveTo>
                    <a:pt x="0" y="44"/>
                  </a:moveTo>
                  <a:lnTo>
                    <a:pt x="23" y="109"/>
                  </a:lnTo>
                  <a:lnTo>
                    <a:pt x="59" y="0"/>
                  </a:lnTo>
                  <a:lnTo>
                    <a:pt x="28" y="2"/>
                  </a:lnTo>
                  <a:lnTo>
                    <a:pt x="0" y="44"/>
                  </a:lnTo>
                  <a:close/>
                </a:path>
              </a:pathLst>
            </a:custGeom>
            <a:solidFill>
              <a:srgbClr val="9DC6E2"/>
            </a:solidFill>
            <a:ln w="1651">
              <a:solidFill>
                <a:srgbClr val="004070"/>
              </a:solidFill>
              <a:prstDash val="solid"/>
              <a:round/>
              <a:headEnd/>
              <a:tailEnd/>
            </a:ln>
          </p:spPr>
          <p:txBody>
            <a:bodyPr/>
            <a:lstStyle/>
            <a:p>
              <a:endParaRPr lang="en-US"/>
            </a:p>
          </p:txBody>
        </p:sp>
        <p:sp>
          <p:nvSpPr>
            <p:cNvPr id="311" name="Freeform 41"/>
            <p:cNvSpPr>
              <a:spLocks/>
            </p:cNvSpPr>
            <p:nvPr/>
          </p:nvSpPr>
          <p:spPr bwMode="auto">
            <a:xfrm>
              <a:off x="1202" y="2152"/>
              <a:ext cx="25" cy="23"/>
            </a:xfrm>
            <a:custGeom>
              <a:avLst/>
              <a:gdLst>
                <a:gd name="T0" fmla="*/ 0 w 104"/>
                <a:gd name="T1" fmla="*/ 0 h 89"/>
                <a:gd name="T2" fmla="*/ 1 w 104"/>
                <a:gd name="T3" fmla="*/ 34 h 89"/>
                <a:gd name="T4" fmla="*/ 23 w 104"/>
                <a:gd name="T5" fmla="*/ 29 h 89"/>
                <a:gd name="T6" fmla="*/ 89 w 104"/>
                <a:gd name="T7" fmla="*/ 89 h 89"/>
                <a:gd name="T8" fmla="*/ 104 w 104"/>
                <a:gd name="T9" fmla="*/ 44 h 89"/>
                <a:gd name="T10" fmla="*/ 69 w 104"/>
                <a:gd name="T11" fmla="*/ 3 h 89"/>
                <a:gd name="T12" fmla="*/ 0 w 104"/>
                <a:gd name="T13" fmla="*/ 0 h 89"/>
                <a:gd name="T14" fmla="*/ 0 60000 65536"/>
                <a:gd name="T15" fmla="*/ 0 60000 65536"/>
                <a:gd name="T16" fmla="*/ 0 60000 65536"/>
                <a:gd name="T17" fmla="*/ 0 60000 65536"/>
                <a:gd name="T18" fmla="*/ 0 60000 65536"/>
                <a:gd name="T19" fmla="*/ 0 60000 65536"/>
                <a:gd name="T20" fmla="*/ 0 60000 65536"/>
                <a:gd name="T21" fmla="*/ 0 w 104"/>
                <a:gd name="T22" fmla="*/ 0 h 89"/>
                <a:gd name="T23" fmla="*/ 104 w 104"/>
                <a:gd name="T24" fmla="*/ 89 h 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4" h="89">
                  <a:moveTo>
                    <a:pt x="0" y="0"/>
                  </a:moveTo>
                  <a:lnTo>
                    <a:pt x="1" y="34"/>
                  </a:lnTo>
                  <a:lnTo>
                    <a:pt x="23" y="29"/>
                  </a:lnTo>
                  <a:lnTo>
                    <a:pt x="89" y="89"/>
                  </a:lnTo>
                  <a:lnTo>
                    <a:pt x="104" y="44"/>
                  </a:lnTo>
                  <a:lnTo>
                    <a:pt x="69" y="3"/>
                  </a:lnTo>
                  <a:lnTo>
                    <a:pt x="0" y="0"/>
                  </a:lnTo>
                  <a:close/>
                </a:path>
              </a:pathLst>
            </a:custGeom>
            <a:solidFill>
              <a:srgbClr val="9DC6E2"/>
            </a:solidFill>
            <a:ln w="1651">
              <a:solidFill>
                <a:srgbClr val="004070"/>
              </a:solidFill>
              <a:prstDash val="solid"/>
              <a:round/>
              <a:headEnd/>
              <a:tailEnd/>
            </a:ln>
          </p:spPr>
          <p:txBody>
            <a:bodyPr/>
            <a:lstStyle/>
            <a:p>
              <a:endParaRPr lang="en-US"/>
            </a:p>
          </p:txBody>
        </p:sp>
        <p:sp>
          <p:nvSpPr>
            <p:cNvPr id="312" name="Freeform 42"/>
            <p:cNvSpPr>
              <a:spLocks/>
            </p:cNvSpPr>
            <p:nvPr/>
          </p:nvSpPr>
          <p:spPr bwMode="auto">
            <a:xfrm>
              <a:off x="1208" y="2045"/>
              <a:ext cx="85" cy="29"/>
            </a:xfrm>
            <a:custGeom>
              <a:avLst/>
              <a:gdLst>
                <a:gd name="T0" fmla="*/ 0 w 358"/>
                <a:gd name="T1" fmla="*/ 44 h 113"/>
                <a:gd name="T2" fmla="*/ 48 w 358"/>
                <a:gd name="T3" fmla="*/ 5 h 113"/>
                <a:gd name="T4" fmla="*/ 140 w 358"/>
                <a:gd name="T5" fmla="*/ 0 h 113"/>
                <a:gd name="T6" fmla="*/ 358 w 358"/>
                <a:gd name="T7" fmla="*/ 96 h 113"/>
                <a:gd name="T8" fmla="*/ 242 w 358"/>
                <a:gd name="T9" fmla="*/ 113 h 113"/>
                <a:gd name="T10" fmla="*/ 262 w 358"/>
                <a:gd name="T11" fmla="*/ 91 h 113"/>
                <a:gd name="T12" fmla="*/ 206 w 358"/>
                <a:gd name="T13" fmla="*/ 55 h 113"/>
                <a:gd name="T14" fmla="*/ 97 w 358"/>
                <a:gd name="T15" fmla="*/ 34 h 113"/>
                <a:gd name="T16" fmla="*/ 103 w 358"/>
                <a:gd name="T17" fmla="*/ 18 h 113"/>
                <a:gd name="T18" fmla="*/ 0 w 358"/>
                <a:gd name="T19" fmla="*/ 44 h 1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8"/>
                <a:gd name="T31" fmla="*/ 0 h 113"/>
                <a:gd name="T32" fmla="*/ 358 w 358"/>
                <a:gd name="T33" fmla="*/ 113 h 1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8" h="113">
                  <a:moveTo>
                    <a:pt x="0" y="44"/>
                  </a:moveTo>
                  <a:lnTo>
                    <a:pt x="48" y="5"/>
                  </a:lnTo>
                  <a:lnTo>
                    <a:pt x="140" y="0"/>
                  </a:lnTo>
                  <a:lnTo>
                    <a:pt x="358" y="96"/>
                  </a:lnTo>
                  <a:lnTo>
                    <a:pt x="242" y="113"/>
                  </a:lnTo>
                  <a:lnTo>
                    <a:pt x="262" y="91"/>
                  </a:lnTo>
                  <a:lnTo>
                    <a:pt x="206" y="55"/>
                  </a:lnTo>
                  <a:lnTo>
                    <a:pt x="97" y="34"/>
                  </a:lnTo>
                  <a:lnTo>
                    <a:pt x="103" y="18"/>
                  </a:lnTo>
                  <a:lnTo>
                    <a:pt x="0" y="44"/>
                  </a:lnTo>
                  <a:close/>
                </a:path>
              </a:pathLst>
            </a:custGeom>
            <a:solidFill>
              <a:srgbClr val="9DC6E2"/>
            </a:solidFill>
            <a:ln w="1651">
              <a:solidFill>
                <a:srgbClr val="004070"/>
              </a:solidFill>
              <a:prstDash val="solid"/>
              <a:round/>
              <a:headEnd/>
              <a:tailEnd/>
            </a:ln>
          </p:spPr>
          <p:txBody>
            <a:bodyPr/>
            <a:lstStyle/>
            <a:p>
              <a:endParaRPr lang="en-US"/>
            </a:p>
          </p:txBody>
        </p:sp>
        <p:sp>
          <p:nvSpPr>
            <p:cNvPr id="313" name="Freeform 43"/>
            <p:cNvSpPr>
              <a:spLocks/>
            </p:cNvSpPr>
            <p:nvPr/>
          </p:nvSpPr>
          <p:spPr bwMode="auto">
            <a:xfrm>
              <a:off x="1944" y="1688"/>
              <a:ext cx="21" cy="34"/>
            </a:xfrm>
            <a:custGeom>
              <a:avLst/>
              <a:gdLst>
                <a:gd name="T0" fmla="*/ 0 w 88"/>
                <a:gd name="T1" fmla="*/ 100 h 132"/>
                <a:gd name="T2" fmla="*/ 6 w 88"/>
                <a:gd name="T3" fmla="*/ 36 h 132"/>
                <a:gd name="T4" fmla="*/ 76 w 88"/>
                <a:gd name="T5" fmla="*/ 0 h 132"/>
                <a:gd name="T6" fmla="*/ 64 w 88"/>
                <a:gd name="T7" fmla="*/ 51 h 132"/>
                <a:gd name="T8" fmla="*/ 88 w 88"/>
                <a:gd name="T9" fmla="*/ 66 h 132"/>
                <a:gd name="T10" fmla="*/ 44 w 88"/>
                <a:gd name="T11" fmla="*/ 95 h 132"/>
                <a:gd name="T12" fmla="*/ 43 w 88"/>
                <a:gd name="T13" fmla="*/ 132 h 132"/>
                <a:gd name="T14" fmla="*/ 17 w 88"/>
                <a:gd name="T15" fmla="*/ 132 h 132"/>
                <a:gd name="T16" fmla="*/ 0 w 88"/>
                <a:gd name="T17" fmla="*/ 100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8"/>
                <a:gd name="T28" fmla="*/ 0 h 132"/>
                <a:gd name="T29" fmla="*/ 88 w 88"/>
                <a:gd name="T30" fmla="*/ 132 h 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8" h="132">
                  <a:moveTo>
                    <a:pt x="0" y="100"/>
                  </a:moveTo>
                  <a:lnTo>
                    <a:pt x="6" y="36"/>
                  </a:lnTo>
                  <a:lnTo>
                    <a:pt x="76" y="0"/>
                  </a:lnTo>
                  <a:lnTo>
                    <a:pt x="64" y="51"/>
                  </a:lnTo>
                  <a:lnTo>
                    <a:pt x="88" y="66"/>
                  </a:lnTo>
                  <a:lnTo>
                    <a:pt x="44" y="95"/>
                  </a:lnTo>
                  <a:lnTo>
                    <a:pt x="43" y="132"/>
                  </a:lnTo>
                  <a:lnTo>
                    <a:pt x="17" y="132"/>
                  </a:lnTo>
                  <a:lnTo>
                    <a:pt x="0" y="100"/>
                  </a:lnTo>
                  <a:close/>
                </a:path>
              </a:pathLst>
            </a:custGeom>
            <a:solidFill>
              <a:srgbClr val="9DC6E2"/>
            </a:solidFill>
            <a:ln w="1651">
              <a:solidFill>
                <a:srgbClr val="004070"/>
              </a:solidFill>
              <a:prstDash val="solid"/>
              <a:round/>
              <a:headEnd/>
              <a:tailEnd/>
            </a:ln>
          </p:spPr>
          <p:txBody>
            <a:bodyPr/>
            <a:lstStyle/>
            <a:p>
              <a:endParaRPr lang="en-US"/>
            </a:p>
          </p:txBody>
        </p:sp>
        <p:sp>
          <p:nvSpPr>
            <p:cNvPr id="314" name="Freeform 44"/>
            <p:cNvSpPr>
              <a:spLocks/>
            </p:cNvSpPr>
            <p:nvPr/>
          </p:nvSpPr>
          <p:spPr bwMode="auto">
            <a:xfrm>
              <a:off x="1958" y="1714"/>
              <a:ext cx="7" cy="4"/>
            </a:xfrm>
            <a:custGeom>
              <a:avLst/>
              <a:gdLst>
                <a:gd name="T0" fmla="*/ 0 w 32"/>
                <a:gd name="T1" fmla="*/ 16 h 16"/>
                <a:gd name="T2" fmla="*/ 25 w 32"/>
                <a:gd name="T3" fmla="*/ 0 h 16"/>
                <a:gd name="T4" fmla="*/ 32 w 32"/>
                <a:gd name="T5" fmla="*/ 11 h 16"/>
                <a:gd name="T6" fmla="*/ 0 w 32"/>
                <a:gd name="T7" fmla="*/ 16 h 16"/>
                <a:gd name="T8" fmla="*/ 0 60000 65536"/>
                <a:gd name="T9" fmla="*/ 0 60000 65536"/>
                <a:gd name="T10" fmla="*/ 0 60000 65536"/>
                <a:gd name="T11" fmla="*/ 0 60000 65536"/>
                <a:gd name="T12" fmla="*/ 0 w 32"/>
                <a:gd name="T13" fmla="*/ 0 h 16"/>
                <a:gd name="T14" fmla="*/ 32 w 32"/>
                <a:gd name="T15" fmla="*/ 16 h 16"/>
              </a:gdLst>
              <a:ahLst/>
              <a:cxnLst>
                <a:cxn ang="T8">
                  <a:pos x="T0" y="T1"/>
                </a:cxn>
                <a:cxn ang="T9">
                  <a:pos x="T2" y="T3"/>
                </a:cxn>
                <a:cxn ang="T10">
                  <a:pos x="T4" y="T5"/>
                </a:cxn>
                <a:cxn ang="T11">
                  <a:pos x="T6" y="T7"/>
                </a:cxn>
              </a:cxnLst>
              <a:rect l="T12" t="T13" r="T14" b="T15"/>
              <a:pathLst>
                <a:path w="32" h="16">
                  <a:moveTo>
                    <a:pt x="0" y="16"/>
                  </a:moveTo>
                  <a:lnTo>
                    <a:pt x="25" y="0"/>
                  </a:lnTo>
                  <a:lnTo>
                    <a:pt x="32" y="11"/>
                  </a:lnTo>
                  <a:lnTo>
                    <a:pt x="0" y="16"/>
                  </a:lnTo>
                  <a:close/>
                </a:path>
              </a:pathLst>
            </a:custGeom>
            <a:solidFill>
              <a:srgbClr val="9DC6E2"/>
            </a:solidFill>
            <a:ln w="1651">
              <a:solidFill>
                <a:srgbClr val="004070"/>
              </a:solidFill>
              <a:prstDash val="solid"/>
              <a:round/>
              <a:headEnd/>
              <a:tailEnd/>
            </a:ln>
          </p:spPr>
          <p:txBody>
            <a:bodyPr/>
            <a:lstStyle/>
            <a:p>
              <a:endParaRPr lang="en-US"/>
            </a:p>
          </p:txBody>
        </p:sp>
        <p:sp>
          <p:nvSpPr>
            <p:cNvPr id="315" name="Freeform 45"/>
            <p:cNvSpPr>
              <a:spLocks/>
            </p:cNvSpPr>
            <p:nvPr/>
          </p:nvSpPr>
          <p:spPr bwMode="auto">
            <a:xfrm>
              <a:off x="1967" y="1706"/>
              <a:ext cx="12" cy="15"/>
            </a:xfrm>
            <a:custGeom>
              <a:avLst/>
              <a:gdLst>
                <a:gd name="T0" fmla="*/ 0 w 53"/>
                <a:gd name="T1" fmla="*/ 29 h 56"/>
                <a:gd name="T2" fmla="*/ 39 w 53"/>
                <a:gd name="T3" fmla="*/ 56 h 56"/>
                <a:gd name="T4" fmla="*/ 53 w 53"/>
                <a:gd name="T5" fmla="*/ 27 h 56"/>
                <a:gd name="T6" fmla="*/ 43 w 53"/>
                <a:gd name="T7" fmla="*/ 0 h 56"/>
                <a:gd name="T8" fmla="*/ 0 w 53"/>
                <a:gd name="T9" fmla="*/ 29 h 56"/>
                <a:gd name="T10" fmla="*/ 0 60000 65536"/>
                <a:gd name="T11" fmla="*/ 0 60000 65536"/>
                <a:gd name="T12" fmla="*/ 0 60000 65536"/>
                <a:gd name="T13" fmla="*/ 0 60000 65536"/>
                <a:gd name="T14" fmla="*/ 0 60000 65536"/>
                <a:gd name="T15" fmla="*/ 0 w 53"/>
                <a:gd name="T16" fmla="*/ 0 h 56"/>
                <a:gd name="T17" fmla="*/ 53 w 53"/>
                <a:gd name="T18" fmla="*/ 56 h 56"/>
              </a:gdLst>
              <a:ahLst/>
              <a:cxnLst>
                <a:cxn ang="T10">
                  <a:pos x="T0" y="T1"/>
                </a:cxn>
                <a:cxn ang="T11">
                  <a:pos x="T2" y="T3"/>
                </a:cxn>
                <a:cxn ang="T12">
                  <a:pos x="T4" y="T5"/>
                </a:cxn>
                <a:cxn ang="T13">
                  <a:pos x="T6" y="T7"/>
                </a:cxn>
                <a:cxn ang="T14">
                  <a:pos x="T8" y="T9"/>
                </a:cxn>
              </a:cxnLst>
              <a:rect l="T15" t="T16" r="T17" b="T18"/>
              <a:pathLst>
                <a:path w="53" h="56">
                  <a:moveTo>
                    <a:pt x="0" y="29"/>
                  </a:moveTo>
                  <a:lnTo>
                    <a:pt x="39" y="56"/>
                  </a:lnTo>
                  <a:lnTo>
                    <a:pt x="53" y="27"/>
                  </a:lnTo>
                  <a:lnTo>
                    <a:pt x="43" y="0"/>
                  </a:lnTo>
                  <a:lnTo>
                    <a:pt x="0" y="29"/>
                  </a:lnTo>
                  <a:close/>
                </a:path>
              </a:pathLst>
            </a:custGeom>
            <a:solidFill>
              <a:srgbClr val="9DC6E2"/>
            </a:solidFill>
            <a:ln w="1651">
              <a:solidFill>
                <a:srgbClr val="004070"/>
              </a:solidFill>
              <a:prstDash val="solid"/>
              <a:round/>
              <a:headEnd/>
              <a:tailEnd/>
            </a:ln>
          </p:spPr>
          <p:txBody>
            <a:bodyPr/>
            <a:lstStyle/>
            <a:p>
              <a:endParaRPr lang="en-US"/>
            </a:p>
          </p:txBody>
        </p:sp>
        <p:sp>
          <p:nvSpPr>
            <p:cNvPr id="316" name="Freeform 46"/>
            <p:cNvSpPr>
              <a:spLocks/>
            </p:cNvSpPr>
            <p:nvPr/>
          </p:nvSpPr>
          <p:spPr bwMode="auto">
            <a:xfrm>
              <a:off x="1312" y="2074"/>
              <a:ext cx="27" cy="17"/>
            </a:xfrm>
            <a:custGeom>
              <a:avLst/>
              <a:gdLst>
                <a:gd name="T0" fmla="*/ 0 w 113"/>
                <a:gd name="T1" fmla="*/ 0 h 63"/>
                <a:gd name="T2" fmla="*/ 0 w 113"/>
                <a:gd name="T3" fmla="*/ 63 h 63"/>
                <a:gd name="T4" fmla="*/ 113 w 113"/>
                <a:gd name="T5" fmla="*/ 42 h 63"/>
                <a:gd name="T6" fmla="*/ 63 w 113"/>
                <a:gd name="T7" fmla="*/ 6 h 63"/>
                <a:gd name="T8" fmla="*/ 0 w 113"/>
                <a:gd name="T9" fmla="*/ 0 h 63"/>
                <a:gd name="T10" fmla="*/ 0 60000 65536"/>
                <a:gd name="T11" fmla="*/ 0 60000 65536"/>
                <a:gd name="T12" fmla="*/ 0 60000 65536"/>
                <a:gd name="T13" fmla="*/ 0 60000 65536"/>
                <a:gd name="T14" fmla="*/ 0 60000 65536"/>
                <a:gd name="T15" fmla="*/ 0 w 113"/>
                <a:gd name="T16" fmla="*/ 0 h 63"/>
                <a:gd name="T17" fmla="*/ 113 w 113"/>
                <a:gd name="T18" fmla="*/ 63 h 63"/>
              </a:gdLst>
              <a:ahLst/>
              <a:cxnLst>
                <a:cxn ang="T10">
                  <a:pos x="T0" y="T1"/>
                </a:cxn>
                <a:cxn ang="T11">
                  <a:pos x="T2" y="T3"/>
                </a:cxn>
                <a:cxn ang="T12">
                  <a:pos x="T4" y="T5"/>
                </a:cxn>
                <a:cxn ang="T13">
                  <a:pos x="T6" y="T7"/>
                </a:cxn>
                <a:cxn ang="T14">
                  <a:pos x="T8" y="T9"/>
                </a:cxn>
              </a:cxnLst>
              <a:rect l="T15" t="T16" r="T17" b="T18"/>
              <a:pathLst>
                <a:path w="113" h="63">
                  <a:moveTo>
                    <a:pt x="0" y="0"/>
                  </a:moveTo>
                  <a:lnTo>
                    <a:pt x="0" y="63"/>
                  </a:lnTo>
                  <a:lnTo>
                    <a:pt x="113" y="42"/>
                  </a:lnTo>
                  <a:lnTo>
                    <a:pt x="63" y="6"/>
                  </a:lnTo>
                  <a:lnTo>
                    <a:pt x="0" y="0"/>
                  </a:lnTo>
                  <a:close/>
                </a:path>
              </a:pathLst>
            </a:custGeom>
            <a:solidFill>
              <a:srgbClr val="9DC6E2"/>
            </a:solidFill>
            <a:ln w="1651">
              <a:solidFill>
                <a:srgbClr val="004070"/>
              </a:solidFill>
              <a:prstDash val="solid"/>
              <a:round/>
              <a:headEnd/>
              <a:tailEnd/>
            </a:ln>
          </p:spPr>
          <p:txBody>
            <a:bodyPr/>
            <a:lstStyle/>
            <a:p>
              <a:endParaRPr lang="en-US"/>
            </a:p>
          </p:txBody>
        </p:sp>
        <p:sp>
          <p:nvSpPr>
            <p:cNvPr id="317" name="Freeform 47"/>
            <p:cNvSpPr>
              <a:spLocks/>
            </p:cNvSpPr>
            <p:nvPr/>
          </p:nvSpPr>
          <p:spPr bwMode="auto">
            <a:xfrm>
              <a:off x="1168" y="2122"/>
              <a:ext cx="18" cy="9"/>
            </a:xfrm>
            <a:custGeom>
              <a:avLst/>
              <a:gdLst>
                <a:gd name="T0" fmla="*/ 0 w 77"/>
                <a:gd name="T1" fmla="*/ 26 h 34"/>
                <a:gd name="T2" fmla="*/ 22 w 77"/>
                <a:gd name="T3" fmla="*/ 0 h 34"/>
                <a:gd name="T4" fmla="*/ 77 w 77"/>
                <a:gd name="T5" fmla="*/ 34 h 34"/>
                <a:gd name="T6" fmla="*/ 0 w 77"/>
                <a:gd name="T7" fmla="*/ 26 h 34"/>
                <a:gd name="T8" fmla="*/ 0 60000 65536"/>
                <a:gd name="T9" fmla="*/ 0 60000 65536"/>
                <a:gd name="T10" fmla="*/ 0 60000 65536"/>
                <a:gd name="T11" fmla="*/ 0 60000 65536"/>
                <a:gd name="T12" fmla="*/ 0 w 77"/>
                <a:gd name="T13" fmla="*/ 0 h 34"/>
                <a:gd name="T14" fmla="*/ 77 w 77"/>
                <a:gd name="T15" fmla="*/ 34 h 34"/>
              </a:gdLst>
              <a:ahLst/>
              <a:cxnLst>
                <a:cxn ang="T8">
                  <a:pos x="T0" y="T1"/>
                </a:cxn>
                <a:cxn ang="T9">
                  <a:pos x="T2" y="T3"/>
                </a:cxn>
                <a:cxn ang="T10">
                  <a:pos x="T4" y="T5"/>
                </a:cxn>
                <a:cxn ang="T11">
                  <a:pos x="T6" y="T7"/>
                </a:cxn>
              </a:cxnLst>
              <a:rect l="T12" t="T13" r="T14" b="T15"/>
              <a:pathLst>
                <a:path w="77" h="34">
                  <a:moveTo>
                    <a:pt x="0" y="26"/>
                  </a:moveTo>
                  <a:lnTo>
                    <a:pt x="22" y="0"/>
                  </a:lnTo>
                  <a:lnTo>
                    <a:pt x="77" y="34"/>
                  </a:lnTo>
                  <a:lnTo>
                    <a:pt x="0" y="26"/>
                  </a:lnTo>
                  <a:close/>
                </a:path>
              </a:pathLst>
            </a:custGeom>
            <a:solidFill>
              <a:srgbClr val="9DC6E2"/>
            </a:solidFill>
            <a:ln w="1651">
              <a:solidFill>
                <a:srgbClr val="004070"/>
              </a:solidFill>
              <a:prstDash val="solid"/>
              <a:round/>
              <a:headEnd/>
              <a:tailEnd/>
            </a:ln>
          </p:spPr>
          <p:txBody>
            <a:bodyPr/>
            <a:lstStyle/>
            <a:p>
              <a:endParaRPr lang="en-US"/>
            </a:p>
          </p:txBody>
        </p:sp>
        <p:sp>
          <p:nvSpPr>
            <p:cNvPr id="318" name="Freeform 48"/>
            <p:cNvSpPr>
              <a:spLocks/>
            </p:cNvSpPr>
            <p:nvPr/>
          </p:nvSpPr>
          <p:spPr bwMode="auto">
            <a:xfrm>
              <a:off x="1398" y="2731"/>
              <a:ext cx="13" cy="7"/>
            </a:xfrm>
            <a:custGeom>
              <a:avLst/>
              <a:gdLst>
                <a:gd name="T0" fmla="*/ 0 w 51"/>
                <a:gd name="T1" fmla="*/ 29 h 29"/>
                <a:gd name="T2" fmla="*/ 30 w 51"/>
                <a:gd name="T3" fmla="*/ 14 h 29"/>
                <a:gd name="T4" fmla="*/ 15 w 51"/>
                <a:gd name="T5" fmla="*/ 0 h 29"/>
                <a:gd name="T6" fmla="*/ 51 w 51"/>
                <a:gd name="T7" fmla="*/ 3 h 29"/>
                <a:gd name="T8" fmla="*/ 0 w 51"/>
                <a:gd name="T9" fmla="*/ 29 h 29"/>
                <a:gd name="T10" fmla="*/ 0 60000 65536"/>
                <a:gd name="T11" fmla="*/ 0 60000 65536"/>
                <a:gd name="T12" fmla="*/ 0 60000 65536"/>
                <a:gd name="T13" fmla="*/ 0 60000 65536"/>
                <a:gd name="T14" fmla="*/ 0 60000 65536"/>
                <a:gd name="T15" fmla="*/ 0 w 51"/>
                <a:gd name="T16" fmla="*/ 0 h 29"/>
                <a:gd name="T17" fmla="*/ 51 w 51"/>
                <a:gd name="T18" fmla="*/ 29 h 29"/>
              </a:gdLst>
              <a:ahLst/>
              <a:cxnLst>
                <a:cxn ang="T10">
                  <a:pos x="T0" y="T1"/>
                </a:cxn>
                <a:cxn ang="T11">
                  <a:pos x="T2" y="T3"/>
                </a:cxn>
                <a:cxn ang="T12">
                  <a:pos x="T4" y="T5"/>
                </a:cxn>
                <a:cxn ang="T13">
                  <a:pos x="T6" y="T7"/>
                </a:cxn>
                <a:cxn ang="T14">
                  <a:pos x="T8" y="T9"/>
                </a:cxn>
              </a:cxnLst>
              <a:rect l="T15" t="T16" r="T17" b="T18"/>
              <a:pathLst>
                <a:path w="51" h="29">
                  <a:moveTo>
                    <a:pt x="0" y="29"/>
                  </a:moveTo>
                  <a:lnTo>
                    <a:pt x="30" y="14"/>
                  </a:lnTo>
                  <a:lnTo>
                    <a:pt x="15" y="0"/>
                  </a:lnTo>
                  <a:lnTo>
                    <a:pt x="51" y="3"/>
                  </a:lnTo>
                  <a:lnTo>
                    <a:pt x="0" y="29"/>
                  </a:lnTo>
                  <a:close/>
                </a:path>
              </a:pathLst>
            </a:custGeom>
            <a:solidFill>
              <a:srgbClr val="9DC6E2"/>
            </a:solidFill>
            <a:ln w="1651">
              <a:solidFill>
                <a:srgbClr val="004070"/>
              </a:solidFill>
              <a:prstDash val="solid"/>
              <a:round/>
              <a:headEnd/>
              <a:tailEnd/>
            </a:ln>
          </p:spPr>
          <p:txBody>
            <a:bodyPr/>
            <a:lstStyle/>
            <a:p>
              <a:endParaRPr lang="en-US"/>
            </a:p>
          </p:txBody>
        </p:sp>
        <p:sp>
          <p:nvSpPr>
            <p:cNvPr id="319" name="Freeform 49"/>
            <p:cNvSpPr>
              <a:spLocks/>
            </p:cNvSpPr>
            <p:nvPr/>
          </p:nvSpPr>
          <p:spPr bwMode="auto">
            <a:xfrm>
              <a:off x="1408" y="2730"/>
              <a:ext cx="14" cy="9"/>
            </a:xfrm>
            <a:custGeom>
              <a:avLst/>
              <a:gdLst>
                <a:gd name="T0" fmla="*/ 0 w 60"/>
                <a:gd name="T1" fmla="*/ 35 h 35"/>
                <a:gd name="T2" fmla="*/ 27 w 60"/>
                <a:gd name="T3" fmla="*/ 0 h 35"/>
                <a:gd name="T4" fmla="*/ 60 w 60"/>
                <a:gd name="T5" fmla="*/ 12 h 35"/>
                <a:gd name="T6" fmla="*/ 0 w 60"/>
                <a:gd name="T7" fmla="*/ 35 h 35"/>
                <a:gd name="T8" fmla="*/ 0 60000 65536"/>
                <a:gd name="T9" fmla="*/ 0 60000 65536"/>
                <a:gd name="T10" fmla="*/ 0 60000 65536"/>
                <a:gd name="T11" fmla="*/ 0 60000 65536"/>
                <a:gd name="T12" fmla="*/ 0 w 60"/>
                <a:gd name="T13" fmla="*/ 0 h 35"/>
                <a:gd name="T14" fmla="*/ 60 w 60"/>
                <a:gd name="T15" fmla="*/ 35 h 35"/>
              </a:gdLst>
              <a:ahLst/>
              <a:cxnLst>
                <a:cxn ang="T8">
                  <a:pos x="T0" y="T1"/>
                </a:cxn>
                <a:cxn ang="T9">
                  <a:pos x="T2" y="T3"/>
                </a:cxn>
                <a:cxn ang="T10">
                  <a:pos x="T4" y="T5"/>
                </a:cxn>
                <a:cxn ang="T11">
                  <a:pos x="T6" y="T7"/>
                </a:cxn>
              </a:cxnLst>
              <a:rect l="T12" t="T13" r="T14" b="T15"/>
              <a:pathLst>
                <a:path w="60" h="35">
                  <a:moveTo>
                    <a:pt x="0" y="35"/>
                  </a:moveTo>
                  <a:lnTo>
                    <a:pt x="27" y="0"/>
                  </a:lnTo>
                  <a:lnTo>
                    <a:pt x="60" y="12"/>
                  </a:lnTo>
                  <a:lnTo>
                    <a:pt x="0" y="35"/>
                  </a:lnTo>
                  <a:close/>
                </a:path>
              </a:pathLst>
            </a:custGeom>
            <a:solidFill>
              <a:srgbClr val="9DC6E2"/>
            </a:solidFill>
            <a:ln w="1651">
              <a:solidFill>
                <a:srgbClr val="004070"/>
              </a:solidFill>
              <a:prstDash val="solid"/>
              <a:round/>
              <a:headEnd/>
              <a:tailEnd/>
            </a:ln>
          </p:spPr>
          <p:txBody>
            <a:bodyPr/>
            <a:lstStyle/>
            <a:p>
              <a:endParaRPr lang="en-US"/>
            </a:p>
          </p:txBody>
        </p:sp>
        <p:sp>
          <p:nvSpPr>
            <p:cNvPr id="320" name="Freeform 50"/>
            <p:cNvSpPr>
              <a:spLocks/>
            </p:cNvSpPr>
            <p:nvPr/>
          </p:nvSpPr>
          <p:spPr bwMode="auto">
            <a:xfrm>
              <a:off x="2042" y="1519"/>
              <a:ext cx="86" cy="141"/>
            </a:xfrm>
            <a:custGeom>
              <a:avLst/>
              <a:gdLst>
                <a:gd name="T0" fmla="*/ 0 w 363"/>
                <a:gd name="T1" fmla="*/ 57 h 547"/>
                <a:gd name="T2" fmla="*/ 24 w 363"/>
                <a:gd name="T3" fmla="*/ 40 h 547"/>
                <a:gd name="T4" fmla="*/ 62 w 363"/>
                <a:gd name="T5" fmla="*/ 73 h 547"/>
                <a:gd name="T6" fmla="*/ 132 w 363"/>
                <a:gd name="T7" fmla="*/ 79 h 547"/>
                <a:gd name="T8" fmla="*/ 172 w 363"/>
                <a:gd name="T9" fmla="*/ 58 h 547"/>
                <a:gd name="T10" fmla="*/ 183 w 363"/>
                <a:gd name="T11" fmla="*/ 13 h 547"/>
                <a:gd name="T12" fmla="*/ 249 w 363"/>
                <a:gd name="T13" fmla="*/ 0 h 547"/>
                <a:gd name="T14" fmla="*/ 285 w 363"/>
                <a:gd name="T15" fmla="*/ 18 h 547"/>
                <a:gd name="T16" fmla="*/ 281 w 363"/>
                <a:gd name="T17" fmla="*/ 57 h 547"/>
                <a:gd name="T18" fmla="*/ 267 w 363"/>
                <a:gd name="T19" fmla="*/ 95 h 547"/>
                <a:gd name="T20" fmla="*/ 314 w 363"/>
                <a:gd name="T21" fmla="*/ 142 h 547"/>
                <a:gd name="T22" fmla="*/ 286 w 363"/>
                <a:gd name="T23" fmla="*/ 177 h 547"/>
                <a:gd name="T24" fmla="*/ 321 w 363"/>
                <a:gd name="T25" fmla="*/ 237 h 547"/>
                <a:gd name="T26" fmla="*/ 307 w 363"/>
                <a:gd name="T27" fmla="*/ 291 h 547"/>
                <a:gd name="T28" fmla="*/ 363 w 363"/>
                <a:gd name="T29" fmla="*/ 405 h 547"/>
                <a:gd name="T30" fmla="*/ 235 w 363"/>
                <a:gd name="T31" fmla="*/ 512 h 547"/>
                <a:gd name="T32" fmla="*/ 81 w 363"/>
                <a:gd name="T33" fmla="*/ 547 h 547"/>
                <a:gd name="T34" fmla="*/ 73 w 363"/>
                <a:gd name="T35" fmla="*/ 525 h 547"/>
                <a:gd name="T36" fmla="*/ 24 w 363"/>
                <a:gd name="T37" fmla="*/ 508 h 547"/>
                <a:gd name="T38" fmla="*/ 17 w 363"/>
                <a:gd name="T39" fmla="*/ 402 h 547"/>
                <a:gd name="T40" fmla="*/ 164 w 363"/>
                <a:gd name="T41" fmla="*/ 287 h 547"/>
                <a:gd name="T42" fmla="*/ 116 w 363"/>
                <a:gd name="T43" fmla="*/ 230 h 547"/>
                <a:gd name="T44" fmla="*/ 98 w 363"/>
                <a:gd name="T45" fmla="*/ 116 h 547"/>
                <a:gd name="T46" fmla="*/ 0 w 363"/>
                <a:gd name="T47" fmla="*/ 57 h 5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63"/>
                <a:gd name="T73" fmla="*/ 0 h 547"/>
                <a:gd name="T74" fmla="*/ 363 w 363"/>
                <a:gd name="T75" fmla="*/ 547 h 5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63" h="547">
                  <a:moveTo>
                    <a:pt x="0" y="57"/>
                  </a:moveTo>
                  <a:lnTo>
                    <a:pt x="24" y="40"/>
                  </a:lnTo>
                  <a:lnTo>
                    <a:pt x="62" y="73"/>
                  </a:lnTo>
                  <a:lnTo>
                    <a:pt x="132" y="79"/>
                  </a:lnTo>
                  <a:lnTo>
                    <a:pt x="172" y="58"/>
                  </a:lnTo>
                  <a:lnTo>
                    <a:pt x="183" y="13"/>
                  </a:lnTo>
                  <a:lnTo>
                    <a:pt x="249" y="0"/>
                  </a:lnTo>
                  <a:lnTo>
                    <a:pt x="285" y="18"/>
                  </a:lnTo>
                  <a:lnTo>
                    <a:pt x="281" y="57"/>
                  </a:lnTo>
                  <a:lnTo>
                    <a:pt x="267" y="95"/>
                  </a:lnTo>
                  <a:lnTo>
                    <a:pt x="314" y="142"/>
                  </a:lnTo>
                  <a:lnTo>
                    <a:pt x="286" y="177"/>
                  </a:lnTo>
                  <a:lnTo>
                    <a:pt x="321" y="237"/>
                  </a:lnTo>
                  <a:lnTo>
                    <a:pt x="307" y="291"/>
                  </a:lnTo>
                  <a:lnTo>
                    <a:pt x="363" y="405"/>
                  </a:lnTo>
                  <a:lnTo>
                    <a:pt x="235" y="512"/>
                  </a:lnTo>
                  <a:lnTo>
                    <a:pt x="81" y="547"/>
                  </a:lnTo>
                  <a:lnTo>
                    <a:pt x="73" y="525"/>
                  </a:lnTo>
                  <a:lnTo>
                    <a:pt x="24" y="508"/>
                  </a:lnTo>
                  <a:lnTo>
                    <a:pt x="17" y="402"/>
                  </a:lnTo>
                  <a:lnTo>
                    <a:pt x="164" y="287"/>
                  </a:lnTo>
                  <a:lnTo>
                    <a:pt x="116" y="230"/>
                  </a:lnTo>
                  <a:lnTo>
                    <a:pt x="98" y="116"/>
                  </a:lnTo>
                  <a:lnTo>
                    <a:pt x="0" y="57"/>
                  </a:lnTo>
                  <a:close/>
                </a:path>
              </a:pathLst>
            </a:custGeom>
            <a:solidFill>
              <a:srgbClr val="9DC6E2"/>
            </a:solidFill>
            <a:ln w="1651">
              <a:solidFill>
                <a:srgbClr val="004070"/>
              </a:solidFill>
              <a:prstDash val="solid"/>
              <a:round/>
              <a:headEnd/>
              <a:tailEnd/>
            </a:ln>
          </p:spPr>
          <p:txBody>
            <a:bodyPr/>
            <a:lstStyle/>
            <a:p>
              <a:endParaRPr lang="en-US"/>
            </a:p>
          </p:txBody>
        </p:sp>
        <p:sp>
          <p:nvSpPr>
            <p:cNvPr id="321" name="Freeform 51"/>
            <p:cNvSpPr>
              <a:spLocks/>
            </p:cNvSpPr>
            <p:nvPr/>
          </p:nvSpPr>
          <p:spPr bwMode="auto">
            <a:xfrm>
              <a:off x="1844" y="1766"/>
              <a:ext cx="99" cy="94"/>
            </a:xfrm>
            <a:custGeom>
              <a:avLst/>
              <a:gdLst>
                <a:gd name="T0" fmla="*/ 0 w 421"/>
                <a:gd name="T1" fmla="*/ 111 h 365"/>
                <a:gd name="T2" fmla="*/ 14 w 421"/>
                <a:gd name="T3" fmla="*/ 143 h 365"/>
                <a:gd name="T4" fmla="*/ 100 w 421"/>
                <a:gd name="T5" fmla="*/ 165 h 365"/>
                <a:gd name="T6" fmla="*/ 87 w 421"/>
                <a:gd name="T7" fmla="*/ 183 h 365"/>
                <a:gd name="T8" fmla="*/ 118 w 421"/>
                <a:gd name="T9" fmla="*/ 206 h 365"/>
                <a:gd name="T10" fmla="*/ 132 w 421"/>
                <a:gd name="T11" fmla="*/ 248 h 365"/>
                <a:gd name="T12" fmla="*/ 95 w 421"/>
                <a:gd name="T13" fmla="*/ 325 h 365"/>
                <a:gd name="T14" fmla="*/ 199 w 421"/>
                <a:gd name="T15" fmla="*/ 355 h 365"/>
                <a:gd name="T16" fmla="*/ 210 w 421"/>
                <a:gd name="T17" fmla="*/ 359 h 365"/>
                <a:gd name="T18" fmla="*/ 260 w 421"/>
                <a:gd name="T19" fmla="*/ 365 h 365"/>
                <a:gd name="T20" fmla="*/ 260 w 421"/>
                <a:gd name="T21" fmla="*/ 334 h 365"/>
                <a:gd name="T22" fmla="*/ 287 w 421"/>
                <a:gd name="T23" fmla="*/ 318 h 365"/>
                <a:gd name="T24" fmla="*/ 357 w 421"/>
                <a:gd name="T25" fmla="*/ 337 h 365"/>
                <a:gd name="T26" fmla="*/ 401 w 421"/>
                <a:gd name="T27" fmla="*/ 307 h 365"/>
                <a:gd name="T28" fmla="*/ 375 w 421"/>
                <a:gd name="T29" fmla="*/ 263 h 365"/>
                <a:gd name="T30" fmla="*/ 385 w 421"/>
                <a:gd name="T31" fmla="*/ 220 h 365"/>
                <a:gd name="T32" fmla="*/ 352 w 421"/>
                <a:gd name="T33" fmla="*/ 197 h 365"/>
                <a:gd name="T34" fmla="*/ 401 w 421"/>
                <a:gd name="T35" fmla="*/ 147 h 365"/>
                <a:gd name="T36" fmla="*/ 421 w 421"/>
                <a:gd name="T37" fmla="*/ 92 h 365"/>
                <a:gd name="T38" fmla="*/ 359 w 421"/>
                <a:gd name="T39" fmla="*/ 69 h 365"/>
                <a:gd name="T40" fmla="*/ 342 w 421"/>
                <a:gd name="T41" fmla="*/ 63 h 365"/>
                <a:gd name="T42" fmla="*/ 246 w 421"/>
                <a:gd name="T43" fmla="*/ 0 h 365"/>
                <a:gd name="T44" fmla="*/ 213 w 421"/>
                <a:gd name="T45" fmla="*/ 11 h 365"/>
                <a:gd name="T46" fmla="*/ 175 w 421"/>
                <a:gd name="T47" fmla="*/ 72 h 365"/>
                <a:gd name="T48" fmla="*/ 94 w 421"/>
                <a:gd name="T49" fmla="*/ 61 h 365"/>
                <a:gd name="T50" fmla="*/ 106 w 421"/>
                <a:gd name="T51" fmla="*/ 109 h 365"/>
                <a:gd name="T52" fmla="*/ 0 w 421"/>
                <a:gd name="T53" fmla="*/ 111 h 36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21"/>
                <a:gd name="T82" fmla="*/ 0 h 365"/>
                <a:gd name="T83" fmla="*/ 421 w 421"/>
                <a:gd name="T84" fmla="*/ 365 h 36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21" h="365">
                  <a:moveTo>
                    <a:pt x="0" y="111"/>
                  </a:moveTo>
                  <a:lnTo>
                    <a:pt x="14" y="143"/>
                  </a:lnTo>
                  <a:lnTo>
                    <a:pt x="100" y="165"/>
                  </a:lnTo>
                  <a:lnTo>
                    <a:pt x="87" y="183"/>
                  </a:lnTo>
                  <a:lnTo>
                    <a:pt x="118" y="206"/>
                  </a:lnTo>
                  <a:lnTo>
                    <a:pt x="132" y="248"/>
                  </a:lnTo>
                  <a:lnTo>
                    <a:pt x="95" y="325"/>
                  </a:lnTo>
                  <a:lnTo>
                    <a:pt x="199" y="355"/>
                  </a:lnTo>
                  <a:lnTo>
                    <a:pt x="210" y="359"/>
                  </a:lnTo>
                  <a:lnTo>
                    <a:pt x="260" y="365"/>
                  </a:lnTo>
                  <a:lnTo>
                    <a:pt x="260" y="334"/>
                  </a:lnTo>
                  <a:lnTo>
                    <a:pt x="287" y="318"/>
                  </a:lnTo>
                  <a:lnTo>
                    <a:pt x="357" y="337"/>
                  </a:lnTo>
                  <a:lnTo>
                    <a:pt x="401" y="307"/>
                  </a:lnTo>
                  <a:lnTo>
                    <a:pt x="375" y="263"/>
                  </a:lnTo>
                  <a:lnTo>
                    <a:pt x="385" y="220"/>
                  </a:lnTo>
                  <a:lnTo>
                    <a:pt x="352" y="197"/>
                  </a:lnTo>
                  <a:lnTo>
                    <a:pt x="401" y="147"/>
                  </a:lnTo>
                  <a:lnTo>
                    <a:pt x="421" y="92"/>
                  </a:lnTo>
                  <a:lnTo>
                    <a:pt x="359" y="69"/>
                  </a:lnTo>
                  <a:lnTo>
                    <a:pt x="342" y="63"/>
                  </a:lnTo>
                  <a:lnTo>
                    <a:pt x="246" y="0"/>
                  </a:lnTo>
                  <a:lnTo>
                    <a:pt x="213" y="11"/>
                  </a:lnTo>
                  <a:lnTo>
                    <a:pt x="175" y="72"/>
                  </a:lnTo>
                  <a:lnTo>
                    <a:pt x="94" y="61"/>
                  </a:lnTo>
                  <a:lnTo>
                    <a:pt x="106" y="109"/>
                  </a:lnTo>
                  <a:lnTo>
                    <a:pt x="0" y="111"/>
                  </a:lnTo>
                  <a:close/>
                </a:path>
              </a:pathLst>
            </a:custGeom>
            <a:solidFill>
              <a:srgbClr val="9DC6E2"/>
            </a:solidFill>
            <a:ln w="1651">
              <a:solidFill>
                <a:srgbClr val="004070"/>
              </a:solidFill>
              <a:prstDash val="solid"/>
              <a:round/>
              <a:headEnd/>
              <a:tailEnd/>
            </a:ln>
          </p:spPr>
          <p:txBody>
            <a:bodyPr/>
            <a:lstStyle/>
            <a:p>
              <a:endParaRPr lang="en-US"/>
            </a:p>
          </p:txBody>
        </p:sp>
        <p:sp>
          <p:nvSpPr>
            <p:cNvPr id="322" name="Freeform 52"/>
            <p:cNvSpPr>
              <a:spLocks/>
            </p:cNvSpPr>
            <p:nvPr/>
          </p:nvSpPr>
          <p:spPr bwMode="auto">
            <a:xfrm>
              <a:off x="1947" y="1853"/>
              <a:ext cx="6" cy="18"/>
            </a:xfrm>
            <a:custGeom>
              <a:avLst/>
              <a:gdLst>
                <a:gd name="T0" fmla="*/ 0 w 27"/>
                <a:gd name="T1" fmla="*/ 34 h 69"/>
                <a:gd name="T2" fmla="*/ 24 w 27"/>
                <a:gd name="T3" fmla="*/ 69 h 69"/>
                <a:gd name="T4" fmla="*/ 27 w 27"/>
                <a:gd name="T5" fmla="*/ 0 h 69"/>
                <a:gd name="T6" fmla="*/ 0 w 27"/>
                <a:gd name="T7" fmla="*/ 34 h 69"/>
                <a:gd name="T8" fmla="*/ 0 60000 65536"/>
                <a:gd name="T9" fmla="*/ 0 60000 65536"/>
                <a:gd name="T10" fmla="*/ 0 60000 65536"/>
                <a:gd name="T11" fmla="*/ 0 60000 65536"/>
                <a:gd name="T12" fmla="*/ 0 w 27"/>
                <a:gd name="T13" fmla="*/ 0 h 69"/>
                <a:gd name="T14" fmla="*/ 27 w 27"/>
                <a:gd name="T15" fmla="*/ 69 h 69"/>
              </a:gdLst>
              <a:ahLst/>
              <a:cxnLst>
                <a:cxn ang="T8">
                  <a:pos x="T0" y="T1"/>
                </a:cxn>
                <a:cxn ang="T9">
                  <a:pos x="T2" y="T3"/>
                </a:cxn>
                <a:cxn ang="T10">
                  <a:pos x="T4" y="T5"/>
                </a:cxn>
                <a:cxn ang="T11">
                  <a:pos x="T6" y="T7"/>
                </a:cxn>
              </a:cxnLst>
              <a:rect l="T12" t="T13" r="T14" b="T15"/>
              <a:pathLst>
                <a:path w="27" h="69">
                  <a:moveTo>
                    <a:pt x="0" y="34"/>
                  </a:moveTo>
                  <a:lnTo>
                    <a:pt x="24" y="69"/>
                  </a:lnTo>
                  <a:lnTo>
                    <a:pt x="27" y="0"/>
                  </a:lnTo>
                  <a:lnTo>
                    <a:pt x="0" y="34"/>
                  </a:lnTo>
                  <a:close/>
                </a:path>
              </a:pathLst>
            </a:custGeom>
            <a:solidFill>
              <a:srgbClr val="9DC6E2"/>
            </a:solidFill>
            <a:ln w="1651">
              <a:solidFill>
                <a:srgbClr val="004070"/>
              </a:solidFill>
              <a:prstDash val="solid"/>
              <a:round/>
              <a:headEnd/>
              <a:tailEnd/>
            </a:ln>
          </p:spPr>
          <p:txBody>
            <a:bodyPr/>
            <a:lstStyle/>
            <a:p>
              <a:endParaRPr lang="en-US"/>
            </a:p>
          </p:txBody>
        </p:sp>
        <p:sp>
          <p:nvSpPr>
            <p:cNvPr id="323" name="Freeform 53"/>
            <p:cNvSpPr>
              <a:spLocks/>
            </p:cNvSpPr>
            <p:nvPr/>
          </p:nvSpPr>
          <p:spPr bwMode="auto">
            <a:xfrm>
              <a:off x="1450" y="2199"/>
              <a:ext cx="23" cy="30"/>
            </a:xfrm>
            <a:custGeom>
              <a:avLst/>
              <a:gdLst>
                <a:gd name="T0" fmla="*/ 0 w 96"/>
                <a:gd name="T1" fmla="*/ 110 h 114"/>
                <a:gd name="T2" fmla="*/ 14 w 96"/>
                <a:gd name="T3" fmla="*/ 0 h 114"/>
                <a:gd name="T4" fmla="*/ 96 w 96"/>
                <a:gd name="T5" fmla="*/ 49 h 114"/>
                <a:gd name="T6" fmla="*/ 47 w 96"/>
                <a:gd name="T7" fmla="*/ 114 h 114"/>
                <a:gd name="T8" fmla="*/ 0 w 96"/>
                <a:gd name="T9" fmla="*/ 110 h 114"/>
                <a:gd name="T10" fmla="*/ 0 60000 65536"/>
                <a:gd name="T11" fmla="*/ 0 60000 65536"/>
                <a:gd name="T12" fmla="*/ 0 60000 65536"/>
                <a:gd name="T13" fmla="*/ 0 60000 65536"/>
                <a:gd name="T14" fmla="*/ 0 60000 65536"/>
                <a:gd name="T15" fmla="*/ 0 w 96"/>
                <a:gd name="T16" fmla="*/ 0 h 114"/>
                <a:gd name="T17" fmla="*/ 96 w 96"/>
                <a:gd name="T18" fmla="*/ 114 h 114"/>
              </a:gdLst>
              <a:ahLst/>
              <a:cxnLst>
                <a:cxn ang="T10">
                  <a:pos x="T0" y="T1"/>
                </a:cxn>
                <a:cxn ang="T11">
                  <a:pos x="T2" y="T3"/>
                </a:cxn>
                <a:cxn ang="T12">
                  <a:pos x="T4" y="T5"/>
                </a:cxn>
                <a:cxn ang="T13">
                  <a:pos x="T6" y="T7"/>
                </a:cxn>
                <a:cxn ang="T14">
                  <a:pos x="T8" y="T9"/>
                </a:cxn>
              </a:cxnLst>
              <a:rect l="T15" t="T16" r="T17" b="T18"/>
              <a:pathLst>
                <a:path w="96" h="114">
                  <a:moveTo>
                    <a:pt x="0" y="110"/>
                  </a:moveTo>
                  <a:lnTo>
                    <a:pt x="14" y="0"/>
                  </a:lnTo>
                  <a:lnTo>
                    <a:pt x="96" y="49"/>
                  </a:lnTo>
                  <a:lnTo>
                    <a:pt x="47" y="114"/>
                  </a:lnTo>
                  <a:lnTo>
                    <a:pt x="0" y="110"/>
                  </a:lnTo>
                  <a:close/>
                </a:path>
              </a:pathLst>
            </a:custGeom>
            <a:solidFill>
              <a:srgbClr val="9DC6E2"/>
            </a:solidFill>
            <a:ln w="1651">
              <a:solidFill>
                <a:srgbClr val="004070"/>
              </a:solidFill>
              <a:prstDash val="solid"/>
              <a:round/>
              <a:headEnd/>
              <a:tailEnd/>
            </a:ln>
          </p:spPr>
          <p:txBody>
            <a:bodyPr/>
            <a:lstStyle/>
            <a:p>
              <a:endParaRPr lang="en-US"/>
            </a:p>
          </p:txBody>
        </p:sp>
        <p:sp>
          <p:nvSpPr>
            <p:cNvPr id="324" name="Freeform 54"/>
            <p:cNvSpPr>
              <a:spLocks/>
            </p:cNvSpPr>
            <p:nvPr/>
          </p:nvSpPr>
          <p:spPr bwMode="auto">
            <a:xfrm>
              <a:off x="1926" y="1722"/>
              <a:ext cx="69" cy="84"/>
            </a:xfrm>
            <a:custGeom>
              <a:avLst/>
              <a:gdLst>
                <a:gd name="T0" fmla="*/ 0 w 289"/>
                <a:gd name="T1" fmla="*/ 133 h 323"/>
                <a:gd name="T2" fmla="*/ 1 w 289"/>
                <a:gd name="T3" fmla="*/ 186 h 323"/>
                <a:gd name="T4" fmla="*/ 4 w 289"/>
                <a:gd name="T5" fmla="*/ 210 h 323"/>
                <a:gd name="T6" fmla="*/ 8 w 289"/>
                <a:gd name="T7" fmla="*/ 238 h 323"/>
                <a:gd name="T8" fmla="*/ 70 w 289"/>
                <a:gd name="T9" fmla="*/ 261 h 323"/>
                <a:gd name="T10" fmla="*/ 50 w 289"/>
                <a:gd name="T11" fmla="*/ 316 h 323"/>
                <a:gd name="T12" fmla="*/ 115 w 289"/>
                <a:gd name="T13" fmla="*/ 323 h 323"/>
                <a:gd name="T14" fmla="*/ 228 w 289"/>
                <a:gd name="T15" fmla="*/ 322 h 323"/>
                <a:gd name="T16" fmla="*/ 258 w 289"/>
                <a:gd name="T17" fmla="*/ 269 h 323"/>
                <a:gd name="T18" fmla="*/ 197 w 289"/>
                <a:gd name="T19" fmla="*/ 203 h 323"/>
                <a:gd name="T20" fmla="*/ 270 w 289"/>
                <a:gd name="T21" fmla="*/ 168 h 323"/>
                <a:gd name="T22" fmla="*/ 289 w 289"/>
                <a:gd name="T23" fmla="*/ 179 h 323"/>
                <a:gd name="T24" fmla="*/ 270 w 289"/>
                <a:gd name="T25" fmla="*/ 49 h 323"/>
                <a:gd name="T26" fmla="*/ 217 w 289"/>
                <a:gd name="T27" fmla="*/ 18 h 323"/>
                <a:gd name="T28" fmla="*/ 158 w 289"/>
                <a:gd name="T29" fmla="*/ 40 h 323"/>
                <a:gd name="T30" fmla="*/ 166 w 289"/>
                <a:gd name="T31" fmla="*/ 25 h 323"/>
                <a:gd name="T32" fmla="*/ 115 w 289"/>
                <a:gd name="T33" fmla="*/ 0 h 323"/>
                <a:gd name="T34" fmla="*/ 89 w 289"/>
                <a:gd name="T35" fmla="*/ 0 h 323"/>
                <a:gd name="T36" fmla="*/ 87 w 289"/>
                <a:gd name="T37" fmla="*/ 71 h 323"/>
                <a:gd name="T38" fmla="*/ 57 w 289"/>
                <a:gd name="T39" fmla="*/ 52 h 323"/>
                <a:gd name="T40" fmla="*/ 39 w 289"/>
                <a:gd name="T41" fmla="*/ 74 h 323"/>
                <a:gd name="T42" fmla="*/ 34 w 289"/>
                <a:gd name="T43" fmla="*/ 117 h 323"/>
                <a:gd name="T44" fmla="*/ 0 w 289"/>
                <a:gd name="T45" fmla="*/ 133 h 32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89"/>
                <a:gd name="T70" fmla="*/ 0 h 323"/>
                <a:gd name="T71" fmla="*/ 289 w 289"/>
                <a:gd name="T72" fmla="*/ 323 h 32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89" h="323">
                  <a:moveTo>
                    <a:pt x="0" y="133"/>
                  </a:moveTo>
                  <a:lnTo>
                    <a:pt x="1" y="186"/>
                  </a:lnTo>
                  <a:lnTo>
                    <a:pt x="4" y="210"/>
                  </a:lnTo>
                  <a:lnTo>
                    <a:pt x="8" y="238"/>
                  </a:lnTo>
                  <a:lnTo>
                    <a:pt x="70" y="261"/>
                  </a:lnTo>
                  <a:lnTo>
                    <a:pt x="50" y="316"/>
                  </a:lnTo>
                  <a:lnTo>
                    <a:pt x="115" y="323"/>
                  </a:lnTo>
                  <a:lnTo>
                    <a:pt x="228" y="322"/>
                  </a:lnTo>
                  <a:lnTo>
                    <a:pt x="258" y="269"/>
                  </a:lnTo>
                  <a:lnTo>
                    <a:pt x="197" y="203"/>
                  </a:lnTo>
                  <a:lnTo>
                    <a:pt x="270" y="168"/>
                  </a:lnTo>
                  <a:lnTo>
                    <a:pt x="289" y="179"/>
                  </a:lnTo>
                  <a:lnTo>
                    <a:pt x="270" y="49"/>
                  </a:lnTo>
                  <a:lnTo>
                    <a:pt x="217" y="18"/>
                  </a:lnTo>
                  <a:lnTo>
                    <a:pt x="158" y="40"/>
                  </a:lnTo>
                  <a:lnTo>
                    <a:pt x="166" y="25"/>
                  </a:lnTo>
                  <a:lnTo>
                    <a:pt x="115" y="0"/>
                  </a:lnTo>
                  <a:lnTo>
                    <a:pt x="89" y="0"/>
                  </a:lnTo>
                  <a:lnTo>
                    <a:pt x="87" y="71"/>
                  </a:lnTo>
                  <a:lnTo>
                    <a:pt x="57" y="52"/>
                  </a:lnTo>
                  <a:lnTo>
                    <a:pt x="39" y="74"/>
                  </a:lnTo>
                  <a:lnTo>
                    <a:pt x="34" y="117"/>
                  </a:lnTo>
                  <a:lnTo>
                    <a:pt x="0" y="133"/>
                  </a:lnTo>
                  <a:close/>
                </a:path>
              </a:pathLst>
            </a:custGeom>
            <a:solidFill>
              <a:srgbClr val="9DC6E2"/>
            </a:solidFill>
            <a:ln w="1651">
              <a:solidFill>
                <a:srgbClr val="004070"/>
              </a:solidFill>
              <a:prstDash val="solid"/>
              <a:round/>
              <a:headEnd/>
              <a:tailEnd/>
            </a:ln>
          </p:spPr>
          <p:txBody>
            <a:bodyPr/>
            <a:lstStyle/>
            <a:p>
              <a:endParaRPr lang="en-US"/>
            </a:p>
          </p:txBody>
        </p:sp>
        <p:sp>
          <p:nvSpPr>
            <p:cNvPr id="325" name="Freeform 55"/>
            <p:cNvSpPr>
              <a:spLocks/>
            </p:cNvSpPr>
            <p:nvPr/>
          </p:nvSpPr>
          <p:spPr bwMode="auto">
            <a:xfrm>
              <a:off x="2039" y="1866"/>
              <a:ext cx="49" cy="54"/>
            </a:xfrm>
            <a:custGeom>
              <a:avLst/>
              <a:gdLst>
                <a:gd name="T0" fmla="*/ 0 w 209"/>
                <a:gd name="T1" fmla="*/ 83 h 209"/>
                <a:gd name="T2" fmla="*/ 29 w 209"/>
                <a:gd name="T3" fmla="*/ 37 h 209"/>
                <a:gd name="T4" fmla="*/ 94 w 209"/>
                <a:gd name="T5" fmla="*/ 19 h 209"/>
                <a:gd name="T6" fmla="*/ 177 w 209"/>
                <a:gd name="T7" fmla="*/ 20 h 209"/>
                <a:gd name="T8" fmla="*/ 209 w 209"/>
                <a:gd name="T9" fmla="*/ 0 h 209"/>
                <a:gd name="T10" fmla="*/ 198 w 209"/>
                <a:gd name="T11" fmla="*/ 44 h 209"/>
                <a:gd name="T12" fmla="*/ 141 w 209"/>
                <a:gd name="T13" fmla="*/ 34 h 209"/>
                <a:gd name="T14" fmla="*/ 112 w 209"/>
                <a:gd name="T15" fmla="*/ 71 h 209"/>
                <a:gd name="T16" fmla="*/ 82 w 209"/>
                <a:gd name="T17" fmla="*/ 50 h 209"/>
                <a:gd name="T18" fmla="*/ 104 w 209"/>
                <a:gd name="T19" fmla="*/ 105 h 209"/>
                <a:gd name="T20" fmla="*/ 77 w 209"/>
                <a:gd name="T21" fmla="*/ 116 h 209"/>
                <a:gd name="T22" fmla="*/ 129 w 209"/>
                <a:gd name="T23" fmla="*/ 140 h 209"/>
                <a:gd name="T24" fmla="*/ 129 w 209"/>
                <a:gd name="T25" fmla="*/ 162 h 209"/>
                <a:gd name="T26" fmla="*/ 86 w 209"/>
                <a:gd name="T27" fmla="*/ 169 h 209"/>
                <a:gd name="T28" fmla="*/ 100 w 209"/>
                <a:gd name="T29" fmla="*/ 209 h 209"/>
                <a:gd name="T30" fmla="*/ 49 w 209"/>
                <a:gd name="T31" fmla="*/ 195 h 209"/>
                <a:gd name="T32" fmla="*/ 34 w 209"/>
                <a:gd name="T33" fmla="*/ 158 h 209"/>
                <a:gd name="T34" fmla="*/ 101 w 209"/>
                <a:gd name="T35" fmla="*/ 143 h 209"/>
                <a:gd name="T36" fmla="*/ 34 w 209"/>
                <a:gd name="T37" fmla="*/ 137 h 209"/>
                <a:gd name="T38" fmla="*/ 0 w 209"/>
                <a:gd name="T39" fmla="*/ 83 h 2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9"/>
                <a:gd name="T61" fmla="*/ 0 h 209"/>
                <a:gd name="T62" fmla="*/ 209 w 209"/>
                <a:gd name="T63" fmla="*/ 209 h 20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9" h="209">
                  <a:moveTo>
                    <a:pt x="0" y="83"/>
                  </a:moveTo>
                  <a:lnTo>
                    <a:pt x="29" y="37"/>
                  </a:lnTo>
                  <a:lnTo>
                    <a:pt x="94" y="19"/>
                  </a:lnTo>
                  <a:lnTo>
                    <a:pt x="177" y="20"/>
                  </a:lnTo>
                  <a:lnTo>
                    <a:pt x="209" y="0"/>
                  </a:lnTo>
                  <a:lnTo>
                    <a:pt x="198" y="44"/>
                  </a:lnTo>
                  <a:lnTo>
                    <a:pt x="141" y="34"/>
                  </a:lnTo>
                  <a:lnTo>
                    <a:pt x="112" y="71"/>
                  </a:lnTo>
                  <a:lnTo>
                    <a:pt x="82" y="50"/>
                  </a:lnTo>
                  <a:lnTo>
                    <a:pt x="104" y="105"/>
                  </a:lnTo>
                  <a:lnTo>
                    <a:pt x="77" y="116"/>
                  </a:lnTo>
                  <a:lnTo>
                    <a:pt x="129" y="140"/>
                  </a:lnTo>
                  <a:lnTo>
                    <a:pt x="129" y="162"/>
                  </a:lnTo>
                  <a:lnTo>
                    <a:pt x="86" y="169"/>
                  </a:lnTo>
                  <a:lnTo>
                    <a:pt x="100" y="209"/>
                  </a:lnTo>
                  <a:lnTo>
                    <a:pt x="49" y="195"/>
                  </a:lnTo>
                  <a:lnTo>
                    <a:pt x="34" y="158"/>
                  </a:lnTo>
                  <a:lnTo>
                    <a:pt x="101" y="143"/>
                  </a:lnTo>
                  <a:lnTo>
                    <a:pt x="34" y="137"/>
                  </a:lnTo>
                  <a:lnTo>
                    <a:pt x="0" y="83"/>
                  </a:lnTo>
                  <a:close/>
                </a:path>
              </a:pathLst>
            </a:custGeom>
            <a:solidFill>
              <a:srgbClr val="9DC6E2"/>
            </a:solidFill>
            <a:ln w="1651">
              <a:solidFill>
                <a:srgbClr val="004070"/>
              </a:solidFill>
              <a:prstDash val="solid"/>
              <a:round/>
              <a:headEnd/>
              <a:tailEnd/>
            </a:ln>
          </p:spPr>
          <p:txBody>
            <a:bodyPr/>
            <a:lstStyle/>
            <a:p>
              <a:endParaRPr lang="en-US"/>
            </a:p>
          </p:txBody>
        </p:sp>
        <p:sp>
          <p:nvSpPr>
            <p:cNvPr id="326" name="Freeform 56"/>
            <p:cNvSpPr>
              <a:spLocks/>
            </p:cNvSpPr>
            <p:nvPr/>
          </p:nvSpPr>
          <p:spPr bwMode="auto">
            <a:xfrm>
              <a:off x="2065" y="1929"/>
              <a:ext cx="23" cy="3"/>
            </a:xfrm>
            <a:custGeom>
              <a:avLst/>
              <a:gdLst>
                <a:gd name="T0" fmla="*/ 0 w 98"/>
                <a:gd name="T1" fmla="*/ 14 h 14"/>
                <a:gd name="T2" fmla="*/ 8 w 98"/>
                <a:gd name="T3" fmla="*/ 0 h 14"/>
                <a:gd name="T4" fmla="*/ 98 w 98"/>
                <a:gd name="T5" fmla="*/ 14 h 14"/>
                <a:gd name="T6" fmla="*/ 32 w 98"/>
                <a:gd name="T7" fmla="*/ 14 h 14"/>
                <a:gd name="T8" fmla="*/ 0 w 98"/>
                <a:gd name="T9" fmla="*/ 14 h 14"/>
                <a:gd name="T10" fmla="*/ 0 60000 65536"/>
                <a:gd name="T11" fmla="*/ 0 60000 65536"/>
                <a:gd name="T12" fmla="*/ 0 60000 65536"/>
                <a:gd name="T13" fmla="*/ 0 60000 65536"/>
                <a:gd name="T14" fmla="*/ 0 60000 65536"/>
                <a:gd name="T15" fmla="*/ 0 w 98"/>
                <a:gd name="T16" fmla="*/ 0 h 14"/>
                <a:gd name="T17" fmla="*/ 98 w 98"/>
                <a:gd name="T18" fmla="*/ 14 h 14"/>
              </a:gdLst>
              <a:ahLst/>
              <a:cxnLst>
                <a:cxn ang="T10">
                  <a:pos x="T0" y="T1"/>
                </a:cxn>
                <a:cxn ang="T11">
                  <a:pos x="T2" y="T3"/>
                </a:cxn>
                <a:cxn ang="T12">
                  <a:pos x="T4" y="T5"/>
                </a:cxn>
                <a:cxn ang="T13">
                  <a:pos x="T6" y="T7"/>
                </a:cxn>
                <a:cxn ang="T14">
                  <a:pos x="T8" y="T9"/>
                </a:cxn>
              </a:cxnLst>
              <a:rect l="T15" t="T16" r="T17" b="T18"/>
              <a:pathLst>
                <a:path w="98" h="14">
                  <a:moveTo>
                    <a:pt x="0" y="14"/>
                  </a:moveTo>
                  <a:lnTo>
                    <a:pt x="8" y="0"/>
                  </a:lnTo>
                  <a:lnTo>
                    <a:pt x="98" y="14"/>
                  </a:lnTo>
                  <a:lnTo>
                    <a:pt x="32" y="14"/>
                  </a:lnTo>
                  <a:lnTo>
                    <a:pt x="0" y="14"/>
                  </a:lnTo>
                  <a:close/>
                </a:path>
              </a:pathLst>
            </a:custGeom>
            <a:solidFill>
              <a:srgbClr val="9DC6E2"/>
            </a:solidFill>
            <a:ln w="1651">
              <a:solidFill>
                <a:srgbClr val="004070"/>
              </a:solidFill>
              <a:prstDash val="solid"/>
              <a:round/>
              <a:headEnd/>
              <a:tailEnd/>
            </a:ln>
          </p:spPr>
          <p:txBody>
            <a:bodyPr/>
            <a:lstStyle/>
            <a:p>
              <a:endParaRPr lang="en-US"/>
            </a:p>
          </p:txBody>
        </p:sp>
        <p:sp>
          <p:nvSpPr>
            <p:cNvPr id="327" name="Freeform 57"/>
            <p:cNvSpPr>
              <a:spLocks/>
            </p:cNvSpPr>
            <p:nvPr/>
          </p:nvSpPr>
          <p:spPr bwMode="auto">
            <a:xfrm>
              <a:off x="1303" y="1274"/>
              <a:ext cx="480" cy="383"/>
            </a:xfrm>
            <a:custGeom>
              <a:avLst/>
              <a:gdLst>
                <a:gd name="T0" fmla="*/ 226 w 2028"/>
                <a:gd name="T1" fmla="*/ 350 h 1481"/>
                <a:gd name="T2" fmla="*/ 263 w 2028"/>
                <a:gd name="T3" fmla="*/ 287 h 1481"/>
                <a:gd name="T4" fmla="*/ 176 w 2028"/>
                <a:gd name="T5" fmla="*/ 256 h 1481"/>
                <a:gd name="T6" fmla="*/ 378 w 2028"/>
                <a:gd name="T7" fmla="*/ 140 h 1481"/>
                <a:gd name="T8" fmla="*/ 585 w 2028"/>
                <a:gd name="T9" fmla="*/ 96 h 1481"/>
                <a:gd name="T10" fmla="*/ 746 w 2028"/>
                <a:gd name="T11" fmla="*/ 152 h 1481"/>
                <a:gd name="T12" fmla="*/ 706 w 2028"/>
                <a:gd name="T13" fmla="*/ 88 h 1481"/>
                <a:gd name="T14" fmla="*/ 951 w 2028"/>
                <a:gd name="T15" fmla="*/ 122 h 1481"/>
                <a:gd name="T16" fmla="*/ 1074 w 2028"/>
                <a:gd name="T17" fmla="*/ 88 h 1481"/>
                <a:gd name="T18" fmla="*/ 889 w 2028"/>
                <a:gd name="T19" fmla="*/ 33 h 1481"/>
                <a:gd name="T20" fmla="*/ 1111 w 2028"/>
                <a:gd name="T21" fmla="*/ 63 h 1481"/>
                <a:gd name="T22" fmla="*/ 1105 w 2028"/>
                <a:gd name="T23" fmla="*/ 8 h 1481"/>
                <a:gd name="T24" fmla="*/ 1529 w 2028"/>
                <a:gd name="T25" fmla="*/ 29 h 1481"/>
                <a:gd name="T26" fmla="*/ 1564 w 2028"/>
                <a:gd name="T27" fmla="*/ 33 h 1481"/>
                <a:gd name="T28" fmla="*/ 1704 w 2028"/>
                <a:gd name="T29" fmla="*/ 80 h 1481"/>
                <a:gd name="T30" fmla="*/ 1297 w 2028"/>
                <a:gd name="T31" fmla="*/ 139 h 1481"/>
                <a:gd name="T32" fmla="*/ 1513 w 2028"/>
                <a:gd name="T33" fmla="*/ 170 h 1481"/>
                <a:gd name="T34" fmla="*/ 1756 w 2028"/>
                <a:gd name="T35" fmla="*/ 157 h 1481"/>
                <a:gd name="T36" fmla="*/ 1929 w 2028"/>
                <a:gd name="T37" fmla="*/ 133 h 1481"/>
                <a:gd name="T38" fmla="*/ 1717 w 2028"/>
                <a:gd name="T39" fmla="*/ 239 h 1481"/>
                <a:gd name="T40" fmla="*/ 1855 w 2028"/>
                <a:gd name="T41" fmla="*/ 275 h 1481"/>
                <a:gd name="T42" fmla="*/ 1731 w 2028"/>
                <a:gd name="T43" fmla="*/ 373 h 1481"/>
                <a:gd name="T44" fmla="*/ 1748 w 2028"/>
                <a:gd name="T45" fmla="*/ 448 h 1481"/>
                <a:gd name="T46" fmla="*/ 1712 w 2028"/>
                <a:gd name="T47" fmla="*/ 502 h 1481"/>
                <a:gd name="T48" fmla="*/ 1771 w 2028"/>
                <a:gd name="T49" fmla="*/ 554 h 1481"/>
                <a:gd name="T50" fmla="*/ 1696 w 2028"/>
                <a:gd name="T51" fmla="*/ 604 h 1481"/>
                <a:gd name="T52" fmla="*/ 1735 w 2028"/>
                <a:gd name="T53" fmla="*/ 660 h 1481"/>
                <a:gd name="T54" fmla="*/ 1756 w 2028"/>
                <a:gd name="T55" fmla="*/ 710 h 1481"/>
                <a:gd name="T56" fmla="*/ 1537 w 2028"/>
                <a:gd name="T57" fmla="*/ 745 h 1481"/>
                <a:gd name="T58" fmla="*/ 1584 w 2028"/>
                <a:gd name="T59" fmla="*/ 822 h 1481"/>
                <a:gd name="T60" fmla="*/ 1700 w 2028"/>
                <a:gd name="T61" fmla="*/ 846 h 1481"/>
                <a:gd name="T62" fmla="*/ 1682 w 2028"/>
                <a:gd name="T63" fmla="*/ 899 h 1481"/>
                <a:gd name="T64" fmla="*/ 1514 w 2028"/>
                <a:gd name="T65" fmla="*/ 840 h 1481"/>
                <a:gd name="T66" fmla="*/ 1550 w 2028"/>
                <a:gd name="T67" fmla="*/ 930 h 1481"/>
                <a:gd name="T68" fmla="*/ 1555 w 2028"/>
                <a:gd name="T69" fmla="*/ 1026 h 1481"/>
                <a:gd name="T70" fmla="*/ 1364 w 2028"/>
                <a:gd name="T71" fmla="*/ 1060 h 1481"/>
                <a:gd name="T72" fmla="*/ 1230 w 2028"/>
                <a:gd name="T73" fmla="*/ 1180 h 1481"/>
                <a:gd name="T74" fmla="*/ 1171 w 2028"/>
                <a:gd name="T75" fmla="*/ 1157 h 1481"/>
                <a:gd name="T76" fmla="*/ 1059 w 2028"/>
                <a:gd name="T77" fmla="*/ 1235 h 1481"/>
                <a:gd name="T78" fmla="*/ 1052 w 2028"/>
                <a:gd name="T79" fmla="*/ 1295 h 1481"/>
                <a:gd name="T80" fmla="*/ 1048 w 2028"/>
                <a:gd name="T81" fmla="*/ 1342 h 1481"/>
                <a:gd name="T82" fmla="*/ 977 w 2028"/>
                <a:gd name="T83" fmla="*/ 1461 h 1481"/>
                <a:gd name="T84" fmla="*/ 828 w 2028"/>
                <a:gd name="T85" fmla="*/ 1447 h 1481"/>
                <a:gd name="T86" fmla="*/ 790 w 2028"/>
                <a:gd name="T87" fmla="*/ 1412 h 1481"/>
                <a:gd name="T88" fmla="*/ 718 w 2028"/>
                <a:gd name="T89" fmla="*/ 1276 h 1481"/>
                <a:gd name="T90" fmla="*/ 698 w 2028"/>
                <a:gd name="T91" fmla="*/ 1209 h 1481"/>
                <a:gd name="T92" fmla="*/ 676 w 2028"/>
                <a:gd name="T93" fmla="*/ 1063 h 1481"/>
                <a:gd name="T94" fmla="*/ 672 w 2028"/>
                <a:gd name="T95" fmla="*/ 1042 h 1481"/>
                <a:gd name="T96" fmla="*/ 687 w 2028"/>
                <a:gd name="T97" fmla="*/ 946 h 1481"/>
                <a:gd name="T98" fmla="*/ 746 w 2028"/>
                <a:gd name="T99" fmla="*/ 908 h 1481"/>
                <a:gd name="T100" fmla="*/ 702 w 2028"/>
                <a:gd name="T101" fmla="*/ 861 h 1481"/>
                <a:gd name="T102" fmla="*/ 635 w 2028"/>
                <a:gd name="T103" fmla="*/ 861 h 1481"/>
                <a:gd name="T104" fmla="*/ 582 w 2028"/>
                <a:gd name="T105" fmla="*/ 828 h 1481"/>
                <a:gd name="T106" fmla="*/ 540 w 2028"/>
                <a:gd name="T107" fmla="*/ 671 h 1481"/>
                <a:gd name="T108" fmla="*/ 402 w 2028"/>
                <a:gd name="T109" fmla="*/ 560 h 1481"/>
                <a:gd name="T110" fmla="*/ 222 w 2028"/>
                <a:gd name="T111" fmla="*/ 575 h 1481"/>
                <a:gd name="T112" fmla="*/ 50 w 2028"/>
                <a:gd name="T113" fmla="*/ 502 h 1481"/>
                <a:gd name="T114" fmla="*/ 220 w 2028"/>
                <a:gd name="T115" fmla="*/ 469 h 148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28"/>
                <a:gd name="T175" fmla="*/ 0 h 1481"/>
                <a:gd name="T176" fmla="*/ 2028 w 2028"/>
                <a:gd name="T177" fmla="*/ 1481 h 148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28" h="1481">
                  <a:moveTo>
                    <a:pt x="0" y="415"/>
                  </a:moveTo>
                  <a:lnTo>
                    <a:pt x="11" y="393"/>
                  </a:lnTo>
                  <a:lnTo>
                    <a:pt x="143" y="350"/>
                  </a:lnTo>
                  <a:lnTo>
                    <a:pt x="226" y="350"/>
                  </a:lnTo>
                  <a:lnTo>
                    <a:pt x="273" y="317"/>
                  </a:lnTo>
                  <a:lnTo>
                    <a:pt x="259" y="306"/>
                  </a:lnTo>
                  <a:lnTo>
                    <a:pt x="288" y="295"/>
                  </a:lnTo>
                  <a:lnTo>
                    <a:pt x="263" y="287"/>
                  </a:lnTo>
                  <a:lnTo>
                    <a:pt x="309" y="273"/>
                  </a:lnTo>
                  <a:lnTo>
                    <a:pt x="292" y="262"/>
                  </a:lnTo>
                  <a:lnTo>
                    <a:pt x="233" y="284"/>
                  </a:lnTo>
                  <a:lnTo>
                    <a:pt x="176" y="256"/>
                  </a:lnTo>
                  <a:lnTo>
                    <a:pt x="250" y="239"/>
                  </a:lnTo>
                  <a:lnTo>
                    <a:pt x="291" y="192"/>
                  </a:lnTo>
                  <a:lnTo>
                    <a:pt x="382" y="191"/>
                  </a:lnTo>
                  <a:lnTo>
                    <a:pt x="378" y="140"/>
                  </a:lnTo>
                  <a:lnTo>
                    <a:pt x="445" y="139"/>
                  </a:lnTo>
                  <a:lnTo>
                    <a:pt x="514" y="174"/>
                  </a:lnTo>
                  <a:lnTo>
                    <a:pt x="433" y="128"/>
                  </a:lnTo>
                  <a:lnTo>
                    <a:pt x="585" y="96"/>
                  </a:lnTo>
                  <a:lnTo>
                    <a:pt x="622" y="118"/>
                  </a:lnTo>
                  <a:lnTo>
                    <a:pt x="628" y="163"/>
                  </a:lnTo>
                  <a:lnTo>
                    <a:pt x="647" y="125"/>
                  </a:lnTo>
                  <a:lnTo>
                    <a:pt x="746" y="152"/>
                  </a:lnTo>
                  <a:lnTo>
                    <a:pt x="712" y="130"/>
                  </a:lnTo>
                  <a:lnTo>
                    <a:pt x="760" y="133"/>
                  </a:lnTo>
                  <a:lnTo>
                    <a:pt x="718" y="108"/>
                  </a:lnTo>
                  <a:lnTo>
                    <a:pt x="706" y="88"/>
                  </a:lnTo>
                  <a:lnTo>
                    <a:pt x="728" y="84"/>
                  </a:lnTo>
                  <a:lnTo>
                    <a:pt x="923" y="146"/>
                  </a:lnTo>
                  <a:lnTo>
                    <a:pt x="908" y="125"/>
                  </a:lnTo>
                  <a:lnTo>
                    <a:pt x="951" y="122"/>
                  </a:lnTo>
                  <a:lnTo>
                    <a:pt x="923" y="104"/>
                  </a:lnTo>
                  <a:lnTo>
                    <a:pt x="989" y="108"/>
                  </a:lnTo>
                  <a:lnTo>
                    <a:pt x="885" y="63"/>
                  </a:lnTo>
                  <a:lnTo>
                    <a:pt x="1074" y="88"/>
                  </a:lnTo>
                  <a:lnTo>
                    <a:pt x="1032" y="62"/>
                  </a:lnTo>
                  <a:lnTo>
                    <a:pt x="920" y="58"/>
                  </a:lnTo>
                  <a:lnTo>
                    <a:pt x="958" y="55"/>
                  </a:lnTo>
                  <a:lnTo>
                    <a:pt x="889" y="33"/>
                  </a:lnTo>
                  <a:lnTo>
                    <a:pt x="970" y="38"/>
                  </a:lnTo>
                  <a:lnTo>
                    <a:pt x="937" y="29"/>
                  </a:lnTo>
                  <a:lnTo>
                    <a:pt x="973" y="22"/>
                  </a:lnTo>
                  <a:lnTo>
                    <a:pt x="1111" y="63"/>
                  </a:lnTo>
                  <a:lnTo>
                    <a:pt x="1096" y="48"/>
                  </a:lnTo>
                  <a:lnTo>
                    <a:pt x="1158" y="33"/>
                  </a:lnTo>
                  <a:lnTo>
                    <a:pt x="1106" y="29"/>
                  </a:lnTo>
                  <a:lnTo>
                    <a:pt x="1105" y="8"/>
                  </a:lnTo>
                  <a:lnTo>
                    <a:pt x="1139" y="0"/>
                  </a:lnTo>
                  <a:lnTo>
                    <a:pt x="1513" y="9"/>
                  </a:lnTo>
                  <a:lnTo>
                    <a:pt x="1540" y="20"/>
                  </a:lnTo>
                  <a:lnTo>
                    <a:pt x="1529" y="29"/>
                  </a:lnTo>
                  <a:lnTo>
                    <a:pt x="1278" y="31"/>
                  </a:lnTo>
                  <a:lnTo>
                    <a:pt x="1307" y="42"/>
                  </a:lnTo>
                  <a:lnTo>
                    <a:pt x="1209" y="55"/>
                  </a:lnTo>
                  <a:lnTo>
                    <a:pt x="1564" y="33"/>
                  </a:lnTo>
                  <a:lnTo>
                    <a:pt x="1576" y="52"/>
                  </a:lnTo>
                  <a:lnTo>
                    <a:pt x="1529" y="64"/>
                  </a:lnTo>
                  <a:lnTo>
                    <a:pt x="1610" y="56"/>
                  </a:lnTo>
                  <a:lnTo>
                    <a:pt x="1704" y="80"/>
                  </a:lnTo>
                  <a:lnTo>
                    <a:pt x="1564" y="118"/>
                  </a:lnTo>
                  <a:lnTo>
                    <a:pt x="1338" y="115"/>
                  </a:lnTo>
                  <a:lnTo>
                    <a:pt x="1392" y="122"/>
                  </a:lnTo>
                  <a:lnTo>
                    <a:pt x="1297" y="139"/>
                  </a:lnTo>
                  <a:lnTo>
                    <a:pt x="1297" y="158"/>
                  </a:lnTo>
                  <a:lnTo>
                    <a:pt x="1544" y="128"/>
                  </a:lnTo>
                  <a:lnTo>
                    <a:pt x="1565" y="140"/>
                  </a:lnTo>
                  <a:lnTo>
                    <a:pt x="1513" y="170"/>
                  </a:lnTo>
                  <a:lnTo>
                    <a:pt x="1674" y="122"/>
                  </a:lnTo>
                  <a:lnTo>
                    <a:pt x="1682" y="168"/>
                  </a:lnTo>
                  <a:lnTo>
                    <a:pt x="1603" y="247"/>
                  </a:lnTo>
                  <a:lnTo>
                    <a:pt x="1756" y="157"/>
                  </a:lnTo>
                  <a:lnTo>
                    <a:pt x="1755" y="170"/>
                  </a:lnTo>
                  <a:lnTo>
                    <a:pt x="1827" y="169"/>
                  </a:lnTo>
                  <a:lnTo>
                    <a:pt x="1849" y="139"/>
                  </a:lnTo>
                  <a:lnTo>
                    <a:pt x="1929" y="133"/>
                  </a:lnTo>
                  <a:lnTo>
                    <a:pt x="2028" y="161"/>
                  </a:lnTo>
                  <a:lnTo>
                    <a:pt x="1932" y="201"/>
                  </a:lnTo>
                  <a:lnTo>
                    <a:pt x="1937" y="217"/>
                  </a:lnTo>
                  <a:lnTo>
                    <a:pt x="1717" y="239"/>
                  </a:lnTo>
                  <a:lnTo>
                    <a:pt x="1893" y="242"/>
                  </a:lnTo>
                  <a:lnTo>
                    <a:pt x="1749" y="275"/>
                  </a:lnTo>
                  <a:lnTo>
                    <a:pt x="1759" y="300"/>
                  </a:lnTo>
                  <a:lnTo>
                    <a:pt x="1855" y="275"/>
                  </a:lnTo>
                  <a:lnTo>
                    <a:pt x="1785" y="306"/>
                  </a:lnTo>
                  <a:lnTo>
                    <a:pt x="1775" y="346"/>
                  </a:lnTo>
                  <a:lnTo>
                    <a:pt x="1799" y="337"/>
                  </a:lnTo>
                  <a:lnTo>
                    <a:pt x="1731" y="373"/>
                  </a:lnTo>
                  <a:lnTo>
                    <a:pt x="1707" y="448"/>
                  </a:lnTo>
                  <a:lnTo>
                    <a:pt x="1744" y="432"/>
                  </a:lnTo>
                  <a:lnTo>
                    <a:pt x="1794" y="448"/>
                  </a:lnTo>
                  <a:lnTo>
                    <a:pt x="1748" y="448"/>
                  </a:lnTo>
                  <a:lnTo>
                    <a:pt x="1748" y="470"/>
                  </a:lnTo>
                  <a:lnTo>
                    <a:pt x="1825" y="480"/>
                  </a:lnTo>
                  <a:lnTo>
                    <a:pt x="1827" y="507"/>
                  </a:lnTo>
                  <a:lnTo>
                    <a:pt x="1712" y="502"/>
                  </a:lnTo>
                  <a:lnTo>
                    <a:pt x="1744" y="514"/>
                  </a:lnTo>
                  <a:lnTo>
                    <a:pt x="1679" y="522"/>
                  </a:lnTo>
                  <a:lnTo>
                    <a:pt x="1712" y="553"/>
                  </a:lnTo>
                  <a:lnTo>
                    <a:pt x="1771" y="554"/>
                  </a:lnTo>
                  <a:lnTo>
                    <a:pt x="1735" y="572"/>
                  </a:lnTo>
                  <a:lnTo>
                    <a:pt x="1782" y="588"/>
                  </a:lnTo>
                  <a:lnTo>
                    <a:pt x="1781" y="627"/>
                  </a:lnTo>
                  <a:lnTo>
                    <a:pt x="1696" y="604"/>
                  </a:lnTo>
                  <a:lnTo>
                    <a:pt x="1746" y="624"/>
                  </a:lnTo>
                  <a:lnTo>
                    <a:pt x="1715" y="638"/>
                  </a:lnTo>
                  <a:lnTo>
                    <a:pt x="1744" y="635"/>
                  </a:lnTo>
                  <a:lnTo>
                    <a:pt x="1735" y="660"/>
                  </a:lnTo>
                  <a:lnTo>
                    <a:pt x="1797" y="672"/>
                  </a:lnTo>
                  <a:lnTo>
                    <a:pt x="1700" y="665"/>
                  </a:lnTo>
                  <a:lnTo>
                    <a:pt x="1682" y="679"/>
                  </a:lnTo>
                  <a:lnTo>
                    <a:pt x="1756" y="710"/>
                  </a:lnTo>
                  <a:lnTo>
                    <a:pt x="1746" y="736"/>
                  </a:lnTo>
                  <a:lnTo>
                    <a:pt x="1686" y="751"/>
                  </a:lnTo>
                  <a:lnTo>
                    <a:pt x="1627" y="714"/>
                  </a:lnTo>
                  <a:lnTo>
                    <a:pt x="1537" y="745"/>
                  </a:lnTo>
                  <a:lnTo>
                    <a:pt x="1601" y="765"/>
                  </a:lnTo>
                  <a:lnTo>
                    <a:pt x="1540" y="782"/>
                  </a:lnTo>
                  <a:lnTo>
                    <a:pt x="1606" y="785"/>
                  </a:lnTo>
                  <a:lnTo>
                    <a:pt x="1584" y="822"/>
                  </a:lnTo>
                  <a:lnTo>
                    <a:pt x="1610" y="800"/>
                  </a:lnTo>
                  <a:lnTo>
                    <a:pt x="1682" y="831"/>
                  </a:lnTo>
                  <a:lnTo>
                    <a:pt x="1660" y="855"/>
                  </a:lnTo>
                  <a:lnTo>
                    <a:pt x="1700" y="846"/>
                  </a:lnTo>
                  <a:lnTo>
                    <a:pt x="1682" y="872"/>
                  </a:lnTo>
                  <a:lnTo>
                    <a:pt x="1709" y="859"/>
                  </a:lnTo>
                  <a:lnTo>
                    <a:pt x="1713" y="923"/>
                  </a:lnTo>
                  <a:lnTo>
                    <a:pt x="1682" y="899"/>
                  </a:lnTo>
                  <a:lnTo>
                    <a:pt x="1682" y="923"/>
                  </a:lnTo>
                  <a:lnTo>
                    <a:pt x="1650" y="921"/>
                  </a:lnTo>
                  <a:lnTo>
                    <a:pt x="1610" y="869"/>
                  </a:lnTo>
                  <a:lnTo>
                    <a:pt x="1514" y="840"/>
                  </a:lnTo>
                  <a:lnTo>
                    <a:pt x="1581" y="875"/>
                  </a:lnTo>
                  <a:lnTo>
                    <a:pt x="1492" y="892"/>
                  </a:lnTo>
                  <a:lnTo>
                    <a:pt x="1467" y="923"/>
                  </a:lnTo>
                  <a:lnTo>
                    <a:pt x="1550" y="930"/>
                  </a:lnTo>
                  <a:lnTo>
                    <a:pt x="1480" y="947"/>
                  </a:lnTo>
                  <a:lnTo>
                    <a:pt x="1586" y="925"/>
                  </a:lnTo>
                  <a:lnTo>
                    <a:pt x="1689" y="953"/>
                  </a:lnTo>
                  <a:lnTo>
                    <a:pt x="1555" y="1026"/>
                  </a:lnTo>
                  <a:lnTo>
                    <a:pt x="1426" y="1058"/>
                  </a:lnTo>
                  <a:lnTo>
                    <a:pt x="1379" y="1060"/>
                  </a:lnTo>
                  <a:lnTo>
                    <a:pt x="1349" y="1027"/>
                  </a:lnTo>
                  <a:lnTo>
                    <a:pt x="1364" y="1060"/>
                  </a:lnTo>
                  <a:lnTo>
                    <a:pt x="1326" y="1080"/>
                  </a:lnTo>
                  <a:lnTo>
                    <a:pt x="1278" y="1158"/>
                  </a:lnTo>
                  <a:lnTo>
                    <a:pt x="1238" y="1157"/>
                  </a:lnTo>
                  <a:lnTo>
                    <a:pt x="1230" y="1180"/>
                  </a:lnTo>
                  <a:lnTo>
                    <a:pt x="1191" y="1184"/>
                  </a:lnTo>
                  <a:lnTo>
                    <a:pt x="1172" y="1176"/>
                  </a:lnTo>
                  <a:lnTo>
                    <a:pt x="1198" y="1159"/>
                  </a:lnTo>
                  <a:lnTo>
                    <a:pt x="1171" y="1157"/>
                  </a:lnTo>
                  <a:lnTo>
                    <a:pt x="1157" y="1196"/>
                  </a:lnTo>
                  <a:lnTo>
                    <a:pt x="1095" y="1201"/>
                  </a:lnTo>
                  <a:lnTo>
                    <a:pt x="1096" y="1232"/>
                  </a:lnTo>
                  <a:lnTo>
                    <a:pt x="1059" y="1235"/>
                  </a:lnTo>
                  <a:lnTo>
                    <a:pt x="1092" y="1261"/>
                  </a:lnTo>
                  <a:lnTo>
                    <a:pt x="1048" y="1267"/>
                  </a:lnTo>
                  <a:lnTo>
                    <a:pt x="1083" y="1295"/>
                  </a:lnTo>
                  <a:lnTo>
                    <a:pt x="1052" y="1295"/>
                  </a:lnTo>
                  <a:lnTo>
                    <a:pt x="1076" y="1302"/>
                  </a:lnTo>
                  <a:lnTo>
                    <a:pt x="1052" y="1334"/>
                  </a:lnTo>
                  <a:lnTo>
                    <a:pt x="1032" y="1328"/>
                  </a:lnTo>
                  <a:lnTo>
                    <a:pt x="1048" y="1342"/>
                  </a:lnTo>
                  <a:lnTo>
                    <a:pt x="1007" y="1355"/>
                  </a:lnTo>
                  <a:lnTo>
                    <a:pt x="1032" y="1399"/>
                  </a:lnTo>
                  <a:lnTo>
                    <a:pt x="1007" y="1459"/>
                  </a:lnTo>
                  <a:lnTo>
                    <a:pt x="977" y="1461"/>
                  </a:lnTo>
                  <a:lnTo>
                    <a:pt x="1000" y="1481"/>
                  </a:lnTo>
                  <a:lnTo>
                    <a:pt x="931" y="1481"/>
                  </a:lnTo>
                  <a:lnTo>
                    <a:pt x="923" y="1441"/>
                  </a:lnTo>
                  <a:lnTo>
                    <a:pt x="828" y="1447"/>
                  </a:lnTo>
                  <a:lnTo>
                    <a:pt x="850" y="1436"/>
                  </a:lnTo>
                  <a:lnTo>
                    <a:pt x="801" y="1419"/>
                  </a:lnTo>
                  <a:lnTo>
                    <a:pt x="826" y="1412"/>
                  </a:lnTo>
                  <a:lnTo>
                    <a:pt x="790" y="1412"/>
                  </a:lnTo>
                  <a:lnTo>
                    <a:pt x="802" y="1381"/>
                  </a:lnTo>
                  <a:lnTo>
                    <a:pt x="782" y="1388"/>
                  </a:lnTo>
                  <a:lnTo>
                    <a:pt x="718" y="1302"/>
                  </a:lnTo>
                  <a:lnTo>
                    <a:pt x="718" y="1276"/>
                  </a:lnTo>
                  <a:lnTo>
                    <a:pt x="765" y="1249"/>
                  </a:lnTo>
                  <a:lnTo>
                    <a:pt x="746" y="1240"/>
                  </a:lnTo>
                  <a:lnTo>
                    <a:pt x="698" y="1272"/>
                  </a:lnTo>
                  <a:lnTo>
                    <a:pt x="698" y="1209"/>
                  </a:lnTo>
                  <a:lnTo>
                    <a:pt x="654" y="1176"/>
                  </a:lnTo>
                  <a:lnTo>
                    <a:pt x="666" y="1125"/>
                  </a:lnTo>
                  <a:lnTo>
                    <a:pt x="639" y="1106"/>
                  </a:lnTo>
                  <a:lnTo>
                    <a:pt x="676" y="1063"/>
                  </a:lnTo>
                  <a:lnTo>
                    <a:pt x="654" y="1058"/>
                  </a:lnTo>
                  <a:lnTo>
                    <a:pt x="735" y="1058"/>
                  </a:lnTo>
                  <a:lnTo>
                    <a:pt x="727" y="1041"/>
                  </a:lnTo>
                  <a:lnTo>
                    <a:pt x="672" y="1042"/>
                  </a:lnTo>
                  <a:lnTo>
                    <a:pt x="754" y="1004"/>
                  </a:lnTo>
                  <a:lnTo>
                    <a:pt x="735" y="990"/>
                  </a:lnTo>
                  <a:lnTo>
                    <a:pt x="754" y="947"/>
                  </a:lnTo>
                  <a:lnTo>
                    <a:pt x="687" y="946"/>
                  </a:lnTo>
                  <a:lnTo>
                    <a:pt x="613" y="910"/>
                  </a:lnTo>
                  <a:lnTo>
                    <a:pt x="746" y="930"/>
                  </a:lnTo>
                  <a:lnTo>
                    <a:pt x="723" y="914"/>
                  </a:lnTo>
                  <a:lnTo>
                    <a:pt x="746" y="908"/>
                  </a:lnTo>
                  <a:lnTo>
                    <a:pt x="694" y="881"/>
                  </a:lnTo>
                  <a:lnTo>
                    <a:pt x="712" y="869"/>
                  </a:lnTo>
                  <a:lnTo>
                    <a:pt x="684" y="879"/>
                  </a:lnTo>
                  <a:lnTo>
                    <a:pt x="702" y="861"/>
                  </a:lnTo>
                  <a:lnTo>
                    <a:pt x="668" y="862"/>
                  </a:lnTo>
                  <a:lnTo>
                    <a:pt x="706" y="848"/>
                  </a:lnTo>
                  <a:lnTo>
                    <a:pt x="647" y="828"/>
                  </a:lnTo>
                  <a:lnTo>
                    <a:pt x="635" y="861"/>
                  </a:lnTo>
                  <a:lnTo>
                    <a:pt x="585" y="862"/>
                  </a:lnTo>
                  <a:lnTo>
                    <a:pt x="575" y="848"/>
                  </a:lnTo>
                  <a:lnTo>
                    <a:pt x="608" y="828"/>
                  </a:lnTo>
                  <a:lnTo>
                    <a:pt x="582" y="828"/>
                  </a:lnTo>
                  <a:lnTo>
                    <a:pt x="613" y="773"/>
                  </a:lnTo>
                  <a:lnTo>
                    <a:pt x="578" y="763"/>
                  </a:lnTo>
                  <a:lnTo>
                    <a:pt x="595" y="738"/>
                  </a:lnTo>
                  <a:lnTo>
                    <a:pt x="540" y="671"/>
                  </a:lnTo>
                  <a:lnTo>
                    <a:pt x="558" y="670"/>
                  </a:lnTo>
                  <a:lnTo>
                    <a:pt x="483" y="610"/>
                  </a:lnTo>
                  <a:lnTo>
                    <a:pt x="483" y="588"/>
                  </a:lnTo>
                  <a:lnTo>
                    <a:pt x="402" y="560"/>
                  </a:lnTo>
                  <a:lnTo>
                    <a:pt x="327" y="543"/>
                  </a:lnTo>
                  <a:lnTo>
                    <a:pt x="258" y="571"/>
                  </a:lnTo>
                  <a:lnTo>
                    <a:pt x="202" y="553"/>
                  </a:lnTo>
                  <a:lnTo>
                    <a:pt x="222" y="575"/>
                  </a:lnTo>
                  <a:lnTo>
                    <a:pt x="163" y="565"/>
                  </a:lnTo>
                  <a:lnTo>
                    <a:pt x="112" y="542"/>
                  </a:lnTo>
                  <a:lnTo>
                    <a:pt x="163" y="522"/>
                  </a:lnTo>
                  <a:lnTo>
                    <a:pt x="50" y="502"/>
                  </a:lnTo>
                  <a:lnTo>
                    <a:pt x="92" y="483"/>
                  </a:lnTo>
                  <a:lnTo>
                    <a:pt x="226" y="488"/>
                  </a:lnTo>
                  <a:lnTo>
                    <a:pt x="243" y="481"/>
                  </a:lnTo>
                  <a:lnTo>
                    <a:pt x="220" y="469"/>
                  </a:lnTo>
                  <a:lnTo>
                    <a:pt x="242" y="458"/>
                  </a:lnTo>
                  <a:lnTo>
                    <a:pt x="121" y="466"/>
                  </a:lnTo>
                  <a:lnTo>
                    <a:pt x="0" y="415"/>
                  </a:lnTo>
                  <a:close/>
                </a:path>
              </a:pathLst>
            </a:custGeom>
            <a:solidFill>
              <a:srgbClr val="9DC6E2"/>
            </a:solidFill>
            <a:ln w="1651">
              <a:solidFill>
                <a:srgbClr val="004070"/>
              </a:solidFill>
              <a:prstDash val="solid"/>
              <a:round/>
              <a:headEnd/>
              <a:tailEnd/>
            </a:ln>
          </p:spPr>
          <p:txBody>
            <a:bodyPr/>
            <a:lstStyle/>
            <a:p>
              <a:endParaRPr lang="en-US"/>
            </a:p>
          </p:txBody>
        </p:sp>
        <p:sp>
          <p:nvSpPr>
            <p:cNvPr id="328" name="Freeform 58"/>
            <p:cNvSpPr>
              <a:spLocks/>
            </p:cNvSpPr>
            <p:nvPr/>
          </p:nvSpPr>
          <p:spPr bwMode="auto">
            <a:xfrm>
              <a:off x="1150" y="2091"/>
              <a:ext cx="31" cy="38"/>
            </a:xfrm>
            <a:custGeom>
              <a:avLst/>
              <a:gdLst>
                <a:gd name="T0" fmla="*/ 0 w 132"/>
                <a:gd name="T1" fmla="*/ 115 h 144"/>
                <a:gd name="T2" fmla="*/ 28 w 132"/>
                <a:gd name="T3" fmla="*/ 63 h 144"/>
                <a:gd name="T4" fmla="*/ 62 w 132"/>
                <a:gd name="T5" fmla="*/ 62 h 144"/>
                <a:gd name="T6" fmla="*/ 26 w 132"/>
                <a:gd name="T7" fmla="*/ 18 h 144"/>
                <a:gd name="T8" fmla="*/ 103 w 132"/>
                <a:gd name="T9" fmla="*/ 0 h 144"/>
                <a:gd name="T10" fmla="*/ 114 w 132"/>
                <a:gd name="T11" fmla="*/ 68 h 144"/>
                <a:gd name="T12" fmla="*/ 132 w 132"/>
                <a:gd name="T13" fmla="*/ 74 h 144"/>
                <a:gd name="T14" fmla="*/ 96 w 132"/>
                <a:gd name="T15" fmla="*/ 118 h 144"/>
                <a:gd name="T16" fmla="*/ 74 w 132"/>
                <a:gd name="T17" fmla="*/ 144 h 144"/>
                <a:gd name="T18" fmla="*/ 0 w 132"/>
                <a:gd name="T19" fmla="*/ 115 h 1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2"/>
                <a:gd name="T31" fmla="*/ 0 h 144"/>
                <a:gd name="T32" fmla="*/ 132 w 132"/>
                <a:gd name="T33" fmla="*/ 144 h 1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2" h="144">
                  <a:moveTo>
                    <a:pt x="0" y="115"/>
                  </a:moveTo>
                  <a:lnTo>
                    <a:pt x="28" y="63"/>
                  </a:lnTo>
                  <a:lnTo>
                    <a:pt x="62" y="62"/>
                  </a:lnTo>
                  <a:lnTo>
                    <a:pt x="26" y="18"/>
                  </a:lnTo>
                  <a:lnTo>
                    <a:pt x="103" y="0"/>
                  </a:lnTo>
                  <a:lnTo>
                    <a:pt x="114" y="68"/>
                  </a:lnTo>
                  <a:lnTo>
                    <a:pt x="132" y="74"/>
                  </a:lnTo>
                  <a:lnTo>
                    <a:pt x="96" y="118"/>
                  </a:lnTo>
                  <a:lnTo>
                    <a:pt x="74" y="144"/>
                  </a:lnTo>
                  <a:lnTo>
                    <a:pt x="0" y="115"/>
                  </a:lnTo>
                  <a:close/>
                </a:path>
              </a:pathLst>
            </a:custGeom>
            <a:solidFill>
              <a:srgbClr val="9DC6E2"/>
            </a:solidFill>
            <a:ln w="1651">
              <a:solidFill>
                <a:srgbClr val="004070"/>
              </a:solidFill>
              <a:prstDash val="solid"/>
              <a:round/>
              <a:headEnd/>
              <a:tailEnd/>
            </a:ln>
          </p:spPr>
          <p:txBody>
            <a:bodyPr/>
            <a:lstStyle/>
            <a:p>
              <a:endParaRPr lang="en-US"/>
            </a:p>
          </p:txBody>
        </p:sp>
        <p:sp>
          <p:nvSpPr>
            <p:cNvPr id="329" name="Freeform 59"/>
            <p:cNvSpPr>
              <a:spLocks/>
            </p:cNvSpPr>
            <p:nvPr/>
          </p:nvSpPr>
          <p:spPr bwMode="auto">
            <a:xfrm>
              <a:off x="1395" y="2175"/>
              <a:ext cx="38" cy="59"/>
            </a:xfrm>
            <a:custGeom>
              <a:avLst/>
              <a:gdLst>
                <a:gd name="T0" fmla="*/ 0 w 160"/>
                <a:gd name="T1" fmla="*/ 75 h 227"/>
                <a:gd name="T2" fmla="*/ 24 w 160"/>
                <a:gd name="T3" fmla="*/ 106 h 227"/>
                <a:gd name="T4" fmla="*/ 54 w 160"/>
                <a:gd name="T5" fmla="*/ 130 h 227"/>
                <a:gd name="T6" fmla="*/ 47 w 160"/>
                <a:gd name="T7" fmla="*/ 193 h 227"/>
                <a:gd name="T8" fmla="*/ 65 w 160"/>
                <a:gd name="T9" fmla="*/ 227 h 227"/>
                <a:gd name="T10" fmla="*/ 160 w 160"/>
                <a:gd name="T11" fmla="*/ 213 h 227"/>
                <a:gd name="T12" fmla="*/ 106 w 160"/>
                <a:gd name="T13" fmla="*/ 143 h 227"/>
                <a:gd name="T14" fmla="*/ 143 w 160"/>
                <a:gd name="T15" fmla="*/ 83 h 227"/>
                <a:gd name="T16" fmla="*/ 48 w 160"/>
                <a:gd name="T17" fmla="*/ 0 h 227"/>
                <a:gd name="T18" fmla="*/ 17 w 160"/>
                <a:gd name="T19" fmla="*/ 24 h 227"/>
                <a:gd name="T20" fmla="*/ 29 w 160"/>
                <a:gd name="T21" fmla="*/ 46 h 227"/>
                <a:gd name="T22" fmla="*/ 0 w 160"/>
                <a:gd name="T23" fmla="*/ 75 h 2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0"/>
                <a:gd name="T37" fmla="*/ 0 h 227"/>
                <a:gd name="T38" fmla="*/ 160 w 160"/>
                <a:gd name="T39" fmla="*/ 227 h 2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0" h="227">
                  <a:moveTo>
                    <a:pt x="0" y="75"/>
                  </a:moveTo>
                  <a:lnTo>
                    <a:pt x="24" y="106"/>
                  </a:lnTo>
                  <a:lnTo>
                    <a:pt x="54" y="130"/>
                  </a:lnTo>
                  <a:lnTo>
                    <a:pt x="47" y="193"/>
                  </a:lnTo>
                  <a:lnTo>
                    <a:pt x="65" y="227"/>
                  </a:lnTo>
                  <a:lnTo>
                    <a:pt x="160" y="213"/>
                  </a:lnTo>
                  <a:lnTo>
                    <a:pt x="106" y="143"/>
                  </a:lnTo>
                  <a:lnTo>
                    <a:pt x="143" y="83"/>
                  </a:lnTo>
                  <a:lnTo>
                    <a:pt x="48" y="0"/>
                  </a:lnTo>
                  <a:lnTo>
                    <a:pt x="17" y="24"/>
                  </a:lnTo>
                  <a:lnTo>
                    <a:pt x="29" y="46"/>
                  </a:lnTo>
                  <a:lnTo>
                    <a:pt x="0" y="75"/>
                  </a:lnTo>
                  <a:close/>
                </a:path>
              </a:pathLst>
            </a:custGeom>
            <a:solidFill>
              <a:srgbClr val="9DC6E2"/>
            </a:solidFill>
            <a:ln w="1651">
              <a:solidFill>
                <a:srgbClr val="004070"/>
              </a:solidFill>
              <a:prstDash val="solid"/>
              <a:round/>
              <a:headEnd/>
              <a:tailEnd/>
            </a:ln>
          </p:spPr>
          <p:txBody>
            <a:bodyPr/>
            <a:lstStyle/>
            <a:p>
              <a:endParaRPr lang="en-US"/>
            </a:p>
          </p:txBody>
        </p:sp>
        <p:sp>
          <p:nvSpPr>
            <p:cNvPr id="330" name="Freeform 60"/>
            <p:cNvSpPr>
              <a:spLocks/>
            </p:cNvSpPr>
            <p:nvPr/>
          </p:nvSpPr>
          <p:spPr bwMode="auto">
            <a:xfrm>
              <a:off x="1291" y="2074"/>
              <a:ext cx="21" cy="17"/>
            </a:xfrm>
            <a:custGeom>
              <a:avLst/>
              <a:gdLst>
                <a:gd name="T0" fmla="*/ 0 w 86"/>
                <a:gd name="T1" fmla="*/ 46 h 63"/>
                <a:gd name="T2" fmla="*/ 65 w 86"/>
                <a:gd name="T3" fmla="*/ 45 h 63"/>
                <a:gd name="T4" fmla="*/ 34 w 86"/>
                <a:gd name="T5" fmla="*/ 4 h 63"/>
                <a:gd name="T6" fmla="*/ 86 w 86"/>
                <a:gd name="T7" fmla="*/ 0 h 63"/>
                <a:gd name="T8" fmla="*/ 86 w 86"/>
                <a:gd name="T9" fmla="*/ 63 h 63"/>
                <a:gd name="T10" fmla="*/ 0 w 86"/>
                <a:gd name="T11" fmla="*/ 46 h 63"/>
                <a:gd name="T12" fmla="*/ 0 60000 65536"/>
                <a:gd name="T13" fmla="*/ 0 60000 65536"/>
                <a:gd name="T14" fmla="*/ 0 60000 65536"/>
                <a:gd name="T15" fmla="*/ 0 60000 65536"/>
                <a:gd name="T16" fmla="*/ 0 60000 65536"/>
                <a:gd name="T17" fmla="*/ 0 60000 65536"/>
                <a:gd name="T18" fmla="*/ 0 w 86"/>
                <a:gd name="T19" fmla="*/ 0 h 63"/>
                <a:gd name="T20" fmla="*/ 86 w 86"/>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86" h="63">
                  <a:moveTo>
                    <a:pt x="0" y="46"/>
                  </a:moveTo>
                  <a:lnTo>
                    <a:pt x="65" y="45"/>
                  </a:lnTo>
                  <a:lnTo>
                    <a:pt x="34" y="4"/>
                  </a:lnTo>
                  <a:lnTo>
                    <a:pt x="86" y="0"/>
                  </a:lnTo>
                  <a:lnTo>
                    <a:pt x="86" y="63"/>
                  </a:lnTo>
                  <a:lnTo>
                    <a:pt x="0" y="46"/>
                  </a:lnTo>
                  <a:close/>
                </a:path>
              </a:pathLst>
            </a:custGeom>
            <a:solidFill>
              <a:srgbClr val="9DC6E2"/>
            </a:solidFill>
            <a:ln w="1651">
              <a:solidFill>
                <a:srgbClr val="004070"/>
              </a:solidFill>
              <a:prstDash val="solid"/>
              <a:round/>
              <a:headEnd/>
              <a:tailEnd/>
            </a:ln>
          </p:spPr>
          <p:txBody>
            <a:bodyPr/>
            <a:lstStyle/>
            <a:p>
              <a:endParaRPr lang="en-US"/>
            </a:p>
          </p:txBody>
        </p:sp>
        <p:sp>
          <p:nvSpPr>
            <p:cNvPr id="331" name="Freeform 61"/>
            <p:cNvSpPr>
              <a:spLocks/>
            </p:cNvSpPr>
            <p:nvPr/>
          </p:nvSpPr>
          <p:spPr bwMode="auto">
            <a:xfrm>
              <a:off x="1173" y="2109"/>
              <a:ext cx="48" cy="26"/>
            </a:xfrm>
            <a:custGeom>
              <a:avLst/>
              <a:gdLst>
                <a:gd name="T0" fmla="*/ 0 w 204"/>
                <a:gd name="T1" fmla="*/ 50 h 101"/>
                <a:gd name="T2" fmla="*/ 36 w 204"/>
                <a:gd name="T3" fmla="*/ 6 h 101"/>
                <a:gd name="T4" fmla="*/ 146 w 204"/>
                <a:gd name="T5" fmla="*/ 0 h 101"/>
                <a:gd name="T6" fmla="*/ 204 w 204"/>
                <a:gd name="T7" fmla="*/ 31 h 101"/>
                <a:gd name="T8" fmla="*/ 156 w 204"/>
                <a:gd name="T9" fmla="*/ 38 h 101"/>
                <a:gd name="T10" fmla="*/ 70 w 204"/>
                <a:gd name="T11" fmla="*/ 101 h 101"/>
                <a:gd name="T12" fmla="*/ 55 w 204"/>
                <a:gd name="T13" fmla="*/ 84 h 101"/>
                <a:gd name="T14" fmla="*/ 0 w 204"/>
                <a:gd name="T15" fmla="*/ 50 h 101"/>
                <a:gd name="T16" fmla="*/ 0 60000 65536"/>
                <a:gd name="T17" fmla="*/ 0 60000 65536"/>
                <a:gd name="T18" fmla="*/ 0 60000 65536"/>
                <a:gd name="T19" fmla="*/ 0 60000 65536"/>
                <a:gd name="T20" fmla="*/ 0 60000 65536"/>
                <a:gd name="T21" fmla="*/ 0 60000 65536"/>
                <a:gd name="T22" fmla="*/ 0 60000 65536"/>
                <a:gd name="T23" fmla="*/ 0 60000 65536"/>
                <a:gd name="T24" fmla="*/ 0 w 204"/>
                <a:gd name="T25" fmla="*/ 0 h 101"/>
                <a:gd name="T26" fmla="*/ 204 w 204"/>
                <a:gd name="T27" fmla="*/ 101 h 1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4" h="101">
                  <a:moveTo>
                    <a:pt x="0" y="50"/>
                  </a:moveTo>
                  <a:lnTo>
                    <a:pt x="36" y="6"/>
                  </a:lnTo>
                  <a:lnTo>
                    <a:pt x="146" y="0"/>
                  </a:lnTo>
                  <a:lnTo>
                    <a:pt x="204" y="31"/>
                  </a:lnTo>
                  <a:lnTo>
                    <a:pt x="156" y="38"/>
                  </a:lnTo>
                  <a:lnTo>
                    <a:pt x="70" y="101"/>
                  </a:lnTo>
                  <a:lnTo>
                    <a:pt x="55" y="84"/>
                  </a:lnTo>
                  <a:lnTo>
                    <a:pt x="0" y="50"/>
                  </a:lnTo>
                  <a:close/>
                </a:path>
              </a:pathLst>
            </a:custGeom>
            <a:solidFill>
              <a:srgbClr val="9DC6E2"/>
            </a:solidFill>
            <a:ln w="1651">
              <a:solidFill>
                <a:srgbClr val="004070"/>
              </a:solidFill>
              <a:prstDash val="solid"/>
              <a:round/>
              <a:headEnd/>
              <a:tailEnd/>
            </a:ln>
          </p:spPr>
          <p:txBody>
            <a:bodyPr/>
            <a:lstStyle/>
            <a:p>
              <a:endParaRPr lang="en-US"/>
            </a:p>
          </p:txBody>
        </p:sp>
        <p:sp>
          <p:nvSpPr>
            <p:cNvPr id="332" name="Freeform 62"/>
            <p:cNvSpPr>
              <a:spLocks/>
            </p:cNvSpPr>
            <p:nvPr/>
          </p:nvSpPr>
          <p:spPr bwMode="auto">
            <a:xfrm>
              <a:off x="1686" y="1570"/>
              <a:ext cx="87" cy="44"/>
            </a:xfrm>
            <a:custGeom>
              <a:avLst/>
              <a:gdLst>
                <a:gd name="T0" fmla="*/ 0 w 366"/>
                <a:gd name="T1" fmla="*/ 60 h 169"/>
                <a:gd name="T2" fmla="*/ 23 w 366"/>
                <a:gd name="T3" fmla="*/ 52 h 169"/>
                <a:gd name="T4" fmla="*/ 9 w 366"/>
                <a:gd name="T5" fmla="*/ 37 h 169"/>
                <a:gd name="T6" fmla="*/ 41 w 366"/>
                <a:gd name="T7" fmla="*/ 47 h 169"/>
                <a:gd name="T8" fmla="*/ 27 w 366"/>
                <a:gd name="T9" fmla="*/ 19 h 169"/>
                <a:gd name="T10" fmla="*/ 63 w 366"/>
                <a:gd name="T11" fmla="*/ 36 h 169"/>
                <a:gd name="T12" fmla="*/ 45 w 366"/>
                <a:gd name="T13" fmla="*/ 3 h 169"/>
                <a:gd name="T14" fmla="*/ 103 w 366"/>
                <a:gd name="T15" fmla="*/ 29 h 169"/>
                <a:gd name="T16" fmla="*/ 107 w 366"/>
                <a:gd name="T17" fmla="*/ 71 h 169"/>
                <a:gd name="T18" fmla="*/ 137 w 366"/>
                <a:gd name="T19" fmla="*/ 23 h 169"/>
                <a:gd name="T20" fmla="*/ 167 w 366"/>
                <a:gd name="T21" fmla="*/ 41 h 169"/>
                <a:gd name="T22" fmla="*/ 191 w 366"/>
                <a:gd name="T23" fmla="*/ 18 h 169"/>
                <a:gd name="T24" fmla="*/ 211 w 366"/>
                <a:gd name="T25" fmla="*/ 48 h 169"/>
                <a:gd name="T26" fmla="*/ 206 w 366"/>
                <a:gd name="T27" fmla="*/ 19 h 169"/>
                <a:gd name="T28" fmla="*/ 266 w 366"/>
                <a:gd name="T29" fmla="*/ 19 h 169"/>
                <a:gd name="T30" fmla="*/ 274 w 366"/>
                <a:gd name="T31" fmla="*/ 0 h 169"/>
                <a:gd name="T32" fmla="*/ 301 w 366"/>
                <a:gd name="T33" fmla="*/ 18 h 169"/>
                <a:gd name="T34" fmla="*/ 333 w 366"/>
                <a:gd name="T35" fmla="*/ 11 h 169"/>
                <a:gd name="T36" fmla="*/ 310 w 366"/>
                <a:gd name="T37" fmla="*/ 23 h 169"/>
                <a:gd name="T38" fmla="*/ 366 w 366"/>
                <a:gd name="T39" fmla="*/ 77 h 169"/>
                <a:gd name="T40" fmla="*/ 318 w 366"/>
                <a:gd name="T41" fmla="*/ 124 h 169"/>
                <a:gd name="T42" fmla="*/ 182 w 366"/>
                <a:gd name="T43" fmla="*/ 169 h 169"/>
                <a:gd name="T44" fmla="*/ 61 w 366"/>
                <a:gd name="T45" fmla="*/ 148 h 169"/>
                <a:gd name="T46" fmla="*/ 90 w 366"/>
                <a:gd name="T47" fmla="*/ 104 h 169"/>
                <a:gd name="T48" fmla="*/ 19 w 366"/>
                <a:gd name="T49" fmla="*/ 89 h 169"/>
                <a:gd name="T50" fmla="*/ 88 w 366"/>
                <a:gd name="T51" fmla="*/ 85 h 169"/>
                <a:gd name="T52" fmla="*/ 63 w 366"/>
                <a:gd name="T53" fmla="*/ 73 h 169"/>
                <a:gd name="T54" fmla="*/ 89 w 366"/>
                <a:gd name="T55" fmla="*/ 60 h 169"/>
                <a:gd name="T56" fmla="*/ 0 w 366"/>
                <a:gd name="T57" fmla="*/ 60 h 16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6"/>
                <a:gd name="T88" fmla="*/ 0 h 169"/>
                <a:gd name="T89" fmla="*/ 366 w 366"/>
                <a:gd name="T90" fmla="*/ 169 h 16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6" h="169">
                  <a:moveTo>
                    <a:pt x="0" y="60"/>
                  </a:moveTo>
                  <a:lnTo>
                    <a:pt x="23" y="52"/>
                  </a:lnTo>
                  <a:lnTo>
                    <a:pt x="9" y="37"/>
                  </a:lnTo>
                  <a:lnTo>
                    <a:pt x="41" y="47"/>
                  </a:lnTo>
                  <a:lnTo>
                    <a:pt x="27" y="19"/>
                  </a:lnTo>
                  <a:lnTo>
                    <a:pt x="63" y="36"/>
                  </a:lnTo>
                  <a:lnTo>
                    <a:pt x="45" y="3"/>
                  </a:lnTo>
                  <a:lnTo>
                    <a:pt x="103" y="29"/>
                  </a:lnTo>
                  <a:lnTo>
                    <a:pt x="107" y="71"/>
                  </a:lnTo>
                  <a:lnTo>
                    <a:pt x="137" y="23"/>
                  </a:lnTo>
                  <a:lnTo>
                    <a:pt x="167" y="41"/>
                  </a:lnTo>
                  <a:lnTo>
                    <a:pt x="191" y="18"/>
                  </a:lnTo>
                  <a:lnTo>
                    <a:pt x="211" y="48"/>
                  </a:lnTo>
                  <a:lnTo>
                    <a:pt x="206" y="19"/>
                  </a:lnTo>
                  <a:lnTo>
                    <a:pt x="266" y="19"/>
                  </a:lnTo>
                  <a:lnTo>
                    <a:pt x="274" y="0"/>
                  </a:lnTo>
                  <a:lnTo>
                    <a:pt x="301" y="18"/>
                  </a:lnTo>
                  <a:lnTo>
                    <a:pt x="333" y="11"/>
                  </a:lnTo>
                  <a:lnTo>
                    <a:pt x="310" y="23"/>
                  </a:lnTo>
                  <a:lnTo>
                    <a:pt x="366" y="77"/>
                  </a:lnTo>
                  <a:lnTo>
                    <a:pt x="318" y="124"/>
                  </a:lnTo>
                  <a:lnTo>
                    <a:pt x="182" y="169"/>
                  </a:lnTo>
                  <a:lnTo>
                    <a:pt x="61" y="148"/>
                  </a:lnTo>
                  <a:lnTo>
                    <a:pt x="90" y="104"/>
                  </a:lnTo>
                  <a:lnTo>
                    <a:pt x="19" y="89"/>
                  </a:lnTo>
                  <a:lnTo>
                    <a:pt x="88" y="85"/>
                  </a:lnTo>
                  <a:lnTo>
                    <a:pt x="63" y="73"/>
                  </a:lnTo>
                  <a:lnTo>
                    <a:pt x="89" y="60"/>
                  </a:lnTo>
                  <a:lnTo>
                    <a:pt x="0" y="60"/>
                  </a:lnTo>
                  <a:close/>
                </a:path>
              </a:pathLst>
            </a:custGeom>
            <a:solidFill>
              <a:srgbClr val="9DC6E2"/>
            </a:solidFill>
            <a:ln w="1651">
              <a:solidFill>
                <a:srgbClr val="004070"/>
              </a:solidFill>
              <a:prstDash val="solid"/>
              <a:round/>
              <a:headEnd/>
              <a:tailEnd/>
            </a:ln>
          </p:spPr>
          <p:txBody>
            <a:bodyPr/>
            <a:lstStyle/>
            <a:p>
              <a:endParaRPr lang="en-US"/>
            </a:p>
          </p:txBody>
        </p:sp>
        <p:sp>
          <p:nvSpPr>
            <p:cNvPr id="333" name="Freeform 63"/>
            <p:cNvSpPr>
              <a:spLocks/>
            </p:cNvSpPr>
            <p:nvPr/>
          </p:nvSpPr>
          <p:spPr bwMode="auto">
            <a:xfrm>
              <a:off x="2228" y="1885"/>
              <a:ext cx="151" cy="141"/>
            </a:xfrm>
            <a:custGeom>
              <a:avLst/>
              <a:gdLst>
                <a:gd name="T0" fmla="*/ 0 w 640"/>
                <a:gd name="T1" fmla="*/ 18 h 546"/>
                <a:gd name="T2" fmla="*/ 17 w 640"/>
                <a:gd name="T3" fmla="*/ 0 h 546"/>
                <a:gd name="T4" fmla="*/ 66 w 640"/>
                <a:gd name="T5" fmla="*/ 41 h 546"/>
                <a:gd name="T6" fmla="*/ 127 w 640"/>
                <a:gd name="T7" fmla="*/ 8 h 546"/>
                <a:gd name="T8" fmla="*/ 132 w 640"/>
                <a:gd name="T9" fmla="*/ 40 h 546"/>
                <a:gd name="T10" fmla="*/ 160 w 640"/>
                <a:gd name="T11" fmla="*/ 51 h 546"/>
                <a:gd name="T12" fmla="*/ 167 w 640"/>
                <a:gd name="T13" fmla="*/ 87 h 546"/>
                <a:gd name="T14" fmla="*/ 255 w 640"/>
                <a:gd name="T15" fmla="*/ 125 h 546"/>
                <a:gd name="T16" fmla="*/ 336 w 640"/>
                <a:gd name="T17" fmla="*/ 114 h 546"/>
                <a:gd name="T18" fmla="*/ 329 w 640"/>
                <a:gd name="T19" fmla="*/ 94 h 546"/>
                <a:gd name="T20" fmla="*/ 433 w 640"/>
                <a:gd name="T21" fmla="*/ 58 h 546"/>
                <a:gd name="T22" fmla="*/ 569 w 640"/>
                <a:gd name="T23" fmla="*/ 120 h 546"/>
                <a:gd name="T24" fmla="*/ 574 w 640"/>
                <a:gd name="T25" fmla="*/ 154 h 546"/>
                <a:gd name="T26" fmla="*/ 550 w 640"/>
                <a:gd name="T27" fmla="*/ 218 h 546"/>
                <a:gd name="T28" fmla="*/ 554 w 640"/>
                <a:gd name="T29" fmla="*/ 306 h 546"/>
                <a:gd name="T30" fmla="*/ 589 w 640"/>
                <a:gd name="T31" fmla="*/ 332 h 546"/>
                <a:gd name="T32" fmla="*/ 561 w 640"/>
                <a:gd name="T33" fmla="*/ 377 h 546"/>
                <a:gd name="T34" fmla="*/ 640 w 640"/>
                <a:gd name="T35" fmla="*/ 476 h 546"/>
                <a:gd name="T36" fmla="*/ 587 w 640"/>
                <a:gd name="T37" fmla="*/ 546 h 546"/>
                <a:gd name="T38" fmla="*/ 444 w 640"/>
                <a:gd name="T39" fmla="*/ 523 h 546"/>
                <a:gd name="T40" fmla="*/ 413 w 640"/>
                <a:gd name="T41" fmla="*/ 478 h 546"/>
                <a:gd name="T42" fmla="*/ 315 w 640"/>
                <a:gd name="T43" fmla="*/ 493 h 546"/>
                <a:gd name="T44" fmla="*/ 244 w 640"/>
                <a:gd name="T45" fmla="*/ 450 h 546"/>
                <a:gd name="T46" fmla="*/ 196 w 640"/>
                <a:gd name="T47" fmla="*/ 366 h 546"/>
                <a:gd name="T48" fmla="*/ 159 w 640"/>
                <a:gd name="T49" fmla="*/ 352 h 546"/>
                <a:gd name="T50" fmla="*/ 149 w 640"/>
                <a:gd name="T51" fmla="*/ 370 h 546"/>
                <a:gd name="T52" fmla="*/ 105 w 640"/>
                <a:gd name="T53" fmla="*/ 285 h 546"/>
                <a:gd name="T54" fmla="*/ 43 w 640"/>
                <a:gd name="T55" fmla="*/ 234 h 546"/>
                <a:gd name="T56" fmla="*/ 72 w 640"/>
                <a:gd name="T57" fmla="*/ 154 h 546"/>
                <a:gd name="T58" fmla="*/ 46 w 640"/>
                <a:gd name="T59" fmla="*/ 145 h 546"/>
                <a:gd name="T60" fmla="*/ 22 w 640"/>
                <a:gd name="T61" fmla="*/ 102 h 546"/>
                <a:gd name="T62" fmla="*/ 0 w 640"/>
                <a:gd name="T63" fmla="*/ 18 h 5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40"/>
                <a:gd name="T97" fmla="*/ 0 h 546"/>
                <a:gd name="T98" fmla="*/ 640 w 640"/>
                <a:gd name="T99" fmla="*/ 546 h 5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40" h="546">
                  <a:moveTo>
                    <a:pt x="0" y="18"/>
                  </a:moveTo>
                  <a:lnTo>
                    <a:pt x="17" y="0"/>
                  </a:lnTo>
                  <a:lnTo>
                    <a:pt x="66" y="41"/>
                  </a:lnTo>
                  <a:lnTo>
                    <a:pt x="127" y="8"/>
                  </a:lnTo>
                  <a:lnTo>
                    <a:pt x="132" y="40"/>
                  </a:lnTo>
                  <a:lnTo>
                    <a:pt x="160" y="51"/>
                  </a:lnTo>
                  <a:lnTo>
                    <a:pt x="167" y="87"/>
                  </a:lnTo>
                  <a:lnTo>
                    <a:pt x="255" y="125"/>
                  </a:lnTo>
                  <a:lnTo>
                    <a:pt x="336" y="114"/>
                  </a:lnTo>
                  <a:lnTo>
                    <a:pt x="329" y="94"/>
                  </a:lnTo>
                  <a:lnTo>
                    <a:pt x="433" y="58"/>
                  </a:lnTo>
                  <a:lnTo>
                    <a:pt x="569" y="120"/>
                  </a:lnTo>
                  <a:lnTo>
                    <a:pt x="574" y="154"/>
                  </a:lnTo>
                  <a:lnTo>
                    <a:pt x="550" y="218"/>
                  </a:lnTo>
                  <a:lnTo>
                    <a:pt x="554" y="306"/>
                  </a:lnTo>
                  <a:lnTo>
                    <a:pt x="589" y="332"/>
                  </a:lnTo>
                  <a:lnTo>
                    <a:pt x="561" y="377"/>
                  </a:lnTo>
                  <a:lnTo>
                    <a:pt x="640" y="476"/>
                  </a:lnTo>
                  <a:lnTo>
                    <a:pt x="587" y="546"/>
                  </a:lnTo>
                  <a:lnTo>
                    <a:pt x="444" y="523"/>
                  </a:lnTo>
                  <a:lnTo>
                    <a:pt x="413" y="478"/>
                  </a:lnTo>
                  <a:lnTo>
                    <a:pt x="315" y="493"/>
                  </a:lnTo>
                  <a:lnTo>
                    <a:pt x="244" y="450"/>
                  </a:lnTo>
                  <a:lnTo>
                    <a:pt x="196" y="366"/>
                  </a:lnTo>
                  <a:lnTo>
                    <a:pt x="159" y="352"/>
                  </a:lnTo>
                  <a:lnTo>
                    <a:pt x="149" y="370"/>
                  </a:lnTo>
                  <a:lnTo>
                    <a:pt x="105" y="285"/>
                  </a:lnTo>
                  <a:lnTo>
                    <a:pt x="43" y="234"/>
                  </a:lnTo>
                  <a:lnTo>
                    <a:pt x="72" y="154"/>
                  </a:lnTo>
                  <a:lnTo>
                    <a:pt x="46" y="145"/>
                  </a:lnTo>
                  <a:lnTo>
                    <a:pt x="22" y="102"/>
                  </a:lnTo>
                  <a:lnTo>
                    <a:pt x="0" y="18"/>
                  </a:lnTo>
                  <a:close/>
                </a:path>
              </a:pathLst>
            </a:custGeom>
            <a:solidFill>
              <a:srgbClr val="9DC6E2"/>
            </a:solidFill>
            <a:ln w="1651">
              <a:solidFill>
                <a:srgbClr val="004070"/>
              </a:solidFill>
              <a:prstDash val="solid"/>
              <a:round/>
              <a:headEnd/>
              <a:tailEnd/>
            </a:ln>
          </p:spPr>
          <p:txBody>
            <a:bodyPr/>
            <a:lstStyle/>
            <a:p>
              <a:endParaRPr lang="en-US"/>
            </a:p>
          </p:txBody>
        </p:sp>
        <p:sp>
          <p:nvSpPr>
            <p:cNvPr id="334" name="Freeform 64"/>
            <p:cNvSpPr>
              <a:spLocks/>
            </p:cNvSpPr>
            <p:nvPr/>
          </p:nvSpPr>
          <p:spPr bwMode="auto">
            <a:xfrm>
              <a:off x="2185" y="1912"/>
              <a:ext cx="78" cy="78"/>
            </a:xfrm>
            <a:custGeom>
              <a:avLst/>
              <a:gdLst>
                <a:gd name="T0" fmla="*/ 0 w 331"/>
                <a:gd name="T1" fmla="*/ 147 h 303"/>
                <a:gd name="T2" fmla="*/ 16 w 331"/>
                <a:gd name="T3" fmla="*/ 190 h 303"/>
                <a:gd name="T4" fmla="*/ 166 w 331"/>
                <a:gd name="T5" fmla="*/ 257 h 303"/>
                <a:gd name="T6" fmla="*/ 167 w 331"/>
                <a:gd name="T7" fmla="*/ 282 h 303"/>
                <a:gd name="T8" fmla="*/ 203 w 331"/>
                <a:gd name="T9" fmla="*/ 298 h 303"/>
                <a:gd name="T10" fmla="*/ 264 w 331"/>
                <a:gd name="T11" fmla="*/ 303 h 303"/>
                <a:gd name="T12" fmla="*/ 313 w 331"/>
                <a:gd name="T13" fmla="*/ 271 h 303"/>
                <a:gd name="T14" fmla="*/ 331 w 331"/>
                <a:gd name="T15" fmla="*/ 268 h 303"/>
                <a:gd name="T16" fmla="*/ 287 w 331"/>
                <a:gd name="T17" fmla="*/ 183 h 303"/>
                <a:gd name="T18" fmla="*/ 225 w 331"/>
                <a:gd name="T19" fmla="*/ 132 h 303"/>
                <a:gd name="T20" fmla="*/ 254 w 331"/>
                <a:gd name="T21" fmla="*/ 52 h 303"/>
                <a:gd name="T22" fmla="*/ 228 w 331"/>
                <a:gd name="T23" fmla="*/ 43 h 303"/>
                <a:gd name="T24" fmla="*/ 204 w 331"/>
                <a:gd name="T25" fmla="*/ 0 h 303"/>
                <a:gd name="T26" fmla="*/ 130 w 331"/>
                <a:gd name="T27" fmla="*/ 3 h 303"/>
                <a:gd name="T28" fmla="*/ 93 w 331"/>
                <a:gd name="T29" fmla="*/ 30 h 303"/>
                <a:gd name="T30" fmla="*/ 81 w 331"/>
                <a:gd name="T31" fmla="*/ 103 h 303"/>
                <a:gd name="T32" fmla="*/ 0 w 331"/>
                <a:gd name="T33" fmla="*/ 147 h 30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1"/>
                <a:gd name="T52" fmla="*/ 0 h 303"/>
                <a:gd name="T53" fmla="*/ 331 w 331"/>
                <a:gd name="T54" fmla="*/ 303 h 30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1" h="303">
                  <a:moveTo>
                    <a:pt x="0" y="147"/>
                  </a:moveTo>
                  <a:lnTo>
                    <a:pt x="16" y="190"/>
                  </a:lnTo>
                  <a:lnTo>
                    <a:pt x="166" y="257"/>
                  </a:lnTo>
                  <a:lnTo>
                    <a:pt x="167" y="282"/>
                  </a:lnTo>
                  <a:lnTo>
                    <a:pt x="203" y="298"/>
                  </a:lnTo>
                  <a:lnTo>
                    <a:pt x="264" y="303"/>
                  </a:lnTo>
                  <a:lnTo>
                    <a:pt x="313" y="271"/>
                  </a:lnTo>
                  <a:lnTo>
                    <a:pt x="331" y="268"/>
                  </a:lnTo>
                  <a:lnTo>
                    <a:pt x="287" y="183"/>
                  </a:lnTo>
                  <a:lnTo>
                    <a:pt x="225" y="132"/>
                  </a:lnTo>
                  <a:lnTo>
                    <a:pt x="254" y="52"/>
                  </a:lnTo>
                  <a:lnTo>
                    <a:pt x="228" y="43"/>
                  </a:lnTo>
                  <a:lnTo>
                    <a:pt x="204" y="0"/>
                  </a:lnTo>
                  <a:lnTo>
                    <a:pt x="130" y="3"/>
                  </a:lnTo>
                  <a:lnTo>
                    <a:pt x="93" y="30"/>
                  </a:lnTo>
                  <a:lnTo>
                    <a:pt x="81" y="103"/>
                  </a:lnTo>
                  <a:lnTo>
                    <a:pt x="0" y="147"/>
                  </a:lnTo>
                  <a:close/>
                </a:path>
              </a:pathLst>
            </a:custGeom>
            <a:solidFill>
              <a:srgbClr val="9DC6E2"/>
            </a:solidFill>
            <a:ln w="1651">
              <a:solidFill>
                <a:srgbClr val="004070"/>
              </a:solidFill>
              <a:prstDash val="solid"/>
              <a:round/>
              <a:headEnd/>
              <a:tailEnd/>
            </a:ln>
          </p:spPr>
          <p:txBody>
            <a:bodyPr/>
            <a:lstStyle/>
            <a:p>
              <a:endParaRPr lang="en-US"/>
            </a:p>
          </p:txBody>
        </p:sp>
        <p:sp>
          <p:nvSpPr>
            <p:cNvPr id="335" name="Freeform 65"/>
            <p:cNvSpPr>
              <a:spLocks/>
            </p:cNvSpPr>
            <p:nvPr/>
          </p:nvSpPr>
          <p:spPr bwMode="auto">
            <a:xfrm>
              <a:off x="1933" y="1810"/>
              <a:ext cx="92" cy="95"/>
            </a:xfrm>
            <a:custGeom>
              <a:avLst/>
              <a:gdLst>
                <a:gd name="T0" fmla="*/ 0 w 392"/>
                <a:gd name="T1" fmla="*/ 92 h 367"/>
                <a:gd name="T2" fmla="*/ 10 w 392"/>
                <a:gd name="T3" fmla="*/ 49 h 367"/>
                <a:gd name="T4" fmla="*/ 57 w 392"/>
                <a:gd name="T5" fmla="*/ 29 h 367"/>
                <a:gd name="T6" fmla="*/ 77 w 392"/>
                <a:gd name="T7" fmla="*/ 48 h 367"/>
                <a:gd name="T8" fmla="*/ 124 w 392"/>
                <a:gd name="T9" fmla="*/ 9 h 367"/>
                <a:gd name="T10" fmla="*/ 176 w 392"/>
                <a:gd name="T11" fmla="*/ 0 h 367"/>
                <a:gd name="T12" fmla="*/ 233 w 392"/>
                <a:gd name="T13" fmla="*/ 26 h 367"/>
                <a:gd name="T14" fmla="*/ 233 w 392"/>
                <a:gd name="T15" fmla="*/ 66 h 367"/>
                <a:gd name="T16" fmla="*/ 187 w 392"/>
                <a:gd name="T17" fmla="*/ 73 h 367"/>
                <a:gd name="T18" fmla="*/ 191 w 392"/>
                <a:gd name="T19" fmla="*/ 122 h 367"/>
                <a:gd name="T20" fmla="*/ 265 w 392"/>
                <a:gd name="T21" fmla="*/ 205 h 367"/>
                <a:gd name="T22" fmla="*/ 312 w 392"/>
                <a:gd name="T23" fmla="*/ 210 h 367"/>
                <a:gd name="T24" fmla="*/ 308 w 392"/>
                <a:gd name="T25" fmla="*/ 228 h 367"/>
                <a:gd name="T26" fmla="*/ 392 w 392"/>
                <a:gd name="T27" fmla="*/ 282 h 367"/>
                <a:gd name="T28" fmla="*/ 334 w 392"/>
                <a:gd name="T29" fmla="*/ 273 h 367"/>
                <a:gd name="T30" fmla="*/ 347 w 392"/>
                <a:gd name="T31" fmla="*/ 326 h 367"/>
                <a:gd name="T32" fmla="*/ 312 w 392"/>
                <a:gd name="T33" fmla="*/ 367 h 367"/>
                <a:gd name="T34" fmla="*/ 297 w 392"/>
                <a:gd name="T35" fmla="*/ 283 h 367"/>
                <a:gd name="T36" fmla="*/ 150 w 392"/>
                <a:gd name="T37" fmla="*/ 191 h 367"/>
                <a:gd name="T38" fmla="*/ 116 w 392"/>
                <a:gd name="T39" fmla="*/ 130 h 367"/>
                <a:gd name="T40" fmla="*/ 69 w 392"/>
                <a:gd name="T41" fmla="*/ 110 h 367"/>
                <a:gd name="T42" fmla="*/ 26 w 392"/>
                <a:gd name="T43" fmla="*/ 136 h 367"/>
                <a:gd name="T44" fmla="*/ 0 w 392"/>
                <a:gd name="T45" fmla="*/ 92 h 36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2"/>
                <a:gd name="T70" fmla="*/ 0 h 367"/>
                <a:gd name="T71" fmla="*/ 392 w 392"/>
                <a:gd name="T72" fmla="*/ 367 h 36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2" h="367">
                  <a:moveTo>
                    <a:pt x="0" y="92"/>
                  </a:moveTo>
                  <a:lnTo>
                    <a:pt x="10" y="49"/>
                  </a:lnTo>
                  <a:lnTo>
                    <a:pt x="57" y="29"/>
                  </a:lnTo>
                  <a:lnTo>
                    <a:pt x="77" y="48"/>
                  </a:lnTo>
                  <a:lnTo>
                    <a:pt x="124" y="9"/>
                  </a:lnTo>
                  <a:lnTo>
                    <a:pt x="176" y="0"/>
                  </a:lnTo>
                  <a:lnTo>
                    <a:pt x="233" y="26"/>
                  </a:lnTo>
                  <a:lnTo>
                    <a:pt x="233" y="66"/>
                  </a:lnTo>
                  <a:lnTo>
                    <a:pt x="187" y="73"/>
                  </a:lnTo>
                  <a:lnTo>
                    <a:pt x="191" y="122"/>
                  </a:lnTo>
                  <a:lnTo>
                    <a:pt x="265" y="205"/>
                  </a:lnTo>
                  <a:lnTo>
                    <a:pt x="312" y="210"/>
                  </a:lnTo>
                  <a:lnTo>
                    <a:pt x="308" y="228"/>
                  </a:lnTo>
                  <a:lnTo>
                    <a:pt x="392" y="282"/>
                  </a:lnTo>
                  <a:lnTo>
                    <a:pt x="334" y="273"/>
                  </a:lnTo>
                  <a:lnTo>
                    <a:pt x="347" y="326"/>
                  </a:lnTo>
                  <a:lnTo>
                    <a:pt x="312" y="367"/>
                  </a:lnTo>
                  <a:lnTo>
                    <a:pt x="297" y="283"/>
                  </a:lnTo>
                  <a:lnTo>
                    <a:pt x="150" y="191"/>
                  </a:lnTo>
                  <a:lnTo>
                    <a:pt x="116" y="130"/>
                  </a:lnTo>
                  <a:lnTo>
                    <a:pt x="69" y="110"/>
                  </a:lnTo>
                  <a:lnTo>
                    <a:pt x="26" y="136"/>
                  </a:lnTo>
                  <a:lnTo>
                    <a:pt x="0" y="92"/>
                  </a:lnTo>
                  <a:close/>
                </a:path>
              </a:pathLst>
            </a:custGeom>
            <a:solidFill>
              <a:srgbClr val="9DC6E2"/>
            </a:solidFill>
            <a:ln w="1651">
              <a:solidFill>
                <a:srgbClr val="004070"/>
              </a:solidFill>
              <a:prstDash val="solid"/>
              <a:round/>
              <a:headEnd/>
              <a:tailEnd/>
            </a:ln>
          </p:spPr>
          <p:txBody>
            <a:bodyPr/>
            <a:lstStyle/>
            <a:p>
              <a:endParaRPr lang="en-US"/>
            </a:p>
          </p:txBody>
        </p:sp>
        <p:sp>
          <p:nvSpPr>
            <p:cNvPr id="336" name="Freeform 66"/>
            <p:cNvSpPr>
              <a:spLocks/>
            </p:cNvSpPr>
            <p:nvPr/>
          </p:nvSpPr>
          <p:spPr bwMode="auto">
            <a:xfrm>
              <a:off x="1944" y="1871"/>
              <a:ext cx="12" cy="23"/>
            </a:xfrm>
            <a:custGeom>
              <a:avLst/>
              <a:gdLst>
                <a:gd name="T0" fmla="*/ 0 w 48"/>
                <a:gd name="T1" fmla="*/ 14 h 90"/>
                <a:gd name="T2" fmla="*/ 8 w 48"/>
                <a:gd name="T3" fmla="*/ 83 h 90"/>
                <a:gd name="T4" fmla="*/ 29 w 48"/>
                <a:gd name="T5" fmla="*/ 90 h 90"/>
                <a:gd name="T6" fmla="*/ 48 w 48"/>
                <a:gd name="T7" fmla="*/ 36 h 90"/>
                <a:gd name="T8" fmla="*/ 30 w 48"/>
                <a:gd name="T9" fmla="*/ 0 h 90"/>
                <a:gd name="T10" fmla="*/ 0 w 48"/>
                <a:gd name="T11" fmla="*/ 14 h 90"/>
                <a:gd name="T12" fmla="*/ 0 60000 65536"/>
                <a:gd name="T13" fmla="*/ 0 60000 65536"/>
                <a:gd name="T14" fmla="*/ 0 60000 65536"/>
                <a:gd name="T15" fmla="*/ 0 60000 65536"/>
                <a:gd name="T16" fmla="*/ 0 60000 65536"/>
                <a:gd name="T17" fmla="*/ 0 60000 65536"/>
                <a:gd name="T18" fmla="*/ 0 w 48"/>
                <a:gd name="T19" fmla="*/ 0 h 90"/>
                <a:gd name="T20" fmla="*/ 48 w 48"/>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48" h="90">
                  <a:moveTo>
                    <a:pt x="0" y="14"/>
                  </a:moveTo>
                  <a:lnTo>
                    <a:pt x="8" y="83"/>
                  </a:lnTo>
                  <a:lnTo>
                    <a:pt x="29" y="90"/>
                  </a:lnTo>
                  <a:lnTo>
                    <a:pt x="48" y="36"/>
                  </a:lnTo>
                  <a:lnTo>
                    <a:pt x="30" y="0"/>
                  </a:lnTo>
                  <a:lnTo>
                    <a:pt x="0" y="14"/>
                  </a:lnTo>
                  <a:close/>
                </a:path>
              </a:pathLst>
            </a:custGeom>
            <a:solidFill>
              <a:srgbClr val="9DC6E2"/>
            </a:solidFill>
            <a:ln w="1651">
              <a:solidFill>
                <a:srgbClr val="004070"/>
              </a:solidFill>
              <a:prstDash val="solid"/>
              <a:round/>
              <a:headEnd/>
              <a:tailEnd/>
            </a:ln>
          </p:spPr>
          <p:txBody>
            <a:bodyPr/>
            <a:lstStyle/>
            <a:p>
              <a:endParaRPr lang="en-US"/>
            </a:p>
          </p:txBody>
        </p:sp>
        <p:sp>
          <p:nvSpPr>
            <p:cNvPr id="337" name="Freeform 67"/>
            <p:cNvSpPr>
              <a:spLocks/>
            </p:cNvSpPr>
            <p:nvPr/>
          </p:nvSpPr>
          <p:spPr bwMode="auto">
            <a:xfrm>
              <a:off x="1979" y="1902"/>
              <a:ext cx="24" cy="15"/>
            </a:xfrm>
            <a:custGeom>
              <a:avLst/>
              <a:gdLst>
                <a:gd name="T0" fmla="*/ 0 w 103"/>
                <a:gd name="T1" fmla="*/ 14 h 60"/>
                <a:gd name="T2" fmla="*/ 87 w 103"/>
                <a:gd name="T3" fmla="*/ 60 h 60"/>
                <a:gd name="T4" fmla="*/ 103 w 103"/>
                <a:gd name="T5" fmla="*/ 0 h 60"/>
                <a:gd name="T6" fmla="*/ 0 w 103"/>
                <a:gd name="T7" fmla="*/ 14 h 60"/>
                <a:gd name="T8" fmla="*/ 0 60000 65536"/>
                <a:gd name="T9" fmla="*/ 0 60000 65536"/>
                <a:gd name="T10" fmla="*/ 0 60000 65536"/>
                <a:gd name="T11" fmla="*/ 0 60000 65536"/>
                <a:gd name="T12" fmla="*/ 0 w 103"/>
                <a:gd name="T13" fmla="*/ 0 h 60"/>
                <a:gd name="T14" fmla="*/ 103 w 103"/>
                <a:gd name="T15" fmla="*/ 60 h 60"/>
              </a:gdLst>
              <a:ahLst/>
              <a:cxnLst>
                <a:cxn ang="T8">
                  <a:pos x="T0" y="T1"/>
                </a:cxn>
                <a:cxn ang="T9">
                  <a:pos x="T2" y="T3"/>
                </a:cxn>
                <a:cxn ang="T10">
                  <a:pos x="T4" y="T5"/>
                </a:cxn>
                <a:cxn ang="T11">
                  <a:pos x="T6" y="T7"/>
                </a:cxn>
              </a:cxnLst>
              <a:rect l="T12" t="T13" r="T14" b="T15"/>
              <a:pathLst>
                <a:path w="103" h="60">
                  <a:moveTo>
                    <a:pt x="0" y="14"/>
                  </a:moveTo>
                  <a:lnTo>
                    <a:pt x="87" y="60"/>
                  </a:lnTo>
                  <a:lnTo>
                    <a:pt x="103" y="0"/>
                  </a:lnTo>
                  <a:lnTo>
                    <a:pt x="0" y="14"/>
                  </a:lnTo>
                  <a:close/>
                </a:path>
              </a:pathLst>
            </a:custGeom>
            <a:solidFill>
              <a:srgbClr val="9DC6E2"/>
            </a:solidFill>
            <a:ln w="1651">
              <a:solidFill>
                <a:srgbClr val="004070"/>
              </a:solidFill>
              <a:prstDash val="solid"/>
              <a:round/>
              <a:headEnd/>
              <a:tailEnd/>
            </a:ln>
          </p:spPr>
          <p:txBody>
            <a:bodyPr/>
            <a:lstStyle/>
            <a:p>
              <a:endParaRPr lang="en-US"/>
            </a:p>
          </p:txBody>
        </p:sp>
        <p:sp>
          <p:nvSpPr>
            <p:cNvPr id="338" name="Freeform 68"/>
            <p:cNvSpPr>
              <a:spLocks/>
            </p:cNvSpPr>
            <p:nvPr/>
          </p:nvSpPr>
          <p:spPr bwMode="auto">
            <a:xfrm>
              <a:off x="2904" y="1945"/>
              <a:ext cx="19" cy="24"/>
            </a:xfrm>
            <a:custGeom>
              <a:avLst/>
              <a:gdLst>
                <a:gd name="T0" fmla="*/ 0 w 78"/>
                <a:gd name="T1" fmla="*/ 24 h 92"/>
                <a:gd name="T2" fmla="*/ 2 w 78"/>
                <a:gd name="T3" fmla="*/ 48 h 92"/>
                <a:gd name="T4" fmla="*/ 20 w 78"/>
                <a:gd name="T5" fmla="*/ 24 h 92"/>
                <a:gd name="T6" fmla="*/ 28 w 78"/>
                <a:gd name="T7" fmla="*/ 38 h 92"/>
                <a:gd name="T8" fmla="*/ 19 w 78"/>
                <a:gd name="T9" fmla="*/ 92 h 92"/>
                <a:gd name="T10" fmla="*/ 56 w 78"/>
                <a:gd name="T11" fmla="*/ 90 h 92"/>
                <a:gd name="T12" fmla="*/ 78 w 78"/>
                <a:gd name="T13" fmla="*/ 35 h 92"/>
                <a:gd name="T14" fmla="*/ 66 w 78"/>
                <a:gd name="T15" fmla="*/ 4 h 92"/>
                <a:gd name="T16" fmla="*/ 30 w 78"/>
                <a:gd name="T17" fmla="*/ 0 h 92"/>
                <a:gd name="T18" fmla="*/ 0 w 78"/>
                <a:gd name="T19" fmla="*/ 24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92"/>
                <a:gd name="T32" fmla="*/ 78 w 78"/>
                <a:gd name="T33" fmla="*/ 92 h 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92">
                  <a:moveTo>
                    <a:pt x="0" y="24"/>
                  </a:moveTo>
                  <a:lnTo>
                    <a:pt x="2" y="48"/>
                  </a:lnTo>
                  <a:lnTo>
                    <a:pt x="20" y="24"/>
                  </a:lnTo>
                  <a:lnTo>
                    <a:pt x="28" y="38"/>
                  </a:lnTo>
                  <a:lnTo>
                    <a:pt x="19" y="92"/>
                  </a:lnTo>
                  <a:lnTo>
                    <a:pt x="56" y="90"/>
                  </a:lnTo>
                  <a:lnTo>
                    <a:pt x="78" y="35"/>
                  </a:lnTo>
                  <a:lnTo>
                    <a:pt x="66" y="4"/>
                  </a:lnTo>
                  <a:lnTo>
                    <a:pt x="30" y="0"/>
                  </a:lnTo>
                  <a:lnTo>
                    <a:pt x="0" y="24"/>
                  </a:lnTo>
                  <a:close/>
                </a:path>
              </a:pathLst>
            </a:custGeom>
            <a:solidFill>
              <a:srgbClr val="9DC6E2"/>
            </a:solidFill>
            <a:ln w="1651">
              <a:solidFill>
                <a:srgbClr val="004070"/>
              </a:solidFill>
              <a:prstDash val="solid"/>
              <a:round/>
              <a:headEnd/>
              <a:tailEnd/>
            </a:ln>
          </p:spPr>
          <p:txBody>
            <a:bodyPr/>
            <a:lstStyle/>
            <a:p>
              <a:endParaRPr lang="en-US"/>
            </a:p>
          </p:txBody>
        </p:sp>
        <p:sp>
          <p:nvSpPr>
            <p:cNvPr id="339" name="Freeform 69"/>
            <p:cNvSpPr>
              <a:spLocks/>
            </p:cNvSpPr>
            <p:nvPr/>
          </p:nvSpPr>
          <p:spPr bwMode="auto">
            <a:xfrm>
              <a:off x="2914" y="1870"/>
              <a:ext cx="89" cy="79"/>
            </a:xfrm>
            <a:custGeom>
              <a:avLst/>
              <a:gdLst>
                <a:gd name="T0" fmla="*/ 0 w 377"/>
                <a:gd name="T1" fmla="*/ 285 h 303"/>
                <a:gd name="T2" fmla="*/ 68 w 377"/>
                <a:gd name="T3" fmla="*/ 229 h 303"/>
                <a:gd name="T4" fmla="*/ 163 w 377"/>
                <a:gd name="T5" fmla="*/ 229 h 303"/>
                <a:gd name="T6" fmla="*/ 201 w 377"/>
                <a:gd name="T7" fmla="*/ 160 h 303"/>
                <a:gd name="T8" fmla="*/ 218 w 377"/>
                <a:gd name="T9" fmla="*/ 155 h 303"/>
                <a:gd name="T10" fmla="*/ 219 w 377"/>
                <a:gd name="T11" fmla="*/ 181 h 303"/>
                <a:gd name="T12" fmla="*/ 262 w 377"/>
                <a:gd name="T13" fmla="*/ 155 h 303"/>
                <a:gd name="T14" fmla="*/ 299 w 377"/>
                <a:gd name="T15" fmla="*/ 102 h 303"/>
                <a:gd name="T16" fmla="*/ 315 w 377"/>
                <a:gd name="T17" fmla="*/ 16 h 303"/>
                <a:gd name="T18" fmla="*/ 344 w 377"/>
                <a:gd name="T19" fmla="*/ 20 h 303"/>
                <a:gd name="T20" fmla="*/ 334 w 377"/>
                <a:gd name="T21" fmla="*/ 0 h 303"/>
                <a:gd name="T22" fmla="*/ 354 w 377"/>
                <a:gd name="T23" fmla="*/ 2 h 303"/>
                <a:gd name="T24" fmla="*/ 377 w 377"/>
                <a:gd name="T25" fmla="*/ 73 h 303"/>
                <a:gd name="T26" fmla="*/ 344 w 377"/>
                <a:gd name="T27" fmla="*/ 124 h 303"/>
                <a:gd name="T28" fmla="*/ 344 w 377"/>
                <a:gd name="T29" fmla="*/ 171 h 303"/>
                <a:gd name="T30" fmla="*/ 321 w 377"/>
                <a:gd name="T31" fmla="*/ 240 h 303"/>
                <a:gd name="T32" fmla="*/ 304 w 377"/>
                <a:gd name="T33" fmla="*/ 249 h 303"/>
                <a:gd name="T34" fmla="*/ 303 w 377"/>
                <a:gd name="T35" fmla="*/ 223 h 303"/>
                <a:gd name="T36" fmla="*/ 248 w 377"/>
                <a:gd name="T37" fmla="*/ 262 h 303"/>
                <a:gd name="T38" fmla="*/ 201 w 377"/>
                <a:gd name="T39" fmla="*/ 245 h 303"/>
                <a:gd name="T40" fmla="*/ 204 w 377"/>
                <a:gd name="T41" fmla="*/ 277 h 303"/>
                <a:gd name="T42" fmla="*/ 164 w 377"/>
                <a:gd name="T43" fmla="*/ 303 h 303"/>
                <a:gd name="T44" fmla="*/ 153 w 377"/>
                <a:gd name="T45" fmla="*/ 259 h 303"/>
                <a:gd name="T46" fmla="*/ 0 w 377"/>
                <a:gd name="T47" fmla="*/ 285 h 30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77"/>
                <a:gd name="T73" fmla="*/ 0 h 303"/>
                <a:gd name="T74" fmla="*/ 377 w 377"/>
                <a:gd name="T75" fmla="*/ 303 h 30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77" h="303">
                  <a:moveTo>
                    <a:pt x="0" y="285"/>
                  </a:moveTo>
                  <a:lnTo>
                    <a:pt x="68" y="229"/>
                  </a:lnTo>
                  <a:lnTo>
                    <a:pt x="163" y="229"/>
                  </a:lnTo>
                  <a:lnTo>
                    <a:pt x="201" y="160"/>
                  </a:lnTo>
                  <a:lnTo>
                    <a:pt x="218" y="155"/>
                  </a:lnTo>
                  <a:lnTo>
                    <a:pt x="219" y="181"/>
                  </a:lnTo>
                  <a:lnTo>
                    <a:pt x="262" y="155"/>
                  </a:lnTo>
                  <a:lnTo>
                    <a:pt x="299" y="102"/>
                  </a:lnTo>
                  <a:lnTo>
                    <a:pt x="315" y="16"/>
                  </a:lnTo>
                  <a:lnTo>
                    <a:pt x="344" y="20"/>
                  </a:lnTo>
                  <a:lnTo>
                    <a:pt x="334" y="0"/>
                  </a:lnTo>
                  <a:lnTo>
                    <a:pt x="354" y="2"/>
                  </a:lnTo>
                  <a:lnTo>
                    <a:pt x="377" y="73"/>
                  </a:lnTo>
                  <a:lnTo>
                    <a:pt x="344" y="124"/>
                  </a:lnTo>
                  <a:lnTo>
                    <a:pt x="344" y="171"/>
                  </a:lnTo>
                  <a:lnTo>
                    <a:pt x="321" y="240"/>
                  </a:lnTo>
                  <a:lnTo>
                    <a:pt x="304" y="249"/>
                  </a:lnTo>
                  <a:lnTo>
                    <a:pt x="303" y="223"/>
                  </a:lnTo>
                  <a:lnTo>
                    <a:pt x="248" y="262"/>
                  </a:lnTo>
                  <a:lnTo>
                    <a:pt x="201" y="245"/>
                  </a:lnTo>
                  <a:lnTo>
                    <a:pt x="204" y="277"/>
                  </a:lnTo>
                  <a:lnTo>
                    <a:pt x="164" y="303"/>
                  </a:lnTo>
                  <a:lnTo>
                    <a:pt x="153" y="259"/>
                  </a:lnTo>
                  <a:lnTo>
                    <a:pt x="0" y="285"/>
                  </a:lnTo>
                  <a:close/>
                </a:path>
              </a:pathLst>
            </a:custGeom>
            <a:solidFill>
              <a:srgbClr val="9DC6E2"/>
            </a:solidFill>
            <a:ln w="1651">
              <a:solidFill>
                <a:srgbClr val="004070"/>
              </a:solidFill>
              <a:prstDash val="solid"/>
              <a:round/>
              <a:headEnd/>
              <a:tailEnd/>
            </a:ln>
          </p:spPr>
          <p:txBody>
            <a:bodyPr/>
            <a:lstStyle/>
            <a:p>
              <a:endParaRPr lang="en-US"/>
            </a:p>
          </p:txBody>
        </p:sp>
        <p:sp>
          <p:nvSpPr>
            <p:cNvPr id="340" name="Freeform 70"/>
            <p:cNvSpPr>
              <a:spLocks/>
            </p:cNvSpPr>
            <p:nvPr/>
          </p:nvSpPr>
          <p:spPr bwMode="auto">
            <a:xfrm>
              <a:off x="2924" y="1942"/>
              <a:ext cx="19" cy="14"/>
            </a:xfrm>
            <a:custGeom>
              <a:avLst/>
              <a:gdLst>
                <a:gd name="T0" fmla="*/ 0 w 77"/>
                <a:gd name="T1" fmla="*/ 29 h 55"/>
                <a:gd name="T2" fmla="*/ 26 w 77"/>
                <a:gd name="T3" fmla="*/ 55 h 55"/>
                <a:gd name="T4" fmla="*/ 70 w 77"/>
                <a:gd name="T5" fmla="*/ 34 h 55"/>
                <a:gd name="T6" fmla="*/ 77 w 77"/>
                <a:gd name="T7" fmla="*/ 0 h 55"/>
                <a:gd name="T8" fmla="*/ 0 w 77"/>
                <a:gd name="T9" fmla="*/ 29 h 55"/>
                <a:gd name="T10" fmla="*/ 0 60000 65536"/>
                <a:gd name="T11" fmla="*/ 0 60000 65536"/>
                <a:gd name="T12" fmla="*/ 0 60000 65536"/>
                <a:gd name="T13" fmla="*/ 0 60000 65536"/>
                <a:gd name="T14" fmla="*/ 0 60000 65536"/>
                <a:gd name="T15" fmla="*/ 0 w 77"/>
                <a:gd name="T16" fmla="*/ 0 h 55"/>
                <a:gd name="T17" fmla="*/ 77 w 77"/>
                <a:gd name="T18" fmla="*/ 55 h 55"/>
              </a:gdLst>
              <a:ahLst/>
              <a:cxnLst>
                <a:cxn ang="T10">
                  <a:pos x="T0" y="T1"/>
                </a:cxn>
                <a:cxn ang="T11">
                  <a:pos x="T2" y="T3"/>
                </a:cxn>
                <a:cxn ang="T12">
                  <a:pos x="T4" y="T5"/>
                </a:cxn>
                <a:cxn ang="T13">
                  <a:pos x="T6" y="T7"/>
                </a:cxn>
                <a:cxn ang="T14">
                  <a:pos x="T8" y="T9"/>
                </a:cxn>
              </a:cxnLst>
              <a:rect l="T15" t="T16" r="T17" b="T18"/>
              <a:pathLst>
                <a:path w="77" h="55">
                  <a:moveTo>
                    <a:pt x="0" y="29"/>
                  </a:moveTo>
                  <a:lnTo>
                    <a:pt x="26" y="55"/>
                  </a:lnTo>
                  <a:lnTo>
                    <a:pt x="70" y="34"/>
                  </a:lnTo>
                  <a:lnTo>
                    <a:pt x="77" y="0"/>
                  </a:lnTo>
                  <a:lnTo>
                    <a:pt x="0" y="29"/>
                  </a:lnTo>
                  <a:close/>
                </a:path>
              </a:pathLst>
            </a:custGeom>
            <a:solidFill>
              <a:srgbClr val="9DC6E2"/>
            </a:solidFill>
            <a:ln w="1651">
              <a:solidFill>
                <a:srgbClr val="004070"/>
              </a:solidFill>
              <a:prstDash val="solid"/>
              <a:round/>
              <a:headEnd/>
              <a:tailEnd/>
            </a:ln>
          </p:spPr>
          <p:txBody>
            <a:bodyPr/>
            <a:lstStyle/>
            <a:p>
              <a:endParaRPr lang="en-US"/>
            </a:p>
          </p:txBody>
        </p:sp>
        <p:sp>
          <p:nvSpPr>
            <p:cNvPr id="341" name="Freeform 71"/>
            <p:cNvSpPr>
              <a:spLocks/>
            </p:cNvSpPr>
            <p:nvPr/>
          </p:nvSpPr>
          <p:spPr bwMode="auto">
            <a:xfrm>
              <a:off x="2985" y="1828"/>
              <a:ext cx="46" cy="42"/>
            </a:xfrm>
            <a:custGeom>
              <a:avLst/>
              <a:gdLst>
                <a:gd name="T0" fmla="*/ 0 w 195"/>
                <a:gd name="T1" fmla="*/ 116 h 162"/>
                <a:gd name="T2" fmla="*/ 8 w 195"/>
                <a:gd name="T3" fmla="*/ 162 h 162"/>
                <a:gd name="T4" fmla="*/ 42 w 195"/>
                <a:gd name="T5" fmla="*/ 145 h 162"/>
                <a:gd name="T6" fmla="*/ 19 w 195"/>
                <a:gd name="T7" fmla="*/ 117 h 162"/>
                <a:gd name="T8" fmla="*/ 113 w 195"/>
                <a:gd name="T9" fmla="*/ 142 h 162"/>
                <a:gd name="T10" fmla="*/ 135 w 195"/>
                <a:gd name="T11" fmla="*/ 103 h 162"/>
                <a:gd name="T12" fmla="*/ 195 w 195"/>
                <a:gd name="T13" fmla="*/ 91 h 162"/>
                <a:gd name="T14" fmla="*/ 174 w 195"/>
                <a:gd name="T15" fmla="*/ 66 h 162"/>
                <a:gd name="T16" fmla="*/ 181 w 195"/>
                <a:gd name="T17" fmla="*/ 44 h 162"/>
                <a:gd name="T18" fmla="*/ 129 w 195"/>
                <a:gd name="T19" fmla="*/ 48 h 162"/>
                <a:gd name="T20" fmla="*/ 67 w 195"/>
                <a:gd name="T21" fmla="*/ 0 h 162"/>
                <a:gd name="T22" fmla="*/ 45 w 195"/>
                <a:gd name="T23" fmla="*/ 92 h 162"/>
                <a:gd name="T24" fmla="*/ 18 w 195"/>
                <a:gd name="T25" fmla="*/ 87 h 162"/>
                <a:gd name="T26" fmla="*/ 0 w 195"/>
                <a:gd name="T27" fmla="*/ 116 h 1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5"/>
                <a:gd name="T43" fmla="*/ 0 h 162"/>
                <a:gd name="T44" fmla="*/ 195 w 195"/>
                <a:gd name="T45" fmla="*/ 162 h 1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5" h="162">
                  <a:moveTo>
                    <a:pt x="0" y="116"/>
                  </a:moveTo>
                  <a:lnTo>
                    <a:pt x="8" y="162"/>
                  </a:lnTo>
                  <a:lnTo>
                    <a:pt x="42" y="145"/>
                  </a:lnTo>
                  <a:lnTo>
                    <a:pt x="19" y="117"/>
                  </a:lnTo>
                  <a:lnTo>
                    <a:pt x="113" y="142"/>
                  </a:lnTo>
                  <a:lnTo>
                    <a:pt x="135" y="103"/>
                  </a:lnTo>
                  <a:lnTo>
                    <a:pt x="195" y="91"/>
                  </a:lnTo>
                  <a:lnTo>
                    <a:pt x="174" y="66"/>
                  </a:lnTo>
                  <a:lnTo>
                    <a:pt x="181" y="44"/>
                  </a:lnTo>
                  <a:lnTo>
                    <a:pt x="129" y="48"/>
                  </a:lnTo>
                  <a:lnTo>
                    <a:pt x="67" y="0"/>
                  </a:lnTo>
                  <a:lnTo>
                    <a:pt x="45" y="92"/>
                  </a:lnTo>
                  <a:lnTo>
                    <a:pt x="18" y="87"/>
                  </a:lnTo>
                  <a:lnTo>
                    <a:pt x="0" y="116"/>
                  </a:lnTo>
                  <a:close/>
                </a:path>
              </a:pathLst>
            </a:custGeom>
            <a:solidFill>
              <a:srgbClr val="9DC6E2"/>
            </a:solidFill>
            <a:ln w="1651">
              <a:solidFill>
                <a:srgbClr val="004070"/>
              </a:solidFill>
              <a:prstDash val="solid"/>
              <a:round/>
              <a:headEnd/>
              <a:tailEnd/>
            </a:ln>
          </p:spPr>
          <p:txBody>
            <a:bodyPr/>
            <a:lstStyle/>
            <a:p>
              <a:endParaRPr lang="en-US"/>
            </a:p>
          </p:txBody>
        </p:sp>
        <p:sp>
          <p:nvSpPr>
            <p:cNvPr id="342" name="Freeform 72"/>
            <p:cNvSpPr>
              <a:spLocks/>
            </p:cNvSpPr>
            <p:nvPr/>
          </p:nvSpPr>
          <p:spPr bwMode="auto">
            <a:xfrm>
              <a:off x="2862" y="1855"/>
              <a:ext cx="50" cy="53"/>
            </a:xfrm>
            <a:custGeom>
              <a:avLst/>
              <a:gdLst>
                <a:gd name="T0" fmla="*/ 0 w 212"/>
                <a:gd name="T1" fmla="*/ 116 h 204"/>
                <a:gd name="T2" fmla="*/ 38 w 212"/>
                <a:gd name="T3" fmla="*/ 132 h 204"/>
                <a:gd name="T4" fmla="*/ 14 w 212"/>
                <a:gd name="T5" fmla="*/ 191 h 204"/>
                <a:gd name="T6" fmla="*/ 74 w 212"/>
                <a:gd name="T7" fmla="*/ 204 h 204"/>
                <a:gd name="T8" fmla="*/ 136 w 212"/>
                <a:gd name="T9" fmla="*/ 169 h 204"/>
                <a:gd name="T10" fmla="*/ 107 w 212"/>
                <a:gd name="T11" fmla="*/ 121 h 204"/>
                <a:gd name="T12" fmla="*/ 179 w 212"/>
                <a:gd name="T13" fmla="*/ 79 h 204"/>
                <a:gd name="T14" fmla="*/ 212 w 212"/>
                <a:gd name="T15" fmla="*/ 20 h 204"/>
                <a:gd name="T16" fmla="*/ 207 w 212"/>
                <a:gd name="T17" fmla="*/ 11 h 204"/>
                <a:gd name="T18" fmla="*/ 194 w 212"/>
                <a:gd name="T19" fmla="*/ 0 h 204"/>
                <a:gd name="T20" fmla="*/ 131 w 212"/>
                <a:gd name="T21" fmla="*/ 39 h 204"/>
                <a:gd name="T22" fmla="*/ 131 w 212"/>
                <a:gd name="T23" fmla="*/ 61 h 204"/>
                <a:gd name="T24" fmla="*/ 85 w 212"/>
                <a:gd name="T25" fmla="*/ 54 h 204"/>
                <a:gd name="T26" fmla="*/ 0 w 212"/>
                <a:gd name="T27" fmla="*/ 116 h 2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2"/>
                <a:gd name="T43" fmla="*/ 0 h 204"/>
                <a:gd name="T44" fmla="*/ 212 w 212"/>
                <a:gd name="T45" fmla="*/ 204 h 2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2" h="204">
                  <a:moveTo>
                    <a:pt x="0" y="116"/>
                  </a:moveTo>
                  <a:lnTo>
                    <a:pt x="38" y="132"/>
                  </a:lnTo>
                  <a:lnTo>
                    <a:pt x="14" y="191"/>
                  </a:lnTo>
                  <a:lnTo>
                    <a:pt x="74" y="204"/>
                  </a:lnTo>
                  <a:lnTo>
                    <a:pt x="136" y="169"/>
                  </a:lnTo>
                  <a:lnTo>
                    <a:pt x="107" y="121"/>
                  </a:lnTo>
                  <a:lnTo>
                    <a:pt x="179" y="79"/>
                  </a:lnTo>
                  <a:lnTo>
                    <a:pt x="212" y="20"/>
                  </a:lnTo>
                  <a:lnTo>
                    <a:pt x="207" y="11"/>
                  </a:lnTo>
                  <a:lnTo>
                    <a:pt x="194" y="0"/>
                  </a:lnTo>
                  <a:lnTo>
                    <a:pt x="131" y="39"/>
                  </a:lnTo>
                  <a:lnTo>
                    <a:pt x="131" y="61"/>
                  </a:lnTo>
                  <a:lnTo>
                    <a:pt x="85" y="54"/>
                  </a:lnTo>
                  <a:lnTo>
                    <a:pt x="0" y="116"/>
                  </a:lnTo>
                  <a:close/>
                </a:path>
              </a:pathLst>
            </a:custGeom>
            <a:solidFill>
              <a:srgbClr val="9DC6E2"/>
            </a:solidFill>
            <a:ln w="1651">
              <a:solidFill>
                <a:srgbClr val="004070"/>
              </a:solidFill>
              <a:prstDash val="solid"/>
              <a:round/>
              <a:headEnd/>
              <a:tailEnd/>
            </a:ln>
          </p:spPr>
          <p:txBody>
            <a:bodyPr/>
            <a:lstStyle/>
            <a:p>
              <a:endParaRPr lang="en-US"/>
            </a:p>
          </p:txBody>
        </p:sp>
        <p:sp>
          <p:nvSpPr>
            <p:cNvPr id="343" name="Freeform 73"/>
            <p:cNvSpPr>
              <a:spLocks/>
            </p:cNvSpPr>
            <p:nvPr/>
          </p:nvSpPr>
          <p:spPr bwMode="auto">
            <a:xfrm>
              <a:off x="2672" y="2051"/>
              <a:ext cx="56" cy="72"/>
            </a:xfrm>
            <a:custGeom>
              <a:avLst/>
              <a:gdLst>
                <a:gd name="T0" fmla="*/ 0 w 239"/>
                <a:gd name="T1" fmla="*/ 60 h 279"/>
                <a:gd name="T2" fmla="*/ 32 w 239"/>
                <a:gd name="T3" fmla="*/ 100 h 279"/>
                <a:gd name="T4" fmla="*/ 22 w 239"/>
                <a:gd name="T5" fmla="*/ 169 h 279"/>
                <a:gd name="T6" fmla="*/ 107 w 239"/>
                <a:gd name="T7" fmla="*/ 139 h 279"/>
                <a:gd name="T8" fmla="*/ 143 w 239"/>
                <a:gd name="T9" fmla="*/ 169 h 279"/>
                <a:gd name="T10" fmla="*/ 175 w 239"/>
                <a:gd name="T11" fmla="*/ 236 h 279"/>
                <a:gd name="T12" fmla="*/ 164 w 239"/>
                <a:gd name="T13" fmla="*/ 279 h 279"/>
                <a:gd name="T14" fmla="*/ 239 w 239"/>
                <a:gd name="T15" fmla="*/ 267 h 279"/>
                <a:gd name="T16" fmla="*/ 203 w 239"/>
                <a:gd name="T17" fmla="*/ 177 h 279"/>
                <a:gd name="T18" fmla="*/ 122 w 239"/>
                <a:gd name="T19" fmla="*/ 111 h 279"/>
                <a:gd name="T20" fmla="*/ 144 w 239"/>
                <a:gd name="T21" fmla="*/ 73 h 279"/>
                <a:gd name="T22" fmla="*/ 99 w 239"/>
                <a:gd name="T23" fmla="*/ 52 h 279"/>
                <a:gd name="T24" fmla="*/ 65 w 239"/>
                <a:gd name="T25" fmla="*/ 0 h 279"/>
                <a:gd name="T26" fmla="*/ 44 w 239"/>
                <a:gd name="T27" fmla="*/ 1 h 279"/>
                <a:gd name="T28" fmla="*/ 47 w 239"/>
                <a:gd name="T29" fmla="*/ 38 h 279"/>
                <a:gd name="T30" fmla="*/ 32 w 239"/>
                <a:gd name="T31" fmla="*/ 29 h 279"/>
                <a:gd name="T32" fmla="*/ 0 w 239"/>
                <a:gd name="T33" fmla="*/ 60 h 2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9"/>
                <a:gd name="T52" fmla="*/ 0 h 279"/>
                <a:gd name="T53" fmla="*/ 239 w 239"/>
                <a:gd name="T54" fmla="*/ 279 h 27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9" h="279">
                  <a:moveTo>
                    <a:pt x="0" y="60"/>
                  </a:moveTo>
                  <a:lnTo>
                    <a:pt x="32" y="100"/>
                  </a:lnTo>
                  <a:lnTo>
                    <a:pt x="22" y="169"/>
                  </a:lnTo>
                  <a:lnTo>
                    <a:pt x="107" y="139"/>
                  </a:lnTo>
                  <a:lnTo>
                    <a:pt x="143" y="169"/>
                  </a:lnTo>
                  <a:lnTo>
                    <a:pt x="175" y="236"/>
                  </a:lnTo>
                  <a:lnTo>
                    <a:pt x="164" y="279"/>
                  </a:lnTo>
                  <a:lnTo>
                    <a:pt x="239" y="267"/>
                  </a:lnTo>
                  <a:lnTo>
                    <a:pt x="203" y="177"/>
                  </a:lnTo>
                  <a:lnTo>
                    <a:pt x="122" y="111"/>
                  </a:lnTo>
                  <a:lnTo>
                    <a:pt x="144" y="73"/>
                  </a:lnTo>
                  <a:lnTo>
                    <a:pt x="99" y="52"/>
                  </a:lnTo>
                  <a:lnTo>
                    <a:pt x="65" y="0"/>
                  </a:lnTo>
                  <a:lnTo>
                    <a:pt x="44" y="1"/>
                  </a:lnTo>
                  <a:lnTo>
                    <a:pt x="47" y="38"/>
                  </a:lnTo>
                  <a:lnTo>
                    <a:pt x="32" y="29"/>
                  </a:lnTo>
                  <a:lnTo>
                    <a:pt x="0" y="60"/>
                  </a:lnTo>
                  <a:close/>
                </a:path>
              </a:pathLst>
            </a:custGeom>
            <a:solidFill>
              <a:srgbClr val="9DC6E2"/>
            </a:solidFill>
            <a:ln w="1651">
              <a:solidFill>
                <a:srgbClr val="004070"/>
              </a:solidFill>
              <a:prstDash val="solid"/>
              <a:round/>
              <a:headEnd/>
              <a:tailEnd/>
            </a:ln>
          </p:spPr>
          <p:txBody>
            <a:bodyPr/>
            <a:lstStyle/>
            <a:p>
              <a:endParaRPr lang="en-US"/>
            </a:p>
          </p:txBody>
        </p:sp>
        <p:sp>
          <p:nvSpPr>
            <p:cNvPr id="344" name="Freeform 74"/>
            <p:cNvSpPr>
              <a:spLocks/>
            </p:cNvSpPr>
            <p:nvPr/>
          </p:nvSpPr>
          <p:spPr bwMode="auto">
            <a:xfrm>
              <a:off x="1925" y="1777"/>
              <a:ext cx="3" cy="6"/>
            </a:xfrm>
            <a:custGeom>
              <a:avLst/>
              <a:gdLst>
                <a:gd name="T0" fmla="*/ 0 w 17"/>
                <a:gd name="T1" fmla="*/ 22 h 28"/>
                <a:gd name="T2" fmla="*/ 13 w 17"/>
                <a:gd name="T3" fmla="*/ 0 h 28"/>
                <a:gd name="T4" fmla="*/ 17 w 17"/>
                <a:gd name="T5" fmla="*/ 28 h 28"/>
                <a:gd name="T6" fmla="*/ 0 w 17"/>
                <a:gd name="T7" fmla="*/ 22 h 28"/>
                <a:gd name="T8" fmla="*/ 0 60000 65536"/>
                <a:gd name="T9" fmla="*/ 0 60000 65536"/>
                <a:gd name="T10" fmla="*/ 0 60000 65536"/>
                <a:gd name="T11" fmla="*/ 0 60000 65536"/>
                <a:gd name="T12" fmla="*/ 0 w 17"/>
                <a:gd name="T13" fmla="*/ 0 h 28"/>
                <a:gd name="T14" fmla="*/ 17 w 17"/>
                <a:gd name="T15" fmla="*/ 28 h 28"/>
              </a:gdLst>
              <a:ahLst/>
              <a:cxnLst>
                <a:cxn ang="T8">
                  <a:pos x="T0" y="T1"/>
                </a:cxn>
                <a:cxn ang="T9">
                  <a:pos x="T2" y="T3"/>
                </a:cxn>
                <a:cxn ang="T10">
                  <a:pos x="T4" y="T5"/>
                </a:cxn>
                <a:cxn ang="T11">
                  <a:pos x="T6" y="T7"/>
                </a:cxn>
              </a:cxnLst>
              <a:rect l="T12" t="T13" r="T14" b="T15"/>
              <a:pathLst>
                <a:path w="17" h="28">
                  <a:moveTo>
                    <a:pt x="0" y="22"/>
                  </a:moveTo>
                  <a:lnTo>
                    <a:pt x="13" y="0"/>
                  </a:lnTo>
                  <a:lnTo>
                    <a:pt x="17" y="28"/>
                  </a:lnTo>
                  <a:lnTo>
                    <a:pt x="0" y="22"/>
                  </a:lnTo>
                  <a:close/>
                </a:path>
              </a:pathLst>
            </a:custGeom>
            <a:solidFill>
              <a:srgbClr val="9DC6E2"/>
            </a:solidFill>
            <a:ln w="1651">
              <a:solidFill>
                <a:srgbClr val="004070"/>
              </a:solidFill>
              <a:prstDash val="solid"/>
              <a:round/>
              <a:headEnd/>
              <a:tailEnd/>
            </a:ln>
          </p:spPr>
          <p:txBody>
            <a:bodyPr/>
            <a:lstStyle/>
            <a:p>
              <a:endParaRPr lang="en-US"/>
            </a:p>
          </p:txBody>
        </p:sp>
        <p:sp>
          <p:nvSpPr>
            <p:cNvPr id="345" name="Freeform 75"/>
            <p:cNvSpPr>
              <a:spLocks/>
            </p:cNvSpPr>
            <p:nvPr/>
          </p:nvSpPr>
          <p:spPr bwMode="auto">
            <a:xfrm>
              <a:off x="955" y="1957"/>
              <a:ext cx="238" cy="164"/>
            </a:xfrm>
            <a:custGeom>
              <a:avLst/>
              <a:gdLst>
                <a:gd name="T0" fmla="*/ 0 w 1007"/>
                <a:gd name="T1" fmla="*/ 7 h 637"/>
                <a:gd name="T2" fmla="*/ 48 w 1007"/>
                <a:gd name="T3" fmla="*/ 106 h 637"/>
                <a:gd name="T4" fmla="*/ 105 w 1007"/>
                <a:gd name="T5" fmla="*/ 152 h 637"/>
                <a:gd name="T6" fmla="*/ 100 w 1007"/>
                <a:gd name="T7" fmla="*/ 179 h 637"/>
                <a:gd name="T8" fmla="*/ 72 w 1007"/>
                <a:gd name="T9" fmla="*/ 185 h 637"/>
                <a:gd name="T10" fmla="*/ 135 w 1007"/>
                <a:gd name="T11" fmla="*/ 207 h 637"/>
                <a:gd name="T12" fmla="*/ 169 w 1007"/>
                <a:gd name="T13" fmla="*/ 252 h 637"/>
                <a:gd name="T14" fmla="*/ 166 w 1007"/>
                <a:gd name="T15" fmla="*/ 289 h 637"/>
                <a:gd name="T16" fmla="*/ 239 w 1007"/>
                <a:gd name="T17" fmla="*/ 351 h 637"/>
                <a:gd name="T18" fmla="*/ 256 w 1007"/>
                <a:gd name="T19" fmla="*/ 330 h 637"/>
                <a:gd name="T20" fmla="*/ 85 w 1007"/>
                <a:gd name="T21" fmla="*/ 91 h 637"/>
                <a:gd name="T22" fmla="*/ 74 w 1007"/>
                <a:gd name="T23" fmla="*/ 26 h 637"/>
                <a:gd name="T24" fmla="*/ 111 w 1007"/>
                <a:gd name="T25" fmla="*/ 43 h 637"/>
                <a:gd name="T26" fmla="*/ 175 w 1007"/>
                <a:gd name="T27" fmla="*/ 147 h 637"/>
                <a:gd name="T28" fmla="*/ 264 w 1007"/>
                <a:gd name="T29" fmla="*/ 226 h 637"/>
                <a:gd name="T30" fmla="*/ 261 w 1007"/>
                <a:gd name="T31" fmla="*/ 256 h 637"/>
                <a:gd name="T32" fmla="*/ 385 w 1007"/>
                <a:gd name="T33" fmla="*/ 363 h 637"/>
                <a:gd name="T34" fmla="*/ 400 w 1007"/>
                <a:gd name="T35" fmla="*/ 409 h 637"/>
                <a:gd name="T36" fmla="*/ 385 w 1007"/>
                <a:gd name="T37" fmla="*/ 439 h 637"/>
                <a:gd name="T38" fmla="*/ 414 w 1007"/>
                <a:gd name="T39" fmla="*/ 480 h 637"/>
                <a:gd name="T40" fmla="*/ 653 w 1007"/>
                <a:gd name="T41" fmla="*/ 592 h 637"/>
                <a:gd name="T42" fmla="*/ 757 w 1007"/>
                <a:gd name="T43" fmla="*/ 584 h 637"/>
                <a:gd name="T44" fmla="*/ 826 w 1007"/>
                <a:gd name="T45" fmla="*/ 637 h 637"/>
                <a:gd name="T46" fmla="*/ 854 w 1007"/>
                <a:gd name="T47" fmla="*/ 585 h 637"/>
                <a:gd name="T48" fmla="*/ 888 w 1007"/>
                <a:gd name="T49" fmla="*/ 584 h 637"/>
                <a:gd name="T50" fmla="*/ 852 w 1007"/>
                <a:gd name="T51" fmla="*/ 540 h 637"/>
                <a:gd name="T52" fmla="*/ 929 w 1007"/>
                <a:gd name="T53" fmla="*/ 522 h 637"/>
                <a:gd name="T54" fmla="*/ 957 w 1007"/>
                <a:gd name="T55" fmla="*/ 502 h 637"/>
                <a:gd name="T56" fmla="*/ 966 w 1007"/>
                <a:gd name="T57" fmla="*/ 491 h 637"/>
                <a:gd name="T58" fmla="*/ 975 w 1007"/>
                <a:gd name="T59" fmla="*/ 516 h 637"/>
                <a:gd name="T60" fmla="*/ 1007 w 1007"/>
                <a:gd name="T61" fmla="*/ 410 h 637"/>
                <a:gd name="T62" fmla="*/ 965 w 1007"/>
                <a:gd name="T63" fmla="*/ 394 h 637"/>
                <a:gd name="T64" fmla="*/ 889 w 1007"/>
                <a:gd name="T65" fmla="*/ 410 h 637"/>
                <a:gd name="T66" fmla="*/ 849 w 1007"/>
                <a:gd name="T67" fmla="*/ 502 h 637"/>
                <a:gd name="T68" fmla="*/ 752 w 1007"/>
                <a:gd name="T69" fmla="*/ 512 h 637"/>
                <a:gd name="T70" fmla="*/ 712 w 1007"/>
                <a:gd name="T71" fmla="*/ 489 h 637"/>
                <a:gd name="T72" fmla="*/ 647 w 1007"/>
                <a:gd name="T73" fmla="*/ 376 h 637"/>
                <a:gd name="T74" fmla="*/ 645 w 1007"/>
                <a:gd name="T75" fmla="*/ 289 h 637"/>
                <a:gd name="T76" fmla="*/ 667 w 1007"/>
                <a:gd name="T77" fmla="*/ 247 h 637"/>
                <a:gd name="T78" fmla="*/ 601 w 1007"/>
                <a:gd name="T79" fmla="*/ 225 h 637"/>
                <a:gd name="T80" fmla="*/ 517 w 1007"/>
                <a:gd name="T81" fmla="*/ 105 h 637"/>
                <a:gd name="T82" fmla="*/ 447 w 1007"/>
                <a:gd name="T83" fmla="*/ 131 h 637"/>
                <a:gd name="T84" fmla="*/ 355 w 1007"/>
                <a:gd name="T85" fmla="*/ 32 h 637"/>
                <a:gd name="T86" fmla="*/ 204 w 1007"/>
                <a:gd name="T87" fmla="*/ 53 h 637"/>
                <a:gd name="T88" fmla="*/ 77 w 1007"/>
                <a:gd name="T89" fmla="*/ 0 h 637"/>
                <a:gd name="T90" fmla="*/ 0 w 1007"/>
                <a:gd name="T91" fmla="*/ 7 h 63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07"/>
                <a:gd name="T139" fmla="*/ 0 h 637"/>
                <a:gd name="T140" fmla="*/ 1007 w 1007"/>
                <a:gd name="T141" fmla="*/ 637 h 63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07" h="637">
                  <a:moveTo>
                    <a:pt x="0" y="7"/>
                  </a:moveTo>
                  <a:lnTo>
                    <a:pt x="48" y="106"/>
                  </a:lnTo>
                  <a:lnTo>
                    <a:pt x="105" y="152"/>
                  </a:lnTo>
                  <a:lnTo>
                    <a:pt x="100" y="179"/>
                  </a:lnTo>
                  <a:lnTo>
                    <a:pt x="72" y="185"/>
                  </a:lnTo>
                  <a:lnTo>
                    <a:pt x="135" y="207"/>
                  </a:lnTo>
                  <a:lnTo>
                    <a:pt x="169" y="252"/>
                  </a:lnTo>
                  <a:lnTo>
                    <a:pt x="166" y="289"/>
                  </a:lnTo>
                  <a:lnTo>
                    <a:pt x="239" y="351"/>
                  </a:lnTo>
                  <a:lnTo>
                    <a:pt x="256" y="330"/>
                  </a:lnTo>
                  <a:lnTo>
                    <a:pt x="85" y="91"/>
                  </a:lnTo>
                  <a:lnTo>
                    <a:pt x="74" y="26"/>
                  </a:lnTo>
                  <a:lnTo>
                    <a:pt x="111" y="43"/>
                  </a:lnTo>
                  <a:lnTo>
                    <a:pt x="175" y="147"/>
                  </a:lnTo>
                  <a:lnTo>
                    <a:pt x="264" y="226"/>
                  </a:lnTo>
                  <a:lnTo>
                    <a:pt x="261" y="256"/>
                  </a:lnTo>
                  <a:lnTo>
                    <a:pt x="385" y="363"/>
                  </a:lnTo>
                  <a:lnTo>
                    <a:pt x="400" y="409"/>
                  </a:lnTo>
                  <a:lnTo>
                    <a:pt x="385" y="439"/>
                  </a:lnTo>
                  <a:lnTo>
                    <a:pt x="414" y="480"/>
                  </a:lnTo>
                  <a:lnTo>
                    <a:pt x="653" y="592"/>
                  </a:lnTo>
                  <a:lnTo>
                    <a:pt x="757" y="584"/>
                  </a:lnTo>
                  <a:lnTo>
                    <a:pt x="826" y="637"/>
                  </a:lnTo>
                  <a:lnTo>
                    <a:pt x="854" y="585"/>
                  </a:lnTo>
                  <a:lnTo>
                    <a:pt x="888" y="584"/>
                  </a:lnTo>
                  <a:lnTo>
                    <a:pt x="852" y="540"/>
                  </a:lnTo>
                  <a:lnTo>
                    <a:pt x="929" y="522"/>
                  </a:lnTo>
                  <a:lnTo>
                    <a:pt x="957" y="502"/>
                  </a:lnTo>
                  <a:lnTo>
                    <a:pt x="966" y="491"/>
                  </a:lnTo>
                  <a:lnTo>
                    <a:pt x="975" y="516"/>
                  </a:lnTo>
                  <a:lnTo>
                    <a:pt x="1007" y="410"/>
                  </a:lnTo>
                  <a:lnTo>
                    <a:pt x="965" y="394"/>
                  </a:lnTo>
                  <a:lnTo>
                    <a:pt x="889" y="410"/>
                  </a:lnTo>
                  <a:lnTo>
                    <a:pt x="849" y="502"/>
                  </a:lnTo>
                  <a:lnTo>
                    <a:pt x="752" y="512"/>
                  </a:lnTo>
                  <a:lnTo>
                    <a:pt x="712" y="489"/>
                  </a:lnTo>
                  <a:lnTo>
                    <a:pt x="647" y="376"/>
                  </a:lnTo>
                  <a:lnTo>
                    <a:pt x="645" y="289"/>
                  </a:lnTo>
                  <a:lnTo>
                    <a:pt x="667" y="247"/>
                  </a:lnTo>
                  <a:lnTo>
                    <a:pt x="601" y="225"/>
                  </a:lnTo>
                  <a:lnTo>
                    <a:pt x="517" y="105"/>
                  </a:lnTo>
                  <a:lnTo>
                    <a:pt x="447" y="131"/>
                  </a:lnTo>
                  <a:lnTo>
                    <a:pt x="355" y="32"/>
                  </a:lnTo>
                  <a:lnTo>
                    <a:pt x="204" y="53"/>
                  </a:lnTo>
                  <a:lnTo>
                    <a:pt x="77" y="0"/>
                  </a:lnTo>
                  <a:lnTo>
                    <a:pt x="0" y="7"/>
                  </a:lnTo>
                  <a:close/>
                </a:path>
              </a:pathLst>
            </a:custGeom>
            <a:solidFill>
              <a:srgbClr val="9DC6E2"/>
            </a:solidFill>
            <a:ln w="1651">
              <a:solidFill>
                <a:srgbClr val="004070"/>
              </a:solidFill>
              <a:prstDash val="solid"/>
              <a:round/>
              <a:headEnd/>
              <a:tailEnd/>
            </a:ln>
          </p:spPr>
          <p:txBody>
            <a:bodyPr/>
            <a:lstStyle/>
            <a:p>
              <a:endParaRPr lang="en-US"/>
            </a:p>
          </p:txBody>
        </p:sp>
        <p:sp>
          <p:nvSpPr>
            <p:cNvPr id="346" name="Freeform 76"/>
            <p:cNvSpPr>
              <a:spLocks/>
            </p:cNvSpPr>
            <p:nvPr/>
          </p:nvSpPr>
          <p:spPr bwMode="auto">
            <a:xfrm>
              <a:off x="2573" y="1753"/>
              <a:ext cx="250" cy="115"/>
            </a:xfrm>
            <a:custGeom>
              <a:avLst/>
              <a:gdLst>
                <a:gd name="T0" fmla="*/ 0 w 1058"/>
                <a:gd name="T1" fmla="*/ 139 h 444"/>
                <a:gd name="T2" fmla="*/ 34 w 1058"/>
                <a:gd name="T3" fmla="*/ 184 h 444"/>
                <a:gd name="T4" fmla="*/ 81 w 1058"/>
                <a:gd name="T5" fmla="*/ 201 h 444"/>
                <a:gd name="T6" fmla="*/ 100 w 1058"/>
                <a:gd name="T7" fmla="*/ 296 h 444"/>
                <a:gd name="T8" fmla="*/ 247 w 1058"/>
                <a:gd name="T9" fmla="*/ 333 h 444"/>
                <a:gd name="T10" fmla="*/ 309 w 1058"/>
                <a:gd name="T11" fmla="*/ 397 h 444"/>
                <a:gd name="T12" fmla="*/ 430 w 1058"/>
                <a:gd name="T13" fmla="*/ 393 h 444"/>
                <a:gd name="T14" fmla="*/ 567 w 1058"/>
                <a:gd name="T15" fmla="*/ 444 h 444"/>
                <a:gd name="T16" fmla="*/ 750 w 1058"/>
                <a:gd name="T17" fmla="*/ 397 h 444"/>
                <a:gd name="T18" fmla="*/ 806 w 1058"/>
                <a:gd name="T19" fmla="*/ 360 h 444"/>
                <a:gd name="T20" fmla="*/ 806 w 1058"/>
                <a:gd name="T21" fmla="*/ 309 h 444"/>
                <a:gd name="T22" fmla="*/ 857 w 1058"/>
                <a:gd name="T23" fmla="*/ 315 h 444"/>
                <a:gd name="T24" fmla="*/ 968 w 1058"/>
                <a:gd name="T25" fmla="*/ 241 h 444"/>
                <a:gd name="T26" fmla="*/ 1058 w 1058"/>
                <a:gd name="T27" fmla="*/ 236 h 444"/>
                <a:gd name="T28" fmla="*/ 1015 w 1058"/>
                <a:gd name="T29" fmla="*/ 180 h 444"/>
                <a:gd name="T30" fmla="*/ 930 w 1058"/>
                <a:gd name="T31" fmla="*/ 195 h 444"/>
                <a:gd name="T32" fmla="*/ 929 w 1058"/>
                <a:gd name="T33" fmla="*/ 132 h 444"/>
                <a:gd name="T34" fmla="*/ 951 w 1058"/>
                <a:gd name="T35" fmla="*/ 98 h 444"/>
                <a:gd name="T36" fmla="*/ 890 w 1058"/>
                <a:gd name="T37" fmla="*/ 88 h 444"/>
                <a:gd name="T38" fmla="*/ 732 w 1058"/>
                <a:gd name="T39" fmla="*/ 126 h 444"/>
                <a:gd name="T40" fmla="*/ 593 w 1058"/>
                <a:gd name="T41" fmla="*/ 70 h 444"/>
                <a:gd name="T42" fmla="*/ 504 w 1058"/>
                <a:gd name="T43" fmla="*/ 78 h 444"/>
                <a:gd name="T44" fmla="*/ 471 w 1058"/>
                <a:gd name="T45" fmla="*/ 32 h 444"/>
                <a:gd name="T46" fmla="*/ 383 w 1058"/>
                <a:gd name="T47" fmla="*/ 0 h 444"/>
                <a:gd name="T48" fmla="*/ 336 w 1058"/>
                <a:gd name="T49" fmla="*/ 33 h 444"/>
                <a:gd name="T50" fmla="*/ 334 w 1058"/>
                <a:gd name="T51" fmla="*/ 96 h 444"/>
                <a:gd name="T52" fmla="*/ 133 w 1058"/>
                <a:gd name="T53" fmla="*/ 69 h 444"/>
                <a:gd name="T54" fmla="*/ 0 w 1058"/>
                <a:gd name="T55" fmla="*/ 139 h 44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58"/>
                <a:gd name="T85" fmla="*/ 0 h 444"/>
                <a:gd name="T86" fmla="*/ 1058 w 1058"/>
                <a:gd name="T87" fmla="*/ 444 h 44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58" h="444">
                  <a:moveTo>
                    <a:pt x="0" y="139"/>
                  </a:moveTo>
                  <a:lnTo>
                    <a:pt x="34" y="184"/>
                  </a:lnTo>
                  <a:lnTo>
                    <a:pt x="81" y="201"/>
                  </a:lnTo>
                  <a:lnTo>
                    <a:pt x="100" y="296"/>
                  </a:lnTo>
                  <a:lnTo>
                    <a:pt x="247" y="333"/>
                  </a:lnTo>
                  <a:lnTo>
                    <a:pt x="309" y="397"/>
                  </a:lnTo>
                  <a:lnTo>
                    <a:pt x="430" y="393"/>
                  </a:lnTo>
                  <a:lnTo>
                    <a:pt x="567" y="444"/>
                  </a:lnTo>
                  <a:lnTo>
                    <a:pt x="750" y="397"/>
                  </a:lnTo>
                  <a:lnTo>
                    <a:pt x="806" y="360"/>
                  </a:lnTo>
                  <a:lnTo>
                    <a:pt x="806" y="309"/>
                  </a:lnTo>
                  <a:lnTo>
                    <a:pt x="857" y="315"/>
                  </a:lnTo>
                  <a:lnTo>
                    <a:pt x="968" y="241"/>
                  </a:lnTo>
                  <a:lnTo>
                    <a:pt x="1058" y="236"/>
                  </a:lnTo>
                  <a:lnTo>
                    <a:pt x="1015" y="180"/>
                  </a:lnTo>
                  <a:lnTo>
                    <a:pt x="930" y="195"/>
                  </a:lnTo>
                  <a:lnTo>
                    <a:pt x="929" y="132"/>
                  </a:lnTo>
                  <a:lnTo>
                    <a:pt x="951" y="98"/>
                  </a:lnTo>
                  <a:lnTo>
                    <a:pt x="890" y="88"/>
                  </a:lnTo>
                  <a:lnTo>
                    <a:pt x="732" y="126"/>
                  </a:lnTo>
                  <a:lnTo>
                    <a:pt x="593" y="70"/>
                  </a:lnTo>
                  <a:lnTo>
                    <a:pt x="504" y="78"/>
                  </a:lnTo>
                  <a:lnTo>
                    <a:pt x="471" y="32"/>
                  </a:lnTo>
                  <a:lnTo>
                    <a:pt x="383" y="0"/>
                  </a:lnTo>
                  <a:lnTo>
                    <a:pt x="336" y="33"/>
                  </a:lnTo>
                  <a:lnTo>
                    <a:pt x="334" y="96"/>
                  </a:lnTo>
                  <a:lnTo>
                    <a:pt x="133" y="69"/>
                  </a:lnTo>
                  <a:lnTo>
                    <a:pt x="0" y="139"/>
                  </a:lnTo>
                  <a:close/>
                </a:path>
              </a:pathLst>
            </a:custGeom>
            <a:solidFill>
              <a:srgbClr val="9DC6E2"/>
            </a:solidFill>
            <a:ln w="1651">
              <a:solidFill>
                <a:srgbClr val="004070"/>
              </a:solidFill>
              <a:prstDash val="solid"/>
              <a:round/>
              <a:headEnd/>
              <a:tailEnd/>
            </a:ln>
          </p:spPr>
          <p:txBody>
            <a:bodyPr/>
            <a:lstStyle/>
            <a:p>
              <a:endParaRPr lang="en-US"/>
            </a:p>
          </p:txBody>
        </p:sp>
        <p:sp>
          <p:nvSpPr>
            <p:cNvPr id="347" name="Freeform 77"/>
            <p:cNvSpPr>
              <a:spLocks/>
            </p:cNvSpPr>
            <p:nvPr/>
          </p:nvSpPr>
          <p:spPr bwMode="auto">
            <a:xfrm>
              <a:off x="2290" y="2029"/>
              <a:ext cx="61" cy="75"/>
            </a:xfrm>
            <a:custGeom>
              <a:avLst/>
              <a:gdLst>
                <a:gd name="T0" fmla="*/ 0 w 256"/>
                <a:gd name="T1" fmla="*/ 204 h 288"/>
                <a:gd name="T2" fmla="*/ 35 w 256"/>
                <a:gd name="T3" fmla="*/ 288 h 288"/>
                <a:gd name="T4" fmla="*/ 95 w 256"/>
                <a:gd name="T5" fmla="*/ 275 h 288"/>
                <a:gd name="T6" fmla="*/ 191 w 256"/>
                <a:gd name="T7" fmla="*/ 203 h 288"/>
                <a:gd name="T8" fmla="*/ 190 w 256"/>
                <a:gd name="T9" fmla="*/ 169 h 288"/>
                <a:gd name="T10" fmla="*/ 252 w 256"/>
                <a:gd name="T11" fmla="*/ 105 h 288"/>
                <a:gd name="T12" fmla="*/ 256 w 256"/>
                <a:gd name="T13" fmla="*/ 85 h 288"/>
                <a:gd name="T14" fmla="*/ 222 w 256"/>
                <a:gd name="T15" fmla="*/ 48 h 288"/>
                <a:gd name="T16" fmla="*/ 143 w 256"/>
                <a:gd name="T17" fmla="*/ 0 h 288"/>
                <a:gd name="T18" fmla="*/ 123 w 256"/>
                <a:gd name="T19" fmla="*/ 1 h 288"/>
                <a:gd name="T20" fmla="*/ 134 w 256"/>
                <a:gd name="T21" fmla="*/ 27 h 288"/>
                <a:gd name="T22" fmla="*/ 106 w 256"/>
                <a:gd name="T23" fmla="*/ 77 h 288"/>
                <a:gd name="T24" fmla="*/ 123 w 256"/>
                <a:gd name="T25" fmla="*/ 101 h 288"/>
                <a:gd name="T26" fmla="*/ 98 w 256"/>
                <a:gd name="T27" fmla="*/ 170 h 288"/>
                <a:gd name="T28" fmla="*/ 0 w 256"/>
                <a:gd name="T29" fmla="*/ 204 h 28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6"/>
                <a:gd name="T46" fmla="*/ 0 h 288"/>
                <a:gd name="T47" fmla="*/ 256 w 256"/>
                <a:gd name="T48" fmla="*/ 288 h 28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6" h="288">
                  <a:moveTo>
                    <a:pt x="0" y="204"/>
                  </a:moveTo>
                  <a:lnTo>
                    <a:pt x="35" y="288"/>
                  </a:lnTo>
                  <a:lnTo>
                    <a:pt x="95" y="275"/>
                  </a:lnTo>
                  <a:lnTo>
                    <a:pt x="191" y="203"/>
                  </a:lnTo>
                  <a:lnTo>
                    <a:pt x="190" y="169"/>
                  </a:lnTo>
                  <a:lnTo>
                    <a:pt x="252" y="105"/>
                  </a:lnTo>
                  <a:lnTo>
                    <a:pt x="256" y="85"/>
                  </a:lnTo>
                  <a:lnTo>
                    <a:pt x="222" y="48"/>
                  </a:lnTo>
                  <a:lnTo>
                    <a:pt x="143" y="0"/>
                  </a:lnTo>
                  <a:lnTo>
                    <a:pt x="123" y="1"/>
                  </a:lnTo>
                  <a:lnTo>
                    <a:pt x="134" y="27"/>
                  </a:lnTo>
                  <a:lnTo>
                    <a:pt x="106" y="77"/>
                  </a:lnTo>
                  <a:lnTo>
                    <a:pt x="123" y="101"/>
                  </a:lnTo>
                  <a:lnTo>
                    <a:pt x="98" y="170"/>
                  </a:lnTo>
                  <a:lnTo>
                    <a:pt x="0" y="204"/>
                  </a:lnTo>
                  <a:close/>
                </a:path>
              </a:pathLst>
            </a:custGeom>
            <a:solidFill>
              <a:srgbClr val="9DC6E2"/>
            </a:solidFill>
            <a:ln w="1651">
              <a:solidFill>
                <a:srgbClr val="004070"/>
              </a:solidFill>
              <a:prstDash val="solid"/>
              <a:round/>
              <a:headEnd/>
              <a:tailEnd/>
            </a:ln>
          </p:spPr>
          <p:txBody>
            <a:bodyPr/>
            <a:lstStyle/>
            <a:p>
              <a:endParaRPr lang="en-US"/>
            </a:p>
          </p:txBody>
        </p:sp>
        <p:sp>
          <p:nvSpPr>
            <p:cNvPr id="348" name="Freeform 78"/>
            <p:cNvSpPr>
              <a:spLocks/>
            </p:cNvSpPr>
            <p:nvPr/>
          </p:nvSpPr>
          <p:spPr bwMode="auto">
            <a:xfrm>
              <a:off x="2512" y="1979"/>
              <a:ext cx="63" cy="36"/>
            </a:xfrm>
            <a:custGeom>
              <a:avLst/>
              <a:gdLst>
                <a:gd name="T0" fmla="*/ 0 w 268"/>
                <a:gd name="T1" fmla="*/ 54 h 138"/>
                <a:gd name="T2" fmla="*/ 33 w 268"/>
                <a:gd name="T3" fmla="*/ 0 h 138"/>
                <a:gd name="T4" fmla="*/ 139 w 268"/>
                <a:gd name="T5" fmla="*/ 35 h 138"/>
                <a:gd name="T6" fmla="*/ 195 w 268"/>
                <a:gd name="T7" fmla="*/ 87 h 138"/>
                <a:gd name="T8" fmla="*/ 268 w 268"/>
                <a:gd name="T9" fmla="*/ 87 h 138"/>
                <a:gd name="T10" fmla="*/ 264 w 268"/>
                <a:gd name="T11" fmla="*/ 138 h 138"/>
                <a:gd name="T12" fmla="*/ 90 w 268"/>
                <a:gd name="T13" fmla="*/ 105 h 138"/>
                <a:gd name="T14" fmla="*/ 0 w 268"/>
                <a:gd name="T15" fmla="*/ 54 h 138"/>
                <a:gd name="T16" fmla="*/ 0 60000 65536"/>
                <a:gd name="T17" fmla="*/ 0 60000 65536"/>
                <a:gd name="T18" fmla="*/ 0 60000 65536"/>
                <a:gd name="T19" fmla="*/ 0 60000 65536"/>
                <a:gd name="T20" fmla="*/ 0 60000 65536"/>
                <a:gd name="T21" fmla="*/ 0 60000 65536"/>
                <a:gd name="T22" fmla="*/ 0 60000 65536"/>
                <a:gd name="T23" fmla="*/ 0 60000 65536"/>
                <a:gd name="T24" fmla="*/ 0 w 268"/>
                <a:gd name="T25" fmla="*/ 0 h 138"/>
                <a:gd name="T26" fmla="*/ 268 w 268"/>
                <a:gd name="T27" fmla="*/ 138 h 1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8" h="138">
                  <a:moveTo>
                    <a:pt x="0" y="54"/>
                  </a:moveTo>
                  <a:lnTo>
                    <a:pt x="33" y="0"/>
                  </a:lnTo>
                  <a:lnTo>
                    <a:pt x="139" y="35"/>
                  </a:lnTo>
                  <a:lnTo>
                    <a:pt x="195" y="87"/>
                  </a:lnTo>
                  <a:lnTo>
                    <a:pt x="268" y="87"/>
                  </a:lnTo>
                  <a:lnTo>
                    <a:pt x="264" y="138"/>
                  </a:lnTo>
                  <a:lnTo>
                    <a:pt x="90" y="105"/>
                  </a:lnTo>
                  <a:lnTo>
                    <a:pt x="0" y="54"/>
                  </a:lnTo>
                  <a:close/>
                </a:path>
              </a:pathLst>
            </a:custGeom>
            <a:solidFill>
              <a:srgbClr val="9DC6E2"/>
            </a:solidFill>
            <a:ln w="1651">
              <a:solidFill>
                <a:srgbClr val="004070"/>
              </a:solidFill>
              <a:prstDash val="solid"/>
              <a:round/>
              <a:headEnd/>
              <a:tailEnd/>
            </a:ln>
          </p:spPr>
          <p:txBody>
            <a:bodyPr/>
            <a:lstStyle/>
            <a:p>
              <a:endParaRPr lang="en-US"/>
            </a:p>
          </p:txBody>
        </p:sp>
        <p:sp>
          <p:nvSpPr>
            <p:cNvPr id="349" name="Freeform 79"/>
            <p:cNvSpPr>
              <a:spLocks/>
            </p:cNvSpPr>
            <p:nvPr/>
          </p:nvSpPr>
          <p:spPr bwMode="auto">
            <a:xfrm>
              <a:off x="1908" y="1742"/>
              <a:ext cx="28" cy="28"/>
            </a:xfrm>
            <a:custGeom>
              <a:avLst/>
              <a:gdLst>
                <a:gd name="T0" fmla="*/ 0 w 119"/>
                <a:gd name="T1" fmla="*/ 84 h 112"/>
                <a:gd name="T2" fmla="*/ 47 w 119"/>
                <a:gd name="T3" fmla="*/ 70 h 112"/>
                <a:gd name="T4" fmla="*/ 22 w 119"/>
                <a:gd name="T5" fmla="*/ 57 h 112"/>
                <a:gd name="T6" fmla="*/ 45 w 119"/>
                <a:gd name="T7" fmla="*/ 18 h 112"/>
                <a:gd name="T8" fmla="*/ 63 w 119"/>
                <a:gd name="T9" fmla="*/ 43 h 112"/>
                <a:gd name="T10" fmla="*/ 64 w 119"/>
                <a:gd name="T11" fmla="*/ 0 h 112"/>
                <a:gd name="T12" fmla="*/ 119 w 119"/>
                <a:gd name="T13" fmla="*/ 0 h 112"/>
                <a:gd name="T14" fmla="*/ 114 w 119"/>
                <a:gd name="T15" fmla="*/ 43 h 112"/>
                <a:gd name="T16" fmla="*/ 80 w 119"/>
                <a:gd name="T17" fmla="*/ 59 h 112"/>
                <a:gd name="T18" fmla="*/ 81 w 119"/>
                <a:gd name="T19" fmla="*/ 112 h 112"/>
                <a:gd name="T20" fmla="*/ 48 w 119"/>
                <a:gd name="T21" fmla="*/ 80 h 112"/>
                <a:gd name="T22" fmla="*/ 0 w 119"/>
                <a:gd name="T23" fmla="*/ 84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9"/>
                <a:gd name="T37" fmla="*/ 0 h 112"/>
                <a:gd name="T38" fmla="*/ 119 w 119"/>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9" h="112">
                  <a:moveTo>
                    <a:pt x="0" y="84"/>
                  </a:moveTo>
                  <a:lnTo>
                    <a:pt x="47" y="70"/>
                  </a:lnTo>
                  <a:lnTo>
                    <a:pt x="22" y="57"/>
                  </a:lnTo>
                  <a:lnTo>
                    <a:pt x="45" y="18"/>
                  </a:lnTo>
                  <a:lnTo>
                    <a:pt x="63" y="43"/>
                  </a:lnTo>
                  <a:lnTo>
                    <a:pt x="64" y="0"/>
                  </a:lnTo>
                  <a:lnTo>
                    <a:pt x="119" y="0"/>
                  </a:lnTo>
                  <a:lnTo>
                    <a:pt x="114" y="43"/>
                  </a:lnTo>
                  <a:lnTo>
                    <a:pt x="80" y="59"/>
                  </a:lnTo>
                  <a:lnTo>
                    <a:pt x="81" y="112"/>
                  </a:lnTo>
                  <a:lnTo>
                    <a:pt x="48" y="80"/>
                  </a:lnTo>
                  <a:lnTo>
                    <a:pt x="0" y="84"/>
                  </a:lnTo>
                  <a:close/>
                </a:path>
              </a:pathLst>
            </a:custGeom>
            <a:solidFill>
              <a:srgbClr val="9DC6E2"/>
            </a:solidFill>
            <a:ln w="1651">
              <a:solidFill>
                <a:srgbClr val="004070"/>
              </a:solidFill>
              <a:prstDash val="solid"/>
              <a:round/>
              <a:headEnd/>
              <a:tailEnd/>
            </a:ln>
          </p:spPr>
          <p:txBody>
            <a:bodyPr/>
            <a:lstStyle/>
            <a:p>
              <a:endParaRPr lang="en-US"/>
            </a:p>
          </p:txBody>
        </p:sp>
        <p:sp>
          <p:nvSpPr>
            <p:cNvPr id="350" name="Freeform 80"/>
            <p:cNvSpPr>
              <a:spLocks/>
            </p:cNvSpPr>
            <p:nvPr/>
          </p:nvSpPr>
          <p:spPr bwMode="auto">
            <a:xfrm>
              <a:off x="3195" y="2616"/>
              <a:ext cx="61" cy="63"/>
            </a:xfrm>
            <a:custGeom>
              <a:avLst/>
              <a:gdLst>
                <a:gd name="T0" fmla="*/ 0 w 257"/>
                <a:gd name="T1" fmla="*/ 212 h 243"/>
                <a:gd name="T2" fmla="*/ 54 w 257"/>
                <a:gd name="T3" fmla="*/ 138 h 243"/>
                <a:gd name="T4" fmla="*/ 147 w 257"/>
                <a:gd name="T5" fmla="*/ 83 h 243"/>
                <a:gd name="T6" fmla="*/ 194 w 257"/>
                <a:gd name="T7" fmla="*/ 0 h 243"/>
                <a:gd name="T8" fmla="*/ 223 w 257"/>
                <a:gd name="T9" fmla="*/ 25 h 243"/>
                <a:gd name="T10" fmla="*/ 254 w 257"/>
                <a:gd name="T11" fmla="*/ 14 h 243"/>
                <a:gd name="T12" fmla="*/ 257 w 257"/>
                <a:gd name="T13" fmla="*/ 43 h 243"/>
                <a:gd name="T14" fmla="*/ 209 w 257"/>
                <a:gd name="T15" fmla="*/ 101 h 243"/>
                <a:gd name="T16" fmla="*/ 220 w 257"/>
                <a:gd name="T17" fmla="*/ 127 h 243"/>
                <a:gd name="T18" fmla="*/ 165 w 257"/>
                <a:gd name="T19" fmla="*/ 137 h 243"/>
                <a:gd name="T20" fmla="*/ 139 w 257"/>
                <a:gd name="T21" fmla="*/ 218 h 243"/>
                <a:gd name="T22" fmla="*/ 83 w 257"/>
                <a:gd name="T23" fmla="*/ 243 h 243"/>
                <a:gd name="T24" fmla="*/ 0 w 257"/>
                <a:gd name="T25" fmla="*/ 212 h 2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7"/>
                <a:gd name="T40" fmla="*/ 0 h 243"/>
                <a:gd name="T41" fmla="*/ 257 w 257"/>
                <a:gd name="T42" fmla="*/ 243 h 2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7" h="243">
                  <a:moveTo>
                    <a:pt x="0" y="212"/>
                  </a:moveTo>
                  <a:lnTo>
                    <a:pt x="54" y="138"/>
                  </a:lnTo>
                  <a:lnTo>
                    <a:pt x="147" y="83"/>
                  </a:lnTo>
                  <a:lnTo>
                    <a:pt x="194" y="0"/>
                  </a:lnTo>
                  <a:lnTo>
                    <a:pt x="223" y="25"/>
                  </a:lnTo>
                  <a:lnTo>
                    <a:pt x="254" y="14"/>
                  </a:lnTo>
                  <a:lnTo>
                    <a:pt x="257" y="43"/>
                  </a:lnTo>
                  <a:lnTo>
                    <a:pt x="209" y="101"/>
                  </a:lnTo>
                  <a:lnTo>
                    <a:pt x="220" y="127"/>
                  </a:lnTo>
                  <a:lnTo>
                    <a:pt x="165" y="137"/>
                  </a:lnTo>
                  <a:lnTo>
                    <a:pt x="139" y="218"/>
                  </a:lnTo>
                  <a:lnTo>
                    <a:pt x="83" y="243"/>
                  </a:lnTo>
                  <a:lnTo>
                    <a:pt x="0" y="212"/>
                  </a:lnTo>
                  <a:close/>
                </a:path>
              </a:pathLst>
            </a:custGeom>
            <a:solidFill>
              <a:srgbClr val="9DC6E2"/>
            </a:solidFill>
            <a:ln w="1651">
              <a:solidFill>
                <a:srgbClr val="004070"/>
              </a:solidFill>
              <a:prstDash val="solid"/>
              <a:round/>
              <a:headEnd/>
              <a:tailEnd/>
            </a:ln>
          </p:spPr>
          <p:txBody>
            <a:bodyPr/>
            <a:lstStyle/>
            <a:p>
              <a:endParaRPr lang="en-US"/>
            </a:p>
          </p:txBody>
        </p:sp>
        <p:sp>
          <p:nvSpPr>
            <p:cNvPr id="351" name="Freeform 81"/>
            <p:cNvSpPr>
              <a:spLocks/>
            </p:cNvSpPr>
            <p:nvPr/>
          </p:nvSpPr>
          <p:spPr bwMode="auto">
            <a:xfrm>
              <a:off x="3243" y="2554"/>
              <a:ext cx="46" cy="69"/>
            </a:xfrm>
            <a:custGeom>
              <a:avLst/>
              <a:gdLst>
                <a:gd name="T0" fmla="*/ 0 w 193"/>
                <a:gd name="T1" fmla="*/ 0 h 266"/>
                <a:gd name="T2" fmla="*/ 53 w 193"/>
                <a:gd name="T3" fmla="*/ 30 h 266"/>
                <a:gd name="T4" fmla="*/ 67 w 193"/>
                <a:gd name="T5" fmla="*/ 89 h 266"/>
                <a:gd name="T6" fmla="*/ 90 w 193"/>
                <a:gd name="T7" fmla="*/ 105 h 266"/>
                <a:gd name="T8" fmla="*/ 104 w 193"/>
                <a:gd name="T9" fmla="*/ 81 h 266"/>
                <a:gd name="T10" fmla="*/ 115 w 193"/>
                <a:gd name="T11" fmla="*/ 121 h 266"/>
                <a:gd name="T12" fmla="*/ 193 w 193"/>
                <a:gd name="T13" fmla="*/ 121 h 266"/>
                <a:gd name="T14" fmla="*/ 177 w 193"/>
                <a:gd name="T15" fmla="*/ 180 h 266"/>
                <a:gd name="T16" fmla="*/ 138 w 193"/>
                <a:gd name="T17" fmla="*/ 188 h 266"/>
                <a:gd name="T18" fmla="*/ 105 w 193"/>
                <a:gd name="T19" fmla="*/ 265 h 266"/>
                <a:gd name="T20" fmla="*/ 68 w 193"/>
                <a:gd name="T21" fmla="*/ 266 h 266"/>
                <a:gd name="T22" fmla="*/ 85 w 193"/>
                <a:gd name="T23" fmla="*/ 239 h 266"/>
                <a:gd name="T24" fmla="*/ 37 w 193"/>
                <a:gd name="T25" fmla="*/ 184 h 266"/>
                <a:gd name="T26" fmla="*/ 75 w 193"/>
                <a:gd name="T27" fmla="*/ 136 h 266"/>
                <a:gd name="T28" fmla="*/ 68 w 193"/>
                <a:gd name="T29" fmla="*/ 96 h 266"/>
                <a:gd name="T30" fmla="*/ 0 w 193"/>
                <a:gd name="T31" fmla="*/ 0 h 26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3"/>
                <a:gd name="T49" fmla="*/ 0 h 266"/>
                <a:gd name="T50" fmla="*/ 193 w 193"/>
                <a:gd name="T51" fmla="*/ 266 h 26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3" h="266">
                  <a:moveTo>
                    <a:pt x="0" y="0"/>
                  </a:moveTo>
                  <a:lnTo>
                    <a:pt x="53" y="30"/>
                  </a:lnTo>
                  <a:lnTo>
                    <a:pt x="67" y="89"/>
                  </a:lnTo>
                  <a:lnTo>
                    <a:pt x="90" y="105"/>
                  </a:lnTo>
                  <a:lnTo>
                    <a:pt x="104" y="81"/>
                  </a:lnTo>
                  <a:lnTo>
                    <a:pt x="115" y="121"/>
                  </a:lnTo>
                  <a:lnTo>
                    <a:pt x="193" y="121"/>
                  </a:lnTo>
                  <a:lnTo>
                    <a:pt x="177" y="180"/>
                  </a:lnTo>
                  <a:lnTo>
                    <a:pt x="138" y="188"/>
                  </a:lnTo>
                  <a:lnTo>
                    <a:pt x="105" y="265"/>
                  </a:lnTo>
                  <a:lnTo>
                    <a:pt x="68" y="266"/>
                  </a:lnTo>
                  <a:lnTo>
                    <a:pt x="85" y="239"/>
                  </a:lnTo>
                  <a:lnTo>
                    <a:pt x="37" y="184"/>
                  </a:lnTo>
                  <a:lnTo>
                    <a:pt x="75" y="136"/>
                  </a:lnTo>
                  <a:lnTo>
                    <a:pt x="68" y="96"/>
                  </a:lnTo>
                  <a:lnTo>
                    <a:pt x="0" y="0"/>
                  </a:lnTo>
                  <a:close/>
                </a:path>
              </a:pathLst>
            </a:custGeom>
            <a:solidFill>
              <a:srgbClr val="9DC6E2"/>
            </a:solidFill>
            <a:ln w="1651">
              <a:solidFill>
                <a:srgbClr val="004070"/>
              </a:solidFill>
              <a:prstDash val="solid"/>
              <a:round/>
              <a:headEnd/>
              <a:tailEnd/>
            </a:ln>
          </p:spPr>
          <p:txBody>
            <a:bodyPr/>
            <a:lstStyle/>
            <a:p>
              <a:endParaRPr lang="en-US"/>
            </a:p>
          </p:txBody>
        </p:sp>
        <p:sp>
          <p:nvSpPr>
            <p:cNvPr id="352" name="Freeform 82"/>
            <p:cNvSpPr>
              <a:spLocks/>
            </p:cNvSpPr>
            <p:nvPr/>
          </p:nvSpPr>
          <p:spPr bwMode="auto">
            <a:xfrm>
              <a:off x="1190" y="2117"/>
              <a:ext cx="31" cy="36"/>
            </a:xfrm>
            <a:custGeom>
              <a:avLst/>
              <a:gdLst>
                <a:gd name="T0" fmla="*/ 0 w 134"/>
                <a:gd name="T1" fmla="*/ 70 h 139"/>
                <a:gd name="T2" fmla="*/ 54 w 134"/>
                <a:gd name="T3" fmla="*/ 136 h 139"/>
                <a:gd name="T4" fmla="*/ 123 w 134"/>
                <a:gd name="T5" fmla="*/ 139 h 139"/>
                <a:gd name="T6" fmla="*/ 134 w 134"/>
                <a:gd name="T7" fmla="*/ 0 h 139"/>
                <a:gd name="T8" fmla="*/ 86 w 134"/>
                <a:gd name="T9" fmla="*/ 7 h 139"/>
                <a:gd name="T10" fmla="*/ 0 w 134"/>
                <a:gd name="T11" fmla="*/ 70 h 139"/>
                <a:gd name="T12" fmla="*/ 0 60000 65536"/>
                <a:gd name="T13" fmla="*/ 0 60000 65536"/>
                <a:gd name="T14" fmla="*/ 0 60000 65536"/>
                <a:gd name="T15" fmla="*/ 0 60000 65536"/>
                <a:gd name="T16" fmla="*/ 0 60000 65536"/>
                <a:gd name="T17" fmla="*/ 0 60000 65536"/>
                <a:gd name="T18" fmla="*/ 0 w 134"/>
                <a:gd name="T19" fmla="*/ 0 h 139"/>
                <a:gd name="T20" fmla="*/ 134 w 134"/>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4" h="139">
                  <a:moveTo>
                    <a:pt x="0" y="70"/>
                  </a:moveTo>
                  <a:lnTo>
                    <a:pt x="54" y="136"/>
                  </a:lnTo>
                  <a:lnTo>
                    <a:pt x="123" y="139"/>
                  </a:lnTo>
                  <a:lnTo>
                    <a:pt x="134" y="0"/>
                  </a:lnTo>
                  <a:lnTo>
                    <a:pt x="86" y="7"/>
                  </a:lnTo>
                  <a:lnTo>
                    <a:pt x="0" y="70"/>
                  </a:lnTo>
                  <a:close/>
                </a:path>
              </a:pathLst>
            </a:custGeom>
            <a:solidFill>
              <a:srgbClr val="9DC6E2"/>
            </a:solidFill>
            <a:ln w="1651">
              <a:solidFill>
                <a:srgbClr val="004070"/>
              </a:solidFill>
              <a:prstDash val="solid"/>
              <a:round/>
              <a:headEnd/>
              <a:tailEnd/>
            </a:ln>
          </p:spPr>
          <p:txBody>
            <a:bodyPr/>
            <a:lstStyle/>
            <a:p>
              <a:endParaRPr lang="en-US"/>
            </a:p>
          </p:txBody>
        </p:sp>
        <p:sp>
          <p:nvSpPr>
            <p:cNvPr id="353" name="Freeform 83"/>
            <p:cNvSpPr>
              <a:spLocks/>
            </p:cNvSpPr>
            <p:nvPr/>
          </p:nvSpPr>
          <p:spPr bwMode="auto">
            <a:xfrm>
              <a:off x="1919" y="1503"/>
              <a:ext cx="205" cy="179"/>
            </a:xfrm>
            <a:custGeom>
              <a:avLst/>
              <a:gdLst>
                <a:gd name="T0" fmla="*/ 3 w 863"/>
                <a:gd name="T1" fmla="*/ 548 h 693"/>
                <a:gd name="T2" fmla="*/ 84 w 863"/>
                <a:gd name="T3" fmla="*/ 539 h 693"/>
                <a:gd name="T4" fmla="*/ 22 w 863"/>
                <a:gd name="T5" fmla="*/ 571 h 693"/>
                <a:gd name="T6" fmla="*/ 69 w 863"/>
                <a:gd name="T7" fmla="*/ 577 h 693"/>
                <a:gd name="T8" fmla="*/ 43 w 863"/>
                <a:gd name="T9" fmla="*/ 629 h 693"/>
                <a:gd name="T10" fmla="*/ 105 w 863"/>
                <a:gd name="T11" fmla="*/ 693 h 693"/>
                <a:gd name="T12" fmla="*/ 184 w 863"/>
                <a:gd name="T13" fmla="*/ 610 h 693"/>
                <a:gd name="T14" fmla="*/ 244 w 863"/>
                <a:gd name="T15" fmla="*/ 600 h 693"/>
                <a:gd name="T16" fmla="*/ 255 w 863"/>
                <a:gd name="T17" fmla="*/ 537 h 693"/>
                <a:gd name="T18" fmla="*/ 239 w 863"/>
                <a:gd name="T19" fmla="*/ 417 h 693"/>
                <a:gd name="T20" fmla="*/ 289 w 863"/>
                <a:gd name="T21" fmla="*/ 363 h 693"/>
                <a:gd name="T22" fmla="*/ 374 w 863"/>
                <a:gd name="T23" fmla="*/ 233 h 693"/>
                <a:gd name="T24" fmla="*/ 428 w 863"/>
                <a:gd name="T25" fmla="*/ 179 h 693"/>
                <a:gd name="T26" fmla="*/ 502 w 863"/>
                <a:gd name="T27" fmla="*/ 157 h 693"/>
                <a:gd name="T28" fmla="*/ 518 w 863"/>
                <a:gd name="T29" fmla="*/ 120 h 693"/>
                <a:gd name="T30" fmla="*/ 580 w 863"/>
                <a:gd name="T31" fmla="*/ 136 h 693"/>
                <a:gd name="T32" fmla="*/ 690 w 863"/>
                <a:gd name="T33" fmla="*/ 121 h 693"/>
                <a:gd name="T34" fmla="*/ 767 w 863"/>
                <a:gd name="T35" fmla="*/ 63 h 693"/>
                <a:gd name="T36" fmla="*/ 799 w 863"/>
                <a:gd name="T37" fmla="*/ 120 h 693"/>
                <a:gd name="T38" fmla="*/ 819 w 863"/>
                <a:gd name="T39" fmla="*/ 83 h 693"/>
                <a:gd name="T40" fmla="*/ 788 w 863"/>
                <a:gd name="T41" fmla="*/ 59 h 693"/>
                <a:gd name="T42" fmla="*/ 803 w 863"/>
                <a:gd name="T43" fmla="*/ 13 h 693"/>
                <a:gd name="T44" fmla="*/ 784 w 863"/>
                <a:gd name="T45" fmla="*/ 4 h 693"/>
                <a:gd name="T46" fmla="*/ 731 w 863"/>
                <a:gd name="T47" fmla="*/ 39 h 693"/>
                <a:gd name="T48" fmla="*/ 720 w 863"/>
                <a:gd name="T49" fmla="*/ 8 h 693"/>
                <a:gd name="T50" fmla="*/ 694 w 863"/>
                <a:gd name="T51" fmla="*/ 14 h 693"/>
                <a:gd name="T52" fmla="*/ 606 w 863"/>
                <a:gd name="T53" fmla="*/ 66 h 693"/>
                <a:gd name="T54" fmla="*/ 565 w 863"/>
                <a:gd name="T55" fmla="*/ 81 h 693"/>
                <a:gd name="T56" fmla="*/ 503 w 863"/>
                <a:gd name="T57" fmla="*/ 105 h 693"/>
                <a:gd name="T58" fmla="*/ 487 w 863"/>
                <a:gd name="T59" fmla="*/ 99 h 693"/>
                <a:gd name="T60" fmla="*/ 481 w 863"/>
                <a:gd name="T61" fmla="*/ 109 h 693"/>
                <a:gd name="T62" fmla="*/ 424 w 863"/>
                <a:gd name="T63" fmla="*/ 138 h 693"/>
                <a:gd name="T64" fmla="*/ 421 w 863"/>
                <a:gd name="T65" fmla="*/ 156 h 693"/>
                <a:gd name="T66" fmla="*/ 340 w 863"/>
                <a:gd name="T67" fmla="*/ 205 h 693"/>
                <a:gd name="T68" fmla="*/ 277 w 863"/>
                <a:gd name="T69" fmla="*/ 253 h 693"/>
                <a:gd name="T70" fmla="*/ 154 w 863"/>
                <a:gd name="T71" fmla="*/ 405 h 693"/>
                <a:gd name="T72" fmla="*/ 211 w 863"/>
                <a:gd name="T73" fmla="*/ 410 h 693"/>
                <a:gd name="T74" fmla="*/ 69 w 863"/>
                <a:gd name="T75" fmla="*/ 458 h 693"/>
                <a:gd name="T76" fmla="*/ 46 w 863"/>
                <a:gd name="T77" fmla="*/ 473 h 693"/>
                <a:gd name="T78" fmla="*/ 4 w 863"/>
                <a:gd name="T79" fmla="*/ 495 h 693"/>
                <a:gd name="T80" fmla="*/ 0 w 863"/>
                <a:gd name="T81" fmla="*/ 519 h 69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63"/>
                <a:gd name="T124" fmla="*/ 0 h 693"/>
                <a:gd name="T125" fmla="*/ 863 w 863"/>
                <a:gd name="T126" fmla="*/ 693 h 69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63" h="693">
                  <a:moveTo>
                    <a:pt x="0" y="519"/>
                  </a:moveTo>
                  <a:lnTo>
                    <a:pt x="3" y="548"/>
                  </a:lnTo>
                  <a:lnTo>
                    <a:pt x="81" y="528"/>
                  </a:lnTo>
                  <a:lnTo>
                    <a:pt x="84" y="539"/>
                  </a:lnTo>
                  <a:lnTo>
                    <a:pt x="2" y="560"/>
                  </a:lnTo>
                  <a:lnTo>
                    <a:pt x="22" y="571"/>
                  </a:lnTo>
                  <a:lnTo>
                    <a:pt x="14" y="608"/>
                  </a:lnTo>
                  <a:lnTo>
                    <a:pt x="69" y="577"/>
                  </a:lnTo>
                  <a:lnTo>
                    <a:pt x="9" y="629"/>
                  </a:lnTo>
                  <a:lnTo>
                    <a:pt x="43" y="629"/>
                  </a:lnTo>
                  <a:lnTo>
                    <a:pt x="22" y="674"/>
                  </a:lnTo>
                  <a:lnTo>
                    <a:pt x="105" y="693"/>
                  </a:lnTo>
                  <a:lnTo>
                    <a:pt x="171" y="649"/>
                  </a:lnTo>
                  <a:lnTo>
                    <a:pt x="184" y="610"/>
                  </a:lnTo>
                  <a:lnTo>
                    <a:pt x="205" y="649"/>
                  </a:lnTo>
                  <a:lnTo>
                    <a:pt x="244" y="600"/>
                  </a:lnTo>
                  <a:lnTo>
                    <a:pt x="237" y="556"/>
                  </a:lnTo>
                  <a:lnTo>
                    <a:pt x="255" y="537"/>
                  </a:lnTo>
                  <a:lnTo>
                    <a:pt x="237" y="516"/>
                  </a:lnTo>
                  <a:lnTo>
                    <a:pt x="239" y="417"/>
                  </a:lnTo>
                  <a:lnTo>
                    <a:pt x="301" y="394"/>
                  </a:lnTo>
                  <a:lnTo>
                    <a:pt x="289" y="363"/>
                  </a:lnTo>
                  <a:lnTo>
                    <a:pt x="316" y="288"/>
                  </a:lnTo>
                  <a:lnTo>
                    <a:pt x="374" y="233"/>
                  </a:lnTo>
                  <a:lnTo>
                    <a:pt x="386" y="187"/>
                  </a:lnTo>
                  <a:lnTo>
                    <a:pt x="428" y="179"/>
                  </a:lnTo>
                  <a:lnTo>
                    <a:pt x="440" y="150"/>
                  </a:lnTo>
                  <a:lnTo>
                    <a:pt x="502" y="157"/>
                  </a:lnTo>
                  <a:lnTo>
                    <a:pt x="503" y="120"/>
                  </a:lnTo>
                  <a:lnTo>
                    <a:pt x="518" y="120"/>
                  </a:lnTo>
                  <a:lnTo>
                    <a:pt x="542" y="103"/>
                  </a:lnTo>
                  <a:lnTo>
                    <a:pt x="580" y="136"/>
                  </a:lnTo>
                  <a:lnTo>
                    <a:pt x="650" y="142"/>
                  </a:lnTo>
                  <a:lnTo>
                    <a:pt x="690" y="121"/>
                  </a:lnTo>
                  <a:lnTo>
                    <a:pt x="701" y="76"/>
                  </a:lnTo>
                  <a:lnTo>
                    <a:pt x="767" y="63"/>
                  </a:lnTo>
                  <a:lnTo>
                    <a:pt x="803" y="81"/>
                  </a:lnTo>
                  <a:lnTo>
                    <a:pt x="799" y="120"/>
                  </a:lnTo>
                  <a:lnTo>
                    <a:pt x="861" y="76"/>
                  </a:lnTo>
                  <a:lnTo>
                    <a:pt x="819" y="83"/>
                  </a:lnTo>
                  <a:lnTo>
                    <a:pt x="830" y="72"/>
                  </a:lnTo>
                  <a:lnTo>
                    <a:pt x="788" y="59"/>
                  </a:lnTo>
                  <a:lnTo>
                    <a:pt x="863" y="39"/>
                  </a:lnTo>
                  <a:lnTo>
                    <a:pt x="803" y="13"/>
                  </a:lnTo>
                  <a:lnTo>
                    <a:pt x="763" y="39"/>
                  </a:lnTo>
                  <a:lnTo>
                    <a:pt x="784" y="4"/>
                  </a:lnTo>
                  <a:lnTo>
                    <a:pt x="752" y="0"/>
                  </a:lnTo>
                  <a:lnTo>
                    <a:pt x="731" y="39"/>
                  </a:lnTo>
                  <a:lnTo>
                    <a:pt x="720" y="41"/>
                  </a:lnTo>
                  <a:lnTo>
                    <a:pt x="720" y="8"/>
                  </a:lnTo>
                  <a:lnTo>
                    <a:pt x="665" y="63"/>
                  </a:lnTo>
                  <a:lnTo>
                    <a:pt x="694" y="14"/>
                  </a:lnTo>
                  <a:lnTo>
                    <a:pt x="665" y="6"/>
                  </a:lnTo>
                  <a:lnTo>
                    <a:pt x="606" y="66"/>
                  </a:lnTo>
                  <a:lnTo>
                    <a:pt x="550" y="47"/>
                  </a:lnTo>
                  <a:lnTo>
                    <a:pt x="565" y="81"/>
                  </a:lnTo>
                  <a:lnTo>
                    <a:pt x="542" y="63"/>
                  </a:lnTo>
                  <a:lnTo>
                    <a:pt x="503" y="105"/>
                  </a:lnTo>
                  <a:lnTo>
                    <a:pt x="507" y="70"/>
                  </a:lnTo>
                  <a:lnTo>
                    <a:pt x="487" y="99"/>
                  </a:lnTo>
                  <a:lnTo>
                    <a:pt x="469" y="79"/>
                  </a:lnTo>
                  <a:lnTo>
                    <a:pt x="481" y="109"/>
                  </a:lnTo>
                  <a:lnTo>
                    <a:pt x="436" y="96"/>
                  </a:lnTo>
                  <a:lnTo>
                    <a:pt x="424" y="138"/>
                  </a:lnTo>
                  <a:lnTo>
                    <a:pt x="382" y="153"/>
                  </a:lnTo>
                  <a:lnTo>
                    <a:pt x="421" y="156"/>
                  </a:lnTo>
                  <a:lnTo>
                    <a:pt x="352" y="176"/>
                  </a:lnTo>
                  <a:lnTo>
                    <a:pt x="340" y="205"/>
                  </a:lnTo>
                  <a:lnTo>
                    <a:pt x="360" y="205"/>
                  </a:lnTo>
                  <a:lnTo>
                    <a:pt x="277" y="253"/>
                  </a:lnTo>
                  <a:lnTo>
                    <a:pt x="245" y="336"/>
                  </a:lnTo>
                  <a:lnTo>
                    <a:pt x="154" y="405"/>
                  </a:lnTo>
                  <a:lnTo>
                    <a:pt x="171" y="422"/>
                  </a:lnTo>
                  <a:lnTo>
                    <a:pt x="211" y="410"/>
                  </a:lnTo>
                  <a:lnTo>
                    <a:pt x="118" y="431"/>
                  </a:lnTo>
                  <a:lnTo>
                    <a:pt x="69" y="458"/>
                  </a:lnTo>
                  <a:lnTo>
                    <a:pt x="81" y="473"/>
                  </a:lnTo>
                  <a:lnTo>
                    <a:pt x="46" y="473"/>
                  </a:lnTo>
                  <a:lnTo>
                    <a:pt x="48" y="495"/>
                  </a:lnTo>
                  <a:lnTo>
                    <a:pt x="4" y="495"/>
                  </a:lnTo>
                  <a:lnTo>
                    <a:pt x="46" y="506"/>
                  </a:lnTo>
                  <a:lnTo>
                    <a:pt x="0" y="519"/>
                  </a:lnTo>
                  <a:close/>
                </a:path>
              </a:pathLst>
            </a:custGeom>
            <a:solidFill>
              <a:srgbClr val="9DC6E2"/>
            </a:solidFill>
            <a:ln w="1651">
              <a:solidFill>
                <a:srgbClr val="004070"/>
              </a:solidFill>
              <a:prstDash val="solid"/>
              <a:round/>
              <a:headEnd/>
              <a:tailEnd/>
            </a:ln>
          </p:spPr>
          <p:txBody>
            <a:bodyPr/>
            <a:lstStyle/>
            <a:p>
              <a:endParaRPr lang="en-US"/>
            </a:p>
          </p:txBody>
        </p:sp>
        <p:sp>
          <p:nvSpPr>
            <p:cNvPr id="354" name="Freeform 84"/>
            <p:cNvSpPr>
              <a:spLocks/>
            </p:cNvSpPr>
            <p:nvPr/>
          </p:nvSpPr>
          <p:spPr bwMode="auto">
            <a:xfrm>
              <a:off x="1224" y="2164"/>
              <a:ext cx="44" cy="21"/>
            </a:xfrm>
            <a:custGeom>
              <a:avLst/>
              <a:gdLst>
                <a:gd name="T0" fmla="*/ 0 w 189"/>
                <a:gd name="T1" fmla="*/ 45 h 84"/>
                <a:gd name="T2" fmla="*/ 15 w 189"/>
                <a:gd name="T3" fmla="*/ 0 h 84"/>
                <a:gd name="T4" fmla="*/ 55 w 189"/>
                <a:gd name="T5" fmla="*/ 27 h 84"/>
                <a:gd name="T6" fmla="*/ 127 w 189"/>
                <a:gd name="T7" fmla="*/ 1 h 84"/>
                <a:gd name="T8" fmla="*/ 189 w 189"/>
                <a:gd name="T9" fmla="*/ 33 h 84"/>
                <a:gd name="T10" fmla="*/ 172 w 189"/>
                <a:gd name="T11" fmla="*/ 81 h 84"/>
                <a:gd name="T12" fmla="*/ 167 w 189"/>
                <a:gd name="T13" fmla="*/ 41 h 84"/>
                <a:gd name="T14" fmla="*/ 127 w 189"/>
                <a:gd name="T15" fmla="*/ 26 h 84"/>
                <a:gd name="T16" fmla="*/ 88 w 189"/>
                <a:gd name="T17" fmla="*/ 51 h 84"/>
                <a:gd name="T18" fmla="*/ 98 w 189"/>
                <a:gd name="T19" fmla="*/ 73 h 84"/>
                <a:gd name="T20" fmla="*/ 81 w 189"/>
                <a:gd name="T21" fmla="*/ 84 h 84"/>
                <a:gd name="T22" fmla="*/ 0 w 189"/>
                <a:gd name="T23" fmla="*/ 45 h 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9"/>
                <a:gd name="T37" fmla="*/ 0 h 84"/>
                <a:gd name="T38" fmla="*/ 189 w 189"/>
                <a:gd name="T39" fmla="*/ 84 h 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9" h="84">
                  <a:moveTo>
                    <a:pt x="0" y="45"/>
                  </a:moveTo>
                  <a:lnTo>
                    <a:pt x="15" y="0"/>
                  </a:lnTo>
                  <a:lnTo>
                    <a:pt x="55" y="27"/>
                  </a:lnTo>
                  <a:lnTo>
                    <a:pt x="127" y="1"/>
                  </a:lnTo>
                  <a:lnTo>
                    <a:pt x="189" y="33"/>
                  </a:lnTo>
                  <a:lnTo>
                    <a:pt x="172" y="81"/>
                  </a:lnTo>
                  <a:lnTo>
                    <a:pt x="167" y="41"/>
                  </a:lnTo>
                  <a:lnTo>
                    <a:pt x="127" y="26"/>
                  </a:lnTo>
                  <a:lnTo>
                    <a:pt x="88" y="51"/>
                  </a:lnTo>
                  <a:lnTo>
                    <a:pt x="98" y="73"/>
                  </a:lnTo>
                  <a:lnTo>
                    <a:pt x="81" y="84"/>
                  </a:lnTo>
                  <a:lnTo>
                    <a:pt x="0" y="45"/>
                  </a:lnTo>
                  <a:close/>
                </a:path>
              </a:pathLst>
            </a:custGeom>
            <a:solidFill>
              <a:srgbClr val="9DC6E2"/>
            </a:solidFill>
            <a:ln w="1651">
              <a:solidFill>
                <a:srgbClr val="004070"/>
              </a:solidFill>
              <a:prstDash val="solid"/>
              <a:round/>
              <a:headEnd/>
              <a:tailEnd/>
            </a:ln>
          </p:spPr>
          <p:txBody>
            <a:bodyPr/>
            <a:lstStyle/>
            <a:p>
              <a:endParaRPr lang="en-US"/>
            </a:p>
          </p:txBody>
        </p:sp>
        <p:sp>
          <p:nvSpPr>
            <p:cNvPr id="355" name="Freeform 85"/>
            <p:cNvSpPr>
              <a:spLocks/>
            </p:cNvSpPr>
            <p:nvPr/>
          </p:nvSpPr>
          <p:spPr bwMode="auto">
            <a:xfrm>
              <a:off x="2995" y="2269"/>
              <a:ext cx="78" cy="67"/>
            </a:xfrm>
            <a:custGeom>
              <a:avLst/>
              <a:gdLst>
                <a:gd name="T0" fmla="*/ 0 w 331"/>
                <a:gd name="T1" fmla="*/ 0 h 259"/>
                <a:gd name="T2" fmla="*/ 5 w 331"/>
                <a:gd name="T3" fmla="*/ 216 h 259"/>
                <a:gd name="T4" fmla="*/ 59 w 331"/>
                <a:gd name="T5" fmla="*/ 223 h 259"/>
                <a:gd name="T6" fmla="*/ 112 w 331"/>
                <a:gd name="T7" fmla="*/ 164 h 259"/>
                <a:gd name="T8" fmla="*/ 171 w 331"/>
                <a:gd name="T9" fmla="*/ 190 h 259"/>
                <a:gd name="T10" fmla="*/ 226 w 331"/>
                <a:gd name="T11" fmla="*/ 248 h 259"/>
                <a:gd name="T12" fmla="*/ 331 w 331"/>
                <a:gd name="T13" fmla="*/ 259 h 259"/>
                <a:gd name="T14" fmla="*/ 211 w 331"/>
                <a:gd name="T15" fmla="*/ 162 h 259"/>
                <a:gd name="T16" fmla="*/ 220 w 331"/>
                <a:gd name="T17" fmla="*/ 116 h 259"/>
                <a:gd name="T18" fmla="*/ 163 w 331"/>
                <a:gd name="T19" fmla="*/ 99 h 259"/>
                <a:gd name="T20" fmla="*/ 111 w 331"/>
                <a:gd name="T21" fmla="*/ 40 h 259"/>
                <a:gd name="T22" fmla="*/ 0 w 331"/>
                <a:gd name="T23" fmla="*/ 0 h 2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1"/>
                <a:gd name="T37" fmla="*/ 0 h 259"/>
                <a:gd name="T38" fmla="*/ 331 w 331"/>
                <a:gd name="T39" fmla="*/ 259 h 2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1" h="259">
                  <a:moveTo>
                    <a:pt x="0" y="0"/>
                  </a:moveTo>
                  <a:lnTo>
                    <a:pt x="5" y="216"/>
                  </a:lnTo>
                  <a:lnTo>
                    <a:pt x="59" y="223"/>
                  </a:lnTo>
                  <a:lnTo>
                    <a:pt x="112" y="164"/>
                  </a:lnTo>
                  <a:lnTo>
                    <a:pt x="171" y="190"/>
                  </a:lnTo>
                  <a:lnTo>
                    <a:pt x="226" y="248"/>
                  </a:lnTo>
                  <a:lnTo>
                    <a:pt x="331" y="259"/>
                  </a:lnTo>
                  <a:lnTo>
                    <a:pt x="211" y="162"/>
                  </a:lnTo>
                  <a:lnTo>
                    <a:pt x="220" y="116"/>
                  </a:lnTo>
                  <a:lnTo>
                    <a:pt x="163" y="99"/>
                  </a:lnTo>
                  <a:lnTo>
                    <a:pt x="111" y="40"/>
                  </a:lnTo>
                  <a:lnTo>
                    <a:pt x="0" y="0"/>
                  </a:lnTo>
                  <a:close/>
                </a:path>
              </a:pathLst>
            </a:custGeom>
            <a:solidFill>
              <a:srgbClr val="9DC6E2"/>
            </a:solidFill>
            <a:ln w="1651">
              <a:solidFill>
                <a:srgbClr val="004070"/>
              </a:solidFill>
              <a:prstDash val="solid"/>
              <a:round/>
              <a:headEnd/>
              <a:tailEnd/>
            </a:ln>
          </p:spPr>
          <p:txBody>
            <a:bodyPr/>
            <a:lstStyle/>
            <a:p>
              <a:endParaRPr lang="en-US"/>
            </a:p>
          </p:txBody>
        </p:sp>
        <p:sp>
          <p:nvSpPr>
            <p:cNvPr id="356" name="Freeform 86"/>
            <p:cNvSpPr>
              <a:spLocks/>
            </p:cNvSpPr>
            <p:nvPr/>
          </p:nvSpPr>
          <p:spPr bwMode="auto">
            <a:xfrm>
              <a:off x="3052" y="2283"/>
              <a:ext cx="32" cy="18"/>
            </a:xfrm>
            <a:custGeom>
              <a:avLst/>
              <a:gdLst>
                <a:gd name="T0" fmla="*/ 0 w 137"/>
                <a:gd name="T1" fmla="*/ 44 h 67"/>
                <a:gd name="T2" fmla="*/ 81 w 137"/>
                <a:gd name="T3" fmla="*/ 67 h 67"/>
                <a:gd name="T4" fmla="*/ 137 w 137"/>
                <a:gd name="T5" fmla="*/ 21 h 67"/>
                <a:gd name="T6" fmla="*/ 115 w 137"/>
                <a:gd name="T7" fmla="*/ 0 h 67"/>
                <a:gd name="T8" fmla="*/ 97 w 137"/>
                <a:gd name="T9" fmla="*/ 26 h 67"/>
                <a:gd name="T10" fmla="*/ 0 w 137"/>
                <a:gd name="T11" fmla="*/ 44 h 67"/>
                <a:gd name="T12" fmla="*/ 0 60000 65536"/>
                <a:gd name="T13" fmla="*/ 0 60000 65536"/>
                <a:gd name="T14" fmla="*/ 0 60000 65536"/>
                <a:gd name="T15" fmla="*/ 0 60000 65536"/>
                <a:gd name="T16" fmla="*/ 0 60000 65536"/>
                <a:gd name="T17" fmla="*/ 0 60000 65536"/>
                <a:gd name="T18" fmla="*/ 0 w 137"/>
                <a:gd name="T19" fmla="*/ 0 h 67"/>
                <a:gd name="T20" fmla="*/ 137 w 137"/>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137" h="67">
                  <a:moveTo>
                    <a:pt x="0" y="44"/>
                  </a:moveTo>
                  <a:lnTo>
                    <a:pt x="81" y="67"/>
                  </a:lnTo>
                  <a:lnTo>
                    <a:pt x="137" y="21"/>
                  </a:lnTo>
                  <a:lnTo>
                    <a:pt x="115" y="0"/>
                  </a:lnTo>
                  <a:lnTo>
                    <a:pt x="97" y="26"/>
                  </a:lnTo>
                  <a:lnTo>
                    <a:pt x="0" y="44"/>
                  </a:lnTo>
                  <a:close/>
                </a:path>
              </a:pathLst>
            </a:custGeom>
            <a:solidFill>
              <a:srgbClr val="9DC6E2"/>
            </a:solidFill>
            <a:ln w="1651">
              <a:solidFill>
                <a:srgbClr val="004070"/>
              </a:solidFill>
              <a:prstDash val="solid"/>
              <a:round/>
              <a:headEnd/>
              <a:tailEnd/>
            </a:ln>
          </p:spPr>
          <p:txBody>
            <a:bodyPr/>
            <a:lstStyle/>
            <a:p>
              <a:endParaRPr lang="en-US"/>
            </a:p>
          </p:txBody>
        </p:sp>
        <p:sp>
          <p:nvSpPr>
            <p:cNvPr id="357" name="Freeform 87"/>
            <p:cNvSpPr>
              <a:spLocks/>
            </p:cNvSpPr>
            <p:nvPr/>
          </p:nvSpPr>
          <p:spPr bwMode="auto">
            <a:xfrm>
              <a:off x="3072" y="2270"/>
              <a:ext cx="17" cy="17"/>
            </a:xfrm>
            <a:custGeom>
              <a:avLst/>
              <a:gdLst>
                <a:gd name="T0" fmla="*/ 0 w 73"/>
                <a:gd name="T1" fmla="*/ 0 h 66"/>
                <a:gd name="T2" fmla="*/ 55 w 73"/>
                <a:gd name="T3" fmla="*/ 30 h 66"/>
                <a:gd name="T4" fmla="*/ 73 w 73"/>
                <a:gd name="T5" fmla="*/ 66 h 66"/>
                <a:gd name="T6" fmla="*/ 72 w 73"/>
                <a:gd name="T7" fmla="*/ 40 h 66"/>
                <a:gd name="T8" fmla="*/ 0 w 73"/>
                <a:gd name="T9" fmla="*/ 0 h 66"/>
                <a:gd name="T10" fmla="*/ 0 60000 65536"/>
                <a:gd name="T11" fmla="*/ 0 60000 65536"/>
                <a:gd name="T12" fmla="*/ 0 60000 65536"/>
                <a:gd name="T13" fmla="*/ 0 60000 65536"/>
                <a:gd name="T14" fmla="*/ 0 60000 65536"/>
                <a:gd name="T15" fmla="*/ 0 w 73"/>
                <a:gd name="T16" fmla="*/ 0 h 66"/>
                <a:gd name="T17" fmla="*/ 73 w 73"/>
                <a:gd name="T18" fmla="*/ 66 h 66"/>
              </a:gdLst>
              <a:ahLst/>
              <a:cxnLst>
                <a:cxn ang="T10">
                  <a:pos x="T0" y="T1"/>
                </a:cxn>
                <a:cxn ang="T11">
                  <a:pos x="T2" y="T3"/>
                </a:cxn>
                <a:cxn ang="T12">
                  <a:pos x="T4" y="T5"/>
                </a:cxn>
                <a:cxn ang="T13">
                  <a:pos x="T6" y="T7"/>
                </a:cxn>
                <a:cxn ang="T14">
                  <a:pos x="T8" y="T9"/>
                </a:cxn>
              </a:cxnLst>
              <a:rect l="T15" t="T16" r="T17" b="T18"/>
              <a:pathLst>
                <a:path w="73" h="66">
                  <a:moveTo>
                    <a:pt x="0" y="0"/>
                  </a:moveTo>
                  <a:lnTo>
                    <a:pt x="55" y="30"/>
                  </a:lnTo>
                  <a:lnTo>
                    <a:pt x="73" y="66"/>
                  </a:lnTo>
                  <a:lnTo>
                    <a:pt x="72" y="40"/>
                  </a:lnTo>
                  <a:lnTo>
                    <a:pt x="0" y="0"/>
                  </a:lnTo>
                  <a:close/>
                </a:path>
              </a:pathLst>
            </a:custGeom>
            <a:solidFill>
              <a:srgbClr val="9DC6E2"/>
            </a:solidFill>
            <a:ln w="1651">
              <a:solidFill>
                <a:srgbClr val="004070"/>
              </a:solidFill>
              <a:prstDash val="solid"/>
              <a:round/>
              <a:headEnd/>
              <a:tailEnd/>
            </a:ln>
          </p:spPr>
          <p:txBody>
            <a:bodyPr/>
            <a:lstStyle/>
            <a:p>
              <a:endParaRPr lang="en-US"/>
            </a:p>
          </p:txBody>
        </p:sp>
        <p:sp>
          <p:nvSpPr>
            <p:cNvPr id="358" name="Freeform 88"/>
            <p:cNvSpPr>
              <a:spLocks/>
            </p:cNvSpPr>
            <p:nvPr/>
          </p:nvSpPr>
          <p:spPr bwMode="auto">
            <a:xfrm>
              <a:off x="1385" y="2413"/>
              <a:ext cx="64" cy="74"/>
            </a:xfrm>
            <a:custGeom>
              <a:avLst/>
              <a:gdLst>
                <a:gd name="T0" fmla="*/ 0 w 272"/>
                <a:gd name="T1" fmla="*/ 106 h 283"/>
                <a:gd name="T2" fmla="*/ 21 w 272"/>
                <a:gd name="T3" fmla="*/ 16 h 283"/>
                <a:gd name="T4" fmla="*/ 118 w 272"/>
                <a:gd name="T5" fmla="*/ 0 h 283"/>
                <a:gd name="T6" fmla="*/ 151 w 272"/>
                <a:gd name="T7" fmla="*/ 30 h 283"/>
                <a:gd name="T8" fmla="*/ 159 w 272"/>
                <a:gd name="T9" fmla="*/ 97 h 283"/>
                <a:gd name="T10" fmla="*/ 228 w 272"/>
                <a:gd name="T11" fmla="*/ 108 h 283"/>
                <a:gd name="T12" fmla="*/ 238 w 272"/>
                <a:gd name="T13" fmla="*/ 155 h 283"/>
                <a:gd name="T14" fmla="*/ 272 w 272"/>
                <a:gd name="T15" fmla="*/ 164 h 283"/>
                <a:gd name="T16" fmla="*/ 267 w 272"/>
                <a:gd name="T17" fmla="*/ 223 h 283"/>
                <a:gd name="T18" fmla="*/ 232 w 272"/>
                <a:gd name="T19" fmla="*/ 283 h 283"/>
                <a:gd name="T20" fmla="*/ 142 w 272"/>
                <a:gd name="T21" fmla="*/ 279 h 283"/>
                <a:gd name="T22" fmla="*/ 161 w 272"/>
                <a:gd name="T23" fmla="*/ 212 h 283"/>
                <a:gd name="T24" fmla="*/ 0 w 272"/>
                <a:gd name="T25" fmla="*/ 106 h 2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2"/>
                <a:gd name="T40" fmla="*/ 0 h 283"/>
                <a:gd name="T41" fmla="*/ 272 w 272"/>
                <a:gd name="T42" fmla="*/ 283 h 2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2" h="283">
                  <a:moveTo>
                    <a:pt x="0" y="106"/>
                  </a:moveTo>
                  <a:lnTo>
                    <a:pt x="21" y="16"/>
                  </a:lnTo>
                  <a:lnTo>
                    <a:pt x="118" y="0"/>
                  </a:lnTo>
                  <a:lnTo>
                    <a:pt x="151" y="30"/>
                  </a:lnTo>
                  <a:lnTo>
                    <a:pt x="159" y="97"/>
                  </a:lnTo>
                  <a:lnTo>
                    <a:pt x="228" y="108"/>
                  </a:lnTo>
                  <a:lnTo>
                    <a:pt x="238" y="155"/>
                  </a:lnTo>
                  <a:lnTo>
                    <a:pt x="272" y="164"/>
                  </a:lnTo>
                  <a:lnTo>
                    <a:pt x="267" y="223"/>
                  </a:lnTo>
                  <a:lnTo>
                    <a:pt x="232" y="283"/>
                  </a:lnTo>
                  <a:lnTo>
                    <a:pt x="142" y="279"/>
                  </a:lnTo>
                  <a:lnTo>
                    <a:pt x="161" y="212"/>
                  </a:lnTo>
                  <a:lnTo>
                    <a:pt x="0" y="106"/>
                  </a:lnTo>
                  <a:close/>
                </a:path>
              </a:pathLst>
            </a:custGeom>
            <a:solidFill>
              <a:srgbClr val="9DC6E2"/>
            </a:solidFill>
            <a:ln w="1651">
              <a:solidFill>
                <a:srgbClr val="004070"/>
              </a:solidFill>
              <a:prstDash val="solid"/>
              <a:round/>
              <a:headEnd/>
              <a:tailEnd/>
            </a:ln>
          </p:spPr>
          <p:txBody>
            <a:bodyPr/>
            <a:lstStyle/>
            <a:p>
              <a:endParaRPr lang="en-US"/>
            </a:p>
          </p:txBody>
        </p:sp>
        <p:sp>
          <p:nvSpPr>
            <p:cNvPr id="359" name="Freeform 89"/>
            <p:cNvSpPr>
              <a:spLocks/>
            </p:cNvSpPr>
            <p:nvPr/>
          </p:nvSpPr>
          <p:spPr bwMode="auto">
            <a:xfrm>
              <a:off x="1237" y="2248"/>
              <a:ext cx="99" cy="156"/>
            </a:xfrm>
            <a:custGeom>
              <a:avLst/>
              <a:gdLst>
                <a:gd name="T0" fmla="*/ 0 w 419"/>
                <a:gd name="T1" fmla="*/ 142 h 604"/>
                <a:gd name="T2" fmla="*/ 8 w 419"/>
                <a:gd name="T3" fmla="*/ 190 h 604"/>
                <a:gd name="T4" fmla="*/ 83 w 419"/>
                <a:gd name="T5" fmla="*/ 274 h 604"/>
                <a:gd name="T6" fmla="*/ 167 w 419"/>
                <a:gd name="T7" fmla="*/ 472 h 604"/>
                <a:gd name="T8" fmla="*/ 358 w 419"/>
                <a:gd name="T9" fmla="*/ 604 h 604"/>
                <a:gd name="T10" fmla="*/ 391 w 419"/>
                <a:gd name="T11" fmla="*/ 580 h 604"/>
                <a:gd name="T12" fmla="*/ 409 w 419"/>
                <a:gd name="T13" fmla="*/ 538 h 604"/>
                <a:gd name="T14" fmla="*/ 380 w 419"/>
                <a:gd name="T15" fmla="*/ 523 h 604"/>
                <a:gd name="T16" fmla="*/ 398 w 419"/>
                <a:gd name="T17" fmla="*/ 512 h 604"/>
                <a:gd name="T18" fmla="*/ 419 w 419"/>
                <a:gd name="T19" fmla="*/ 408 h 604"/>
                <a:gd name="T20" fmla="*/ 389 w 419"/>
                <a:gd name="T21" fmla="*/ 360 h 604"/>
                <a:gd name="T22" fmla="*/ 360 w 419"/>
                <a:gd name="T23" fmla="*/ 360 h 604"/>
                <a:gd name="T24" fmla="*/ 360 w 419"/>
                <a:gd name="T25" fmla="*/ 305 h 604"/>
                <a:gd name="T26" fmla="*/ 324 w 419"/>
                <a:gd name="T27" fmla="*/ 329 h 604"/>
                <a:gd name="T28" fmla="*/ 279 w 419"/>
                <a:gd name="T29" fmla="*/ 308 h 604"/>
                <a:gd name="T30" fmla="*/ 250 w 419"/>
                <a:gd name="T31" fmla="*/ 246 h 604"/>
                <a:gd name="T32" fmla="*/ 296 w 419"/>
                <a:gd name="T33" fmla="*/ 169 h 604"/>
                <a:gd name="T34" fmla="*/ 380 w 419"/>
                <a:gd name="T35" fmla="*/ 135 h 604"/>
                <a:gd name="T36" fmla="*/ 357 w 419"/>
                <a:gd name="T37" fmla="*/ 121 h 604"/>
                <a:gd name="T38" fmla="*/ 371 w 419"/>
                <a:gd name="T39" fmla="*/ 81 h 604"/>
                <a:gd name="T40" fmla="*/ 276 w 419"/>
                <a:gd name="T41" fmla="*/ 74 h 604"/>
                <a:gd name="T42" fmla="*/ 203 w 419"/>
                <a:gd name="T43" fmla="*/ 0 h 604"/>
                <a:gd name="T44" fmla="*/ 187 w 419"/>
                <a:gd name="T45" fmla="*/ 55 h 604"/>
                <a:gd name="T46" fmla="*/ 111 w 419"/>
                <a:gd name="T47" fmla="*/ 100 h 604"/>
                <a:gd name="T48" fmla="*/ 72 w 419"/>
                <a:gd name="T49" fmla="*/ 158 h 604"/>
                <a:gd name="T50" fmla="*/ 29 w 419"/>
                <a:gd name="T51" fmla="*/ 148 h 604"/>
                <a:gd name="T52" fmla="*/ 34 w 419"/>
                <a:gd name="T53" fmla="*/ 114 h 604"/>
                <a:gd name="T54" fmla="*/ 0 w 419"/>
                <a:gd name="T55" fmla="*/ 142 h 60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19"/>
                <a:gd name="T85" fmla="*/ 0 h 604"/>
                <a:gd name="T86" fmla="*/ 419 w 419"/>
                <a:gd name="T87" fmla="*/ 604 h 60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19" h="604">
                  <a:moveTo>
                    <a:pt x="0" y="142"/>
                  </a:moveTo>
                  <a:lnTo>
                    <a:pt x="8" y="190"/>
                  </a:lnTo>
                  <a:lnTo>
                    <a:pt x="83" y="274"/>
                  </a:lnTo>
                  <a:lnTo>
                    <a:pt x="167" y="472"/>
                  </a:lnTo>
                  <a:lnTo>
                    <a:pt x="358" y="604"/>
                  </a:lnTo>
                  <a:lnTo>
                    <a:pt x="391" y="580"/>
                  </a:lnTo>
                  <a:lnTo>
                    <a:pt x="409" y="538"/>
                  </a:lnTo>
                  <a:lnTo>
                    <a:pt x="380" y="523"/>
                  </a:lnTo>
                  <a:lnTo>
                    <a:pt x="398" y="512"/>
                  </a:lnTo>
                  <a:lnTo>
                    <a:pt x="419" y="408"/>
                  </a:lnTo>
                  <a:lnTo>
                    <a:pt x="389" y="360"/>
                  </a:lnTo>
                  <a:lnTo>
                    <a:pt x="360" y="360"/>
                  </a:lnTo>
                  <a:lnTo>
                    <a:pt x="360" y="305"/>
                  </a:lnTo>
                  <a:lnTo>
                    <a:pt x="324" y="329"/>
                  </a:lnTo>
                  <a:lnTo>
                    <a:pt x="279" y="308"/>
                  </a:lnTo>
                  <a:lnTo>
                    <a:pt x="250" y="246"/>
                  </a:lnTo>
                  <a:lnTo>
                    <a:pt x="296" y="169"/>
                  </a:lnTo>
                  <a:lnTo>
                    <a:pt x="380" y="135"/>
                  </a:lnTo>
                  <a:lnTo>
                    <a:pt x="357" y="121"/>
                  </a:lnTo>
                  <a:lnTo>
                    <a:pt x="371" y="81"/>
                  </a:lnTo>
                  <a:lnTo>
                    <a:pt x="276" y="74"/>
                  </a:lnTo>
                  <a:lnTo>
                    <a:pt x="203" y="0"/>
                  </a:lnTo>
                  <a:lnTo>
                    <a:pt x="187" y="55"/>
                  </a:lnTo>
                  <a:lnTo>
                    <a:pt x="111" y="100"/>
                  </a:lnTo>
                  <a:lnTo>
                    <a:pt x="72" y="158"/>
                  </a:lnTo>
                  <a:lnTo>
                    <a:pt x="29" y="148"/>
                  </a:lnTo>
                  <a:lnTo>
                    <a:pt x="34" y="114"/>
                  </a:lnTo>
                  <a:lnTo>
                    <a:pt x="0" y="142"/>
                  </a:lnTo>
                  <a:close/>
                </a:path>
              </a:pathLst>
            </a:custGeom>
            <a:solidFill>
              <a:srgbClr val="9DC6E2"/>
            </a:solidFill>
            <a:ln w="1651">
              <a:solidFill>
                <a:srgbClr val="004070"/>
              </a:solidFill>
              <a:prstDash val="solid"/>
              <a:round/>
              <a:headEnd/>
              <a:tailEnd/>
            </a:ln>
          </p:spPr>
          <p:txBody>
            <a:bodyPr/>
            <a:lstStyle/>
            <a:p>
              <a:endParaRPr lang="en-US"/>
            </a:p>
          </p:txBody>
        </p:sp>
        <p:sp>
          <p:nvSpPr>
            <p:cNvPr id="360" name="Freeform 90"/>
            <p:cNvSpPr>
              <a:spLocks/>
            </p:cNvSpPr>
            <p:nvPr/>
          </p:nvSpPr>
          <p:spPr bwMode="auto">
            <a:xfrm>
              <a:off x="1807" y="1866"/>
              <a:ext cx="25" cy="48"/>
            </a:xfrm>
            <a:custGeom>
              <a:avLst/>
              <a:gdLst>
                <a:gd name="T0" fmla="*/ 0 w 104"/>
                <a:gd name="T1" fmla="*/ 121 h 185"/>
                <a:gd name="T2" fmla="*/ 18 w 104"/>
                <a:gd name="T3" fmla="*/ 0 h 185"/>
                <a:gd name="T4" fmla="*/ 104 w 104"/>
                <a:gd name="T5" fmla="*/ 8 h 185"/>
                <a:gd name="T6" fmla="*/ 66 w 104"/>
                <a:gd name="T7" fmla="*/ 85 h 185"/>
                <a:gd name="T8" fmla="*/ 66 w 104"/>
                <a:gd name="T9" fmla="*/ 180 h 185"/>
                <a:gd name="T10" fmla="*/ 15 w 104"/>
                <a:gd name="T11" fmla="*/ 185 h 185"/>
                <a:gd name="T12" fmla="*/ 22 w 104"/>
                <a:gd name="T13" fmla="*/ 127 h 185"/>
                <a:gd name="T14" fmla="*/ 0 w 104"/>
                <a:gd name="T15" fmla="*/ 121 h 185"/>
                <a:gd name="T16" fmla="*/ 0 60000 65536"/>
                <a:gd name="T17" fmla="*/ 0 60000 65536"/>
                <a:gd name="T18" fmla="*/ 0 60000 65536"/>
                <a:gd name="T19" fmla="*/ 0 60000 65536"/>
                <a:gd name="T20" fmla="*/ 0 60000 65536"/>
                <a:gd name="T21" fmla="*/ 0 60000 65536"/>
                <a:gd name="T22" fmla="*/ 0 60000 65536"/>
                <a:gd name="T23" fmla="*/ 0 60000 65536"/>
                <a:gd name="T24" fmla="*/ 0 w 104"/>
                <a:gd name="T25" fmla="*/ 0 h 185"/>
                <a:gd name="T26" fmla="*/ 104 w 104"/>
                <a:gd name="T27" fmla="*/ 185 h 1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4" h="185">
                  <a:moveTo>
                    <a:pt x="0" y="121"/>
                  </a:moveTo>
                  <a:lnTo>
                    <a:pt x="18" y="0"/>
                  </a:lnTo>
                  <a:lnTo>
                    <a:pt x="104" y="8"/>
                  </a:lnTo>
                  <a:lnTo>
                    <a:pt x="66" y="85"/>
                  </a:lnTo>
                  <a:lnTo>
                    <a:pt x="66" y="180"/>
                  </a:lnTo>
                  <a:lnTo>
                    <a:pt x="15" y="185"/>
                  </a:lnTo>
                  <a:lnTo>
                    <a:pt x="22" y="127"/>
                  </a:lnTo>
                  <a:lnTo>
                    <a:pt x="0" y="121"/>
                  </a:lnTo>
                  <a:close/>
                </a:path>
              </a:pathLst>
            </a:custGeom>
            <a:solidFill>
              <a:srgbClr val="9DC6E2"/>
            </a:solidFill>
            <a:ln w="1651">
              <a:solidFill>
                <a:srgbClr val="004070"/>
              </a:solidFill>
              <a:prstDash val="solid"/>
              <a:round/>
              <a:headEnd/>
              <a:tailEnd/>
            </a:ln>
          </p:spPr>
          <p:txBody>
            <a:bodyPr/>
            <a:lstStyle/>
            <a:p>
              <a:endParaRPr lang="en-US"/>
            </a:p>
          </p:txBody>
        </p:sp>
        <p:sp>
          <p:nvSpPr>
            <p:cNvPr id="361" name="Freeform 91"/>
            <p:cNvSpPr>
              <a:spLocks/>
            </p:cNvSpPr>
            <p:nvPr/>
          </p:nvSpPr>
          <p:spPr bwMode="auto">
            <a:xfrm>
              <a:off x="2153" y="1961"/>
              <a:ext cx="166" cy="151"/>
            </a:xfrm>
            <a:custGeom>
              <a:avLst/>
              <a:gdLst>
                <a:gd name="T0" fmla="*/ 0 w 703"/>
                <a:gd name="T1" fmla="*/ 153 h 584"/>
                <a:gd name="T2" fmla="*/ 10 w 703"/>
                <a:gd name="T3" fmla="*/ 102 h 584"/>
                <a:gd name="T4" fmla="*/ 47 w 703"/>
                <a:gd name="T5" fmla="*/ 113 h 584"/>
                <a:gd name="T6" fmla="*/ 92 w 703"/>
                <a:gd name="T7" fmla="*/ 81 h 584"/>
                <a:gd name="T8" fmla="*/ 112 w 703"/>
                <a:gd name="T9" fmla="*/ 59 h 584"/>
                <a:gd name="T10" fmla="*/ 75 w 703"/>
                <a:gd name="T11" fmla="*/ 25 h 584"/>
                <a:gd name="T12" fmla="*/ 150 w 703"/>
                <a:gd name="T13" fmla="*/ 0 h 584"/>
                <a:gd name="T14" fmla="*/ 300 w 703"/>
                <a:gd name="T15" fmla="*/ 67 h 584"/>
                <a:gd name="T16" fmla="*/ 301 w 703"/>
                <a:gd name="T17" fmla="*/ 92 h 584"/>
                <a:gd name="T18" fmla="*/ 337 w 703"/>
                <a:gd name="T19" fmla="*/ 108 h 584"/>
                <a:gd name="T20" fmla="*/ 369 w 703"/>
                <a:gd name="T21" fmla="*/ 125 h 584"/>
                <a:gd name="T22" fmla="*/ 398 w 703"/>
                <a:gd name="T23" fmla="*/ 113 h 584"/>
                <a:gd name="T24" fmla="*/ 458 w 703"/>
                <a:gd name="T25" fmla="*/ 132 h 584"/>
                <a:gd name="T26" fmla="*/ 539 w 703"/>
                <a:gd name="T27" fmla="*/ 265 h 584"/>
                <a:gd name="T28" fmla="*/ 549 w 703"/>
                <a:gd name="T29" fmla="*/ 275 h 584"/>
                <a:gd name="T30" fmla="*/ 580 w 703"/>
                <a:gd name="T31" fmla="*/ 327 h 584"/>
                <a:gd name="T32" fmla="*/ 686 w 703"/>
                <a:gd name="T33" fmla="*/ 340 h 584"/>
                <a:gd name="T34" fmla="*/ 703 w 703"/>
                <a:gd name="T35" fmla="*/ 364 h 584"/>
                <a:gd name="T36" fmla="*/ 678 w 703"/>
                <a:gd name="T37" fmla="*/ 433 h 584"/>
                <a:gd name="T38" fmla="*/ 580 w 703"/>
                <a:gd name="T39" fmla="*/ 467 h 584"/>
                <a:gd name="T40" fmla="*/ 473 w 703"/>
                <a:gd name="T41" fmla="*/ 491 h 584"/>
                <a:gd name="T42" fmla="*/ 388 w 703"/>
                <a:gd name="T43" fmla="*/ 584 h 584"/>
                <a:gd name="T44" fmla="*/ 388 w 703"/>
                <a:gd name="T45" fmla="*/ 549 h 584"/>
                <a:gd name="T46" fmla="*/ 327 w 703"/>
                <a:gd name="T47" fmla="*/ 525 h 584"/>
                <a:gd name="T48" fmla="*/ 267 w 703"/>
                <a:gd name="T49" fmla="*/ 557 h 584"/>
                <a:gd name="T50" fmla="*/ 207 w 703"/>
                <a:gd name="T51" fmla="*/ 451 h 584"/>
                <a:gd name="T52" fmla="*/ 157 w 703"/>
                <a:gd name="T53" fmla="*/ 410 h 584"/>
                <a:gd name="T54" fmla="*/ 125 w 703"/>
                <a:gd name="T55" fmla="*/ 300 h 584"/>
                <a:gd name="T56" fmla="*/ 0 w 703"/>
                <a:gd name="T57" fmla="*/ 153 h 58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03"/>
                <a:gd name="T88" fmla="*/ 0 h 584"/>
                <a:gd name="T89" fmla="*/ 703 w 703"/>
                <a:gd name="T90" fmla="*/ 584 h 58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03" h="584">
                  <a:moveTo>
                    <a:pt x="0" y="153"/>
                  </a:moveTo>
                  <a:lnTo>
                    <a:pt x="10" y="102"/>
                  </a:lnTo>
                  <a:lnTo>
                    <a:pt x="47" y="113"/>
                  </a:lnTo>
                  <a:lnTo>
                    <a:pt x="92" y="81"/>
                  </a:lnTo>
                  <a:lnTo>
                    <a:pt x="112" y="59"/>
                  </a:lnTo>
                  <a:lnTo>
                    <a:pt x="75" y="25"/>
                  </a:lnTo>
                  <a:lnTo>
                    <a:pt x="150" y="0"/>
                  </a:lnTo>
                  <a:lnTo>
                    <a:pt x="300" y="67"/>
                  </a:lnTo>
                  <a:lnTo>
                    <a:pt x="301" y="92"/>
                  </a:lnTo>
                  <a:lnTo>
                    <a:pt x="337" y="108"/>
                  </a:lnTo>
                  <a:lnTo>
                    <a:pt x="369" y="125"/>
                  </a:lnTo>
                  <a:lnTo>
                    <a:pt x="398" y="113"/>
                  </a:lnTo>
                  <a:lnTo>
                    <a:pt x="458" y="132"/>
                  </a:lnTo>
                  <a:lnTo>
                    <a:pt x="539" y="265"/>
                  </a:lnTo>
                  <a:lnTo>
                    <a:pt x="549" y="275"/>
                  </a:lnTo>
                  <a:lnTo>
                    <a:pt x="580" y="327"/>
                  </a:lnTo>
                  <a:lnTo>
                    <a:pt x="686" y="340"/>
                  </a:lnTo>
                  <a:lnTo>
                    <a:pt x="703" y="364"/>
                  </a:lnTo>
                  <a:lnTo>
                    <a:pt x="678" y="433"/>
                  </a:lnTo>
                  <a:lnTo>
                    <a:pt x="580" y="467"/>
                  </a:lnTo>
                  <a:lnTo>
                    <a:pt x="473" y="491"/>
                  </a:lnTo>
                  <a:lnTo>
                    <a:pt x="388" y="584"/>
                  </a:lnTo>
                  <a:lnTo>
                    <a:pt x="388" y="549"/>
                  </a:lnTo>
                  <a:lnTo>
                    <a:pt x="327" y="525"/>
                  </a:lnTo>
                  <a:lnTo>
                    <a:pt x="267" y="557"/>
                  </a:lnTo>
                  <a:lnTo>
                    <a:pt x="207" y="451"/>
                  </a:lnTo>
                  <a:lnTo>
                    <a:pt x="157" y="410"/>
                  </a:lnTo>
                  <a:lnTo>
                    <a:pt x="125" y="300"/>
                  </a:lnTo>
                  <a:lnTo>
                    <a:pt x="0" y="153"/>
                  </a:lnTo>
                  <a:close/>
                </a:path>
              </a:pathLst>
            </a:custGeom>
            <a:solidFill>
              <a:srgbClr val="9DC6E2"/>
            </a:solidFill>
            <a:ln w="1651">
              <a:solidFill>
                <a:srgbClr val="004070"/>
              </a:solidFill>
              <a:prstDash val="solid"/>
              <a:round/>
              <a:headEnd/>
              <a:tailEnd/>
            </a:ln>
          </p:spPr>
          <p:txBody>
            <a:bodyPr/>
            <a:lstStyle/>
            <a:p>
              <a:endParaRPr lang="en-US"/>
            </a:p>
          </p:txBody>
        </p:sp>
        <p:sp>
          <p:nvSpPr>
            <p:cNvPr id="362" name="Freeform 92"/>
            <p:cNvSpPr>
              <a:spLocks/>
            </p:cNvSpPr>
            <p:nvPr/>
          </p:nvSpPr>
          <p:spPr bwMode="auto">
            <a:xfrm>
              <a:off x="2034" y="1390"/>
              <a:ext cx="1349" cy="474"/>
            </a:xfrm>
            <a:custGeom>
              <a:avLst/>
              <a:gdLst>
                <a:gd name="T0" fmla="*/ 93 w 5699"/>
                <a:gd name="T1" fmla="*/ 1148 h 1829"/>
                <a:gd name="T2" fmla="*/ 301 w 5699"/>
                <a:gd name="T3" fmla="*/ 1001 h 1829"/>
                <a:gd name="T4" fmla="*/ 298 w 5699"/>
                <a:gd name="T5" fmla="*/ 591 h 1829"/>
                <a:gd name="T6" fmla="*/ 541 w 5699"/>
                <a:gd name="T7" fmla="*/ 545 h 1829"/>
                <a:gd name="T8" fmla="*/ 598 w 5699"/>
                <a:gd name="T9" fmla="*/ 844 h 1829"/>
                <a:gd name="T10" fmla="*/ 672 w 5699"/>
                <a:gd name="T11" fmla="*/ 747 h 1829"/>
                <a:gd name="T12" fmla="*/ 846 w 5699"/>
                <a:gd name="T13" fmla="*/ 645 h 1829"/>
                <a:gd name="T14" fmla="*/ 1311 w 5699"/>
                <a:gd name="T15" fmla="*/ 554 h 1829"/>
                <a:gd name="T16" fmla="*/ 1652 w 5699"/>
                <a:gd name="T17" fmla="*/ 567 h 1829"/>
                <a:gd name="T18" fmla="*/ 1660 w 5699"/>
                <a:gd name="T19" fmla="*/ 318 h 1829"/>
                <a:gd name="T20" fmla="*/ 1784 w 5699"/>
                <a:gd name="T21" fmla="*/ 629 h 1829"/>
                <a:gd name="T22" fmla="*/ 1858 w 5699"/>
                <a:gd name="T23" fmla="*/ 567 h 1829"/>
                <a:gd name="T24" fmla="*/ 1938 w 5699"/>
                <a:gd name="T25" fmla="*/ 567 h 1829"/>
                <a:gd name="T26" fmla="*/ 1854 w 5699"/>
                <a:gd name="T27" fmla="*/ 411 h 1829"/>
                <a:gd name="T28" fmla="*/ 2123 w 5699"/>
                <a:gd name="T29" fmla="*/ 399 h 1829"/>
                <a:gd name="T30" fmla="*/ 2237 w 5699"/>
                <a:gd name="T31" fmla="*/ 257 h 1829"/>
                <a:gd name="T32" fmla="*/ 2542 w 5699"/>
                <a:gd name="T33" fmla="*/ 107 h 1829"/>
                <a:gd name="T34" fmla="*/ 2724 w 5699"/>
                <a:gd name="T35" fmla="*/ 47 h 1829"/>
                <a:gd name="T36" fmla="*/ 3143 w 5699"/>
                <a:gd name="T37" fmla="*/ 124 h 1829"/>
                <a:gd name="T38" fmla="*/ 2895 w 5699"/>
                <a:gd name="T39" fmla="*/ 301 h 1829"/>
                <a:gd name="T40" fmla="*/ 3172 w 5699"/>
                <a:gd name="T41" fmla="*/ 304 h 1829"/>
                <a:gd name="T42" fmla="*/ 3460 w 5699"/>
                <a:gd name="T43" fmla="*/ 264 h 1829"/>
                <a:gd name="T44" fmla="*/ 3868 w 5699"/>
                <a:gd name="T45" fmla="*/ 399 h 1829"/>
                <a:gd name="T46" fmla="*/ 4318 w 5699"/>
                <a:gd name="T47" fmla="*/ 397 h 1829"/>
                <a:gd name="T48" fmla="*/ 4766 w 5699"/>
                <a:gd name="T49" fmla="*/ 514 h 1829"/>
                <a:gd name="T50" fmla="*/ 5041 w 5699"/>
                <a:gd name="T51" fmla="*/ 496 h 1829"/>
                <a:gd name="T52" fmla="*/ 5579 w 5699"/>
                <a:gd name="T53" fmla="*/ 678 h 1829"/>
                <a:gd name="T54" fmla="*/ 5552 w 5699"/>
                <a:gd name="T55" fmla="*/ 810 h 1829"/>
                <a:gd name="T56" fmla="*/ 5376 w 5699"/>
                <a:gd name="T57" fmla="*/ 708 h 1829"/>
                <a:gd name="T58" fmla="*/ 5321 w 5699"/>
                <a:gd name="T59" fmla="*/ 917 h 1829"/>
                <a:gd name="T60" fmla="*/ 4890 w 5699"/>
                <a:gd name="T61" fmla="*/ 1011 h 1829"/>
                <a:gd name="T62" fmla="*/ 4762 w 5699"/>
                <a:gd name="T63" fmla="*/ 1214 h 1829"/>
                <a:gd name="T64" fmla="*/ 4582 w 5699"/>
                <a:gd name="T65" fmla="*/ 1462 h 1829"/>
                <a:gd name="T66" fmla="*/ 4826 w 5699"/>
                <a:gd name="T67" fmla="*/ 926 h 1829"/>
                <a:gd name="T68" fmla="*/ 4492 w 5699"/>
                <a:gd name="T69" fmla="*/ 1044 h 1829"/>
                <a:gd name="T70" fmla="*/ 4106 w 5699"/>
                <a:gd name="T71" fmla="*/ 1078 h 1829"/>
                <a:gd name="T72" fmla="*/ 3965 w 5699"/>
                <a:gd name="T73" fmla="*/ 1344 h 1829"/>
                <a:gd name="T74" fmla="*/ 4035 w 5699"/>
                <a:gd name="T75" fmla="*/ 1469 h 1829"/>
                <a:gd name="T76" fmla="*/ 3727 w 5699"/>
                <a:gd name="T77" fmla="*/ 1776 h 1829"/>
                <a:gd name="T78" fmla="*/ 3540 w 5699"/>
                <a:gd name="T79" fmla="*/ 1370 h 1829"/>
                <a:gd name="T80" fmla="*/ 3166 w 5699"/>
                <a:gd name="T81" fmla="*/ 1491 h 1829"/>
                <a:gd name="T82" fmla="*/ 2610 w 5699"/>
                <a:gd name="T83" fmla="*/ 1499 h 1829"/>
                <a:gd name="T84" fmla="*/ 2013 w 5699"/>
                <a:gd name="T85" fmla="*/ 1498 h 1829"/>
                <a:gd name="T86" fmla="*/ 1747 w 5699"/>
                <a:gd name="T87" fmla="*/ 1363 h 1829"/>
                <a:gd name="T88" fmla="*/ 1418 w 5699"/>
                <a:gd name="T89" fmla="*/ 1265 h 1829"/>
                <a:gd name="T90" fmla="*/ 1193 w 5699"/>
                <a:gd name="T91" fmla="*/ 1308 h 1829"/>
                <a:gd name="T92" fmla="*/ 1245 w 5699"/>
                <a:gd name="T93" fmla="*/ 1463 h 1829"/>
                <a:gd name="T94" fmla="*/ 1090 w 5699"/>
                <a:gd name="T95" fmla="*/ 1448 h 1829"/>
                <a:gd name="T96" fmla="*/ 894 w 5699"/>
                <a:gd name="T97" fmla="*/ 1483 h 1829"/>
                <a:gd name="T98" fmla="*/ 888 w 5699"/>
                <a:gd name="T99" fmla="*/ 1575 h 1829"/>
                <a:gd name="T100" fmla="*/ 930 w 5699"/>
                <a:gd name="T101" fmla="*/ 1652 h 1829"/>
                <a:gd name="T102" fmla="*/ 870 w 5699"/>
                <a:gd name="T103" fmla="*/ 1795 h 1829"/>
                <a:gd name="T104" fmla="*/ 643 w 5699"/>
                <a:gd name="T105" fmla="*/ 1739 h 1829"/>
                <a:gd name="T106" fmla="*/ 653 w 5699"/>
                <a:gd name="T107" fmla="*/ 1525 h 1829"/>
                <a:gd name="T108" fmla="*/ 442 w 5699"/>
                <a:gd name="T109" fmla="*/ 1397 h 1829"/>
                <a:gd name="T110" fmla="*/ 383 w 5699"/>
                <a:gd name="T111" fmla="*/ 1362 h 1829"/>
                <a:gd name="T112" fmla="*/ 231 w 5699"/>
                <a:gd name="T113" fmla="*/ 1252 h 1829"/>
                <a:gd name="T114" fmla="*/ 139 w 5699"/>
                <a:gd name="T115" fmla="*/ 1341 h 182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699"/>
                <a:gd name="T175" fmla="*/ 0 h 1829"/>
                <a:gd name="T176" fmla="*/ 5699 w 5699"/>
                <a:gd name="T177" fmla="*/ 1829 h 182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699" h="1829">
                  <a:moveTo>
                    <a:pt x="0" y="1300"/>
                  </a:moveTo>
                  <a:lnTo>
                    <a:pt x="47" y="1257"/>
                  </a:lnTo>
                  <a:lnTo>
                    <a:pt x="31" y="1275"/>
                  </a:lnTo>
                  <a:lnTo>
                    <a:pt x="52" y="1280"/>
                  </a:lnTo>
                  <a:lnTo>
                    <a:pt x="47" y="1194"/>
                  </a:lnTo>
                  <a:lnTo>
                    <a:pt x="66" y="1154"/>
                  </a:lnTo>
                  <a:lnTo>
                    <a:pt x="93" y="1148"/>
                  </a:lnTo>
                  <a:lnTo>
                    <a:pt x="148" y="1186"/>
                  </a:lnTo>
                  <a:lnTo>
                    <a:pt x="161" y="1114"/>
                  </a:lnTo>
                  <a:lnTo>
                    <a:pt x="137" y="1115"/>
                  </a:lnTo>
                  <a:lnTo>
                    <a:pt x="128" y="1074"/>
                  </a:lnTo>
                  <a:lnTo>
                    <a:pt x="353" y="1037"/>
                  </a:lnTo>
                  <a:lnTo>
                    <a:pt x="298" y="1022"/>
                  </a:lnTo>
                  <a:lnTo>
                    <a:pt x="301" y="1001"/>
                  </a:lnTo>
                  <a:lnTo>
                    <a:pt x="266" y="1008"/>
                  </a:lnTo>
                  <a:lnTo>
                    <a:pt x="394" y="901"/>
                  </a:lnTo>
                  <a:lnTo>
                    <a:pt x="338" y="787"/>
                  </a:lnTo>
                  <a:lnTo>
                    <a:pt x="352" y="733"/>
                  </a:lnTo>
                  <a:lnTo>
                    <a:pt x="317" y="673"/>
                  </a:lnTo>
                  <a:lnTo>
                    <a:pt x="345" y="638"/>
                  </a:lnTo>
                  <a:lnTo>
                    <a:pt x="298" y="591"/>
                  </a:lnTo>
                  <a:lnTo>
                    <a:pt x="312" y="553"/>
                  </a:lnTo>
                  <a:lnTo>
                    <a:pt x="374" y="509"/>
                  </a:lnTo>
                  <a:lnTo>
                    <a:pt x="408" y="503"/>
                  </a:lnTo>
                  <a:lnTo>
                    <a:pt x="451" y="513"/>
                  </a:lnTo>
                  <a:lnTo>
                    <a:pt x="413" y="523"/>
                  </a:lnTo>
                  <a:lnTo>
                    <a:pt x="442" y="539"/>
                  </a:lnTo>
                  <a:lnTo>
                    <a:pt x="541" y="545"/>
                  </a:lnTo>
                  <a:lnTo>
                    <a:pt x="716" y="637"/>
                  </a:lnTo>
                  <a:lnTo>
                    <a:pt x="720" y="681"/>
                  </a:lnTo>
                  <a:lnTo>
                    <a:pt x="644" y="721"/>
                  </a:lnTo>
                  <a:lnTo>
                    <a:pt x="409" y="666"/>
                  </a:lnTo>
                  <a:lnTo>
                    <a:pt x="506" y="732"/>
                  </a:lnTo>
                  <a:lnTo>
                    <a:pt x="503" y="807"/>
                  </a:lnTo>
                  <a:lnTo>
                    <a:pt x="598" y="844"/>
                  </a:lnTo>
                  <a:lnTo>
                    <a:pt x="622" y="838"/>
                  </a:lnTo>
                  <a:lnTo>
                    <a:pt x="610" y="807"/>
                  </a:lnTo>
                  <a:lnTo>
                    <a:pt x="566" y="795"/>
                  </a:lnTo>
                  <a:lnTo>
                    <a:pt x="577" y="769"/>
                  </a:lnTo>
                  <a:lnTo>
                    <a:pt x="620" y="798"/>
                  </a:lnTo>
                  <a:lnTo>
                    <a:pt x="712" y="807"/>
                  </a:lnTo>
                  <a:lnTo>
                    <a:pt x="672" y="747"/>
                  </a:lnTo>
                  <a:lnTo>
                    <a:pt x="757" y="696"/>
                  </a:lnTo>
                  <a:lnTo>
                    <a:pt x="819" y="732"/>
                  </a:lnTo>
                  <a:lnTo>
                    <a:pt x="817" y="595"/>
                  </a:lnTo>
                  <a:lnTo>
                    <a:pt x="791" y="575"/>
                  </a:lnTo>
                  <a:lnTo>
                    <a:pt x="894" y="605"/>
                  </a:lnTo>
                  <a:lnTo>
                    <a:pt x="901" y="622"/>
                  </a:lnTo>
                  <a:lnTo>
                    <a:pt x="846" y="645"/>
                  </a:lnTo>
                  <a:lnTo>
                    <a:pt x="901" y="689"/>
                  </a:lnTo>
                  <a:lnTo>
                    <a:pt x="948" y="638"/>
                  </a:lnTo>
                  <a:lnTo>
                    <a:pt x="1140" y="558"/>
                  </a:lnTo>
                  <a:lnTo>
                    <a:pt x="1169" y="554"/>
                  </a:lnTo>
                  <a:lnTo>
                    <a:pt x="1140" y="568"/>
                  </a:lnTo>
                  <a:lnTo>
                    <a:pt x="1172" y="607"/>
                  </a:lnTo>
                  <a:lnTo>
                    <a:pt x="1311" y="554"/>
                  </a:lnTo>
                  <a:lnTo>
                    <a:pt x="1342" y="593"/>
                  </a:lnTo>
                  <a:lnTo>
                    <a:pt x="1375" y="564"/>
                  </a:lnTo>
                  <a:lnTo>
                    <a:pt x="1359" y="520"/>
                  </a:lnTo>
                  <a:lnTo>
                    <a:pt x="1378" y="506"/>
                  </a:lnTo>
                  <a:lnTo>
                    <a:pt x="1484" y="527"/>
                  </a:lnTo>
                  <a:lnTo>
                    <a:pt x="1624" y="604"/>
                  </a:lnTo>
                  <a:lnTo>
                    <a:pt x="1652" y="567"/>
                  </a:lnTo>
                  <a:lnTo>
                    <a:pt x="1621" y="528"/>
                  </a:lnTo>
                  <a:lnTo>
                    <a:pt x="1579" y="517"/>
                  </a:lnTo>
                  <a:lnTo>
                    <a:pt x="1595" y="457"/>
                  </a:lnTo>
                  <a:lnTo>
                    <a:pt x="1566" y="448"/>
                  </a:lnTo>
                  <a:lnTo>
                    <a:pt x="1576" y="421"/>
                  </a:lnTo>
                  <a:lnTo>
                    <a:pt x="1627" y="391"/>
                  </a:lnTo>
                  <a:lnTo>
                    <a:pt x="1660" y="318"/>
                  </a:lnTo>
                  <a:lnTo>
                    <a:pt x="1733" y="319"/>
                  </a:lnTo>
                  <a:lnTo>
                    <a:pt x="1767" y="330"/>
                  </a:lnTo>
                  <a:lnTo>
                    <a:pt x="1741" y="407"/>
                  </a:lnTo>
                  <a:lnTo>
                    <a:pt x="1771" y="446"/>
                  </a:lnTo>
                  <a:lnTo>
                    <a:pt x="1762" y="553"/>
                  </a:lnTo>
                  <a:lnTo>
                    <a:pt x="1797" y="590"/>
                  </a:lnTo>
                  <a:lnTo>
                    <a:pt x="1784" y="629"/>
                  </a:lnTo>
                  <a:lnTo>
                    <a:pt x="1729" y="659"/>
                  </a:lnTo>
                  <a:lnTo>
                    <a:pt x="1747" y="673"/>
                  </a:lnTo>
                  <a:lnTo>
                    <a:pt x="1674" y="688"/>
                  </a:lnTo>
                  <a:lnTo>
                    <a:pt x="1751" y="714"/>
                  </a:lnTo>
                  <a:lnTo>
                    <a:pt x="1837" y="629"/>
                  </a:lnTo>
                  <a:lnTo>
                    <a:pt x="1828" y="575"/>
                  </a:lnTo>
                  <a:lnTo>
                    <a:pt x="1858" y="567"/>
                  </a:lnTo>
                  <a:lnTo>
                    <a:pt x="1903" y="557"/>
                  </a:lnTo>
                  <a:lnTo>
                    <a:pt x="1925" y="587"/>
                  </a:lnTo>
                  <a:lnTo>
                    <a:pt x="1922" y="627"/>
                  </a:lnTo>
                  <a:lnTo>
                    <a:pt x="1979" y="640"/>
                  </a:lnTo>
                  <a:lnTo>
                    <a:pt x="1935" y="626"/>
                  </a:lnTo>
                  <a:lnTo>
                    <a:pt x="1954" y="602"/>
                  </a:lnTo>
                  <a:lnTo>
                    <a:pt x="1938" y="567"/>
                  </a:lnTo>
                  <a:lnTo>
                    <a:pt x="1807" y="543"/>
                  </a:lnTo>
                  <a:lnTo>
                    <a:pt x="1828" y="459"/>
                  </a:lnTo>
                  <a:lnTo>
                    <a:pt x="1782" y="407"/>
                  </a:lnTo>
                  <a:lnTo>
                    <a:pt x="1847" y="359"/>
                  </a:lnTo>
                  <a:lnTo>
                    <a:pt x="1839" y="325"/>
                  </a:lnTo>
                  <a:lnTo>
                    <a:pt x="1869" y="344"/>
                  </a:lnTo>
                  <a:lnTo>
                    <a:pt x="1854" y="411"/>
                  </a:lnTo>
                  <a:lnTo>
                    <a:pt x="1874" y="421"/>
                  </a:lnTo>
                  <a:lnTo>
                    <a:pt x="1962" y="441"/>
                  </a:lnTo>
                  <a:lnTo>
                    <a:pt x="1883" y="385"/>
                  </a:lnTo>
                  <a:lnTo>
                    <a:pt x="1943" y="388"/>
                  </a:lnTo>
                  <a:lnTo>
                    <a:pt x="1929" y="366"/>
                  </a:lnTo>
                  <a:lnTo>
                    <a:pt x="1962" y="355"/>
                  </a:lnTo>
                  <a:lnTo>
                    <a:pt x="2123" y="399"/>
                  </a:lnTo>
                  <a:lnTo>
                    <a:pt x="2093" y="428"/>
                  </a:lnTo>
                  <a:lnTo>
                    <a:pt x="2089" y="472"/>
                  </a:lnTo>
                  <a:lnTo>
                    <a:pt x="2122" y="496"/>
                  </a:lnTo>
                  <a:lnTo>
                    <a:pt x="2138" y="399"/>
                  </a:lnTo>
                  <a:lnTo>
                    <a:pt x="2050" y="349"/>
                  </a:lnTo>
                  <a:lnTo>
                    <a:pt x="2032" y="282"/>
                  </a:lnTo>
                  <a:lnTo>
                    <a:pt x="2237" y="257"/>
                  </a:lnTo>
                  <a:lnTo>
                    <a:pt x="2211" y="195"/>
                  </a:lnTo>
                  <a:lnTo>
                    <a:pt x="2237" y="209"/>
                  </a:lnTo>
                  <a:lnTo>
                    <a:pt x="2271" y="184"/>
                  </a:lnTo>
                  <a:lnTo>
                    <a:pt x="2247" y="177"/>
                  </a:lnTo>
                  <a:lnTo>
                    <a:pt x="2461" y="126"/>
                  </a:lnTo>
                  <a:lnTo>
                    <a:pt x="2443" y="113"/>
                  </a:lnTo>
                  <a:lnTo>
                    <a:pt x="2542" y="107"/>
                  </a:lnTo>
                  <a:lnTo>
                    <a:pt x="2541" y="124"/>
                  </a:lnTo>
                  <a:lnTo>
                    <a:pt x="2566" y="124"/>
                  </a:lnTo>
                  <a:lnTo>
                    <a:pt x="2637" y="102"/>
                  </a:lnTo>
                  <a:lnTo>
                    <a:pt x="2671" y="114"/>
                  </a:lnTo>
                  <a:lnTo>
                    <a:pt x="2640" y="87"/>
                  </a:lnTo>
                  <a:lnTo>
                    <a:pt x="2721" y="81"/>
                  </a:lnTo>
                  <a:lnTo>
                    <a:pt x="2724" y="47"/>
                  </a:lnTo>
                  <a:lnTo>
                    <a:pt x="2820" y="0"/>
                  </a:lnTo>
                  <a:lnTo>
                    <a:pt x="2886" y="27"/>
                  </a:lnTo>
                  <a:lnTo>
                    <a:pt x="2829" y="52"/>
                  </a:lnTo>
                  <a:lnTo>
                    <a:pt x="2926" y="51"/>
                  </a:lnTo>
                  <a:lnTo>
                    <a:pt x="2887" y="87"/>
                  </a:lnTo>
                  <a:lnTo>
                    <a:pt x="3052" y="69"/>
                  </a:lnTo>
                  <a:lnTo>
                    <a:pt x="3143" y="124"/>
                  </a:lnTo>
                  <a:lnTo>
                    <a:pt x="3129" y="144"/>
                  </a:lnTo>
                  <a:lnTo>
                    <a:pt x="3099" y="132"/>
                  </a:lnTo>
                  <a:lnTo>
                    <a:pt x="3140" y="150"/>
                  </a:lnTo>
                  <a:lnTo>
                    <a:pt x="3119" y="183"/>
                  </a:lnTo>
                  <a:lnTo>
                    <a:pt x="2820" y="342"/>
                  </a:lnTo>
                  <a:lnTo>
                    <a:pt x="2915" y="322"/>
                  </a:lnTo>
                  <a:lnTo>
                    <a:pt x="2895" y="301"/>
                  </a:lnTo>
                  <a:lnTo>
                    <a:pt x="3047" y="271"/>
                  </a:lnTo>
                  <a:lnTo>
                    <a:pt x="3005" y="276"/>
                  </a:lnTo>
                  <a:lnTo>
                    <a:pt x="3015" y="249"/>
                  </a:lnTo>
                  <a:lnTo>
                    <a:pt x="3099" y="271"/>
                  </a:lnTo>
                  <a:lnTo>
                    <a:pt x="3111" y="249"/>
                  </a:lnTo>
                  <a:lnTo>
                    <a:pt x="3130" y="301"/>
                  </a:lnTo>
                  <a:lnTo>
                    <a:pt x="3172" y="304"/>
                  </a:lnTo>
                  <a:lnTo>
                    <a:pt x="3133" y="283"/>
                  </a:lnTo>
                  <a:lnTo>
                    <a:pt x="3213" y="270"/>
                  </a:lnTo>
                  <a:lnTo>
                    <a:pt x="3309" y="282"/>
                  </a:lnTo>
                  <a:lnTo>
                    <a:pt x="3301" y="301"/>
                  </a:lnTo>
                  <a:lnTo>
                    <a:pt x="3385" y="318"/>
                  </a:lnTo>
                  <a:lnTo>
                    <a:pt x="3458" y="314"/>
                  </a:lnTo>
                  <a:lnTo>
                    <a:pt x="3460" y="264"/>
                  </a:lnTo>
                  <a:lnTo>
                    <a:pt x="3482" y="259"/>
                  </a:lnTo>
                  <a:lnTo>
                    <a:pt x="3668" y="314"/>
                  </a:lnTo>
                  <a:lnTo>
                    <a:pt x="3642" y="399"/>
                  </a:lnTo>
                  <a:lnTo>
                    <a:pt x="3728" y="457"/>
                  </a:lnTo>
                  <a:lnTo>
                    <a:pt x="3775" y="377"/>
                  </a:lnTo>
                  <a:lnTo>
                    <a:pt x="3807" y="411"/>
                  </a:lnTo>
                  <a:lnTo>
                    <a:pt x="3868" y="399"/>
                  </a:lnTo>
                  <a:lnTo>
                    <a:pt x="3951" y="428"/>
                  </a:lnTo>
                  <a:lnTo>
                    <a:pt x="4018" y="410"/>
                  </a:lnTo>
                  <a:lnTo>
                    <a:pt x="4011" y="377"/>
                  </a:lnTo>
                  <a:lnTo>
                    <a:pt x="4057" y="323"/>
                  </a:lnTo>
                  <a:lnTo>
                    <a:pt x="4334" y="362"/>
                  </a:lnTo>
                  <a:lnTo>
                    <a:pt x="4352" y="386"/>
                  </a:lnTo>
                  <a:lnTo>
                    <a:pt x="4318" y="397"/>
                  </a:lnTo>
                  <a:lnTo>
                    <a:pt x="4407" y="410"/>
                  </a:lnTo>
                  <a:lnTo>
                    <a:pt x="4440" y="448"/>
                  </a:lnTo>
                  <a:lnTo>
                    <a:pt x="4649" y="441"/>
                  </a:lnTo>
                  <a:lnTo>
                    <a:pt x="4687" y="472"/>
                  </a:lnTo>
                  <a:lnTo>
                    <a:pt x="4674" y="509"/>
                  </a:lnTo>
                  <a:lnTo>
                    <a:pt x="4734" y="535"/>
                  </a:lnTo>
                  <a:lnTo>
                    <a:pt x="4766" y="514"/>
                  </a:lnTo>
                  <a:lnTo>
                    <a:pt x="4914" y="529"/>
                  </a:lnTo>
                  <a:lnTo>
                    <a:pt x="4944" y="509"/>
                  </a:lnTo>
                  <a:lnTo>
                    <a:pt x="4962" y="542"/>
                  </a:lnTo>
                  <a:lnTo>
                    <a:pt x="5024" y="569"/>
                  </a:lnTo>
                  <a:lnTo>
                    <a:pt x="5053" y="550"/>
                  </a:lnTo>
                  <a:lnTo>
                    <a:pt x="5023" y="520"/>
                  </a:lnTo>
                  <a:lnTo>
                    <a:pt x="5041" y="496"/>
                  </a:lnTo>
                  <a:lnTo>
                    <a:pt x="5300" y="534"/>
                  </a:lnTo>
                  <a:lnTo>
                    <a:pt x="5472" y="630"/>
                  </a:lnTo>
                  <a:lnTo>
                    <a:pt x="5508" y="630"/>
                  </a:lnTo>
                  <a:lnTo>
                    <a:pt x="5552" y="708"/>
                  </a:lnTo>
                  <a:lnTo>
                    <a:pt x="5534" y="666"/>
                  </a:lnTo>
                  <a:lnTo>
                    <a:pt x="5562" y="662"/>
                  </a:lnTo>
                  <a:lnTo>
                    <a:pt x="5579" y="678"/>
                  </a:lnTo>
                  <a:lnTo>
                    <a:pt x="5629" y="673"/>
                  </a:lnTo>
                  <a:lnTo>
                    <a:pt x="5699" y="718"/>
                  </a:lnTo>
                  <a:lnTo>
                    <a:pt x="5599" y="767"/>
                  </a:lnTo>
                  <a:lnTo>
                    <a:pt x="5619" y="781"/>
                  </a:lnTo>
                  <a:lnTo>
                    <a:pt x="5584" y="791"/>
                  </a:lnTo>
                  <a:lnTo>
                    <a:pt x="5612" y="809"/>
                  </a:lnTo>
                  <a:lnTo>
                    <a:pt x="5552" y="810"/>
                  </a:lnTo>
                  <a:lnTo>
                    <a:pt x="5533" y="781"/>
                  </a:lnTo>
                  <a:lnTo>
                    <a:pt x="5509" y="792"/>
                  </a:lnTo>
                  <a:lnTo>
                    <a:pt x="5471" y="747"/>
                  </a:lnTo>
                  <a:lnTo>
                    <a:pt x="5403" y="748"/>
                  </a:lnTo>
                  <a:lnTo>
                    <a:pt x="5386" y="721"/>
                  </a:lnTo>
                  <a:lnTo>
                    <a:pt x="5402" y="708"/>
                  </a:lnTo>
                  <a:lnTo>
                    <a:pt x="5376" y="708"/>
                  </a:lnTo>
                  <a:lnTo>
                    <a:pt x="5354" y="718"/>
                  </a:lnTo>
                  <a:lnTo>
                    <a:pt x="5379" y="750"/>
                  </a:lnTo>
                  <a:lnTo>
                    <a:pt x="5364" y="769"/>
                  </a:lnTo>
                  <a:lnTo>
                    <a:pt x="5306" y="800"/>
                  </a:lnTo>
                  <a:lnTo>
                    <a:pt x="5267" y="794"/>
                  </a:lnTo>
                  <a:lnTo>
                    <a:pt x="5332" y="883"/>
                  </a:lnTo>
                  <a:lnTo>
                    <a:pt x="5321" y="917"/>
                  </a:lnTo>
                  <a:lnTo>
                    <a:pt x="5255" y="893"/>
                  </a:lnTo>
                  <a:lnTo>
                    <a:pt x="5258" y="906"/>
                  </a:lnTo>
                  <a:lnTo>
                    <a:pt x="5137" y="950"/>
                  </a:lnTo>
                  <a:lnTo>
                    <a:pt x="5030" y="1041"/>
                  </a:lnTo>
                  <a:lnTo>
                    <a:pt x="4957" y="1007"/>
                  </a:lnTo>
                  <a:lnTo>
                    <a:pt x="4890" y="1044"/>
                  </a:lnTo>
                  <a:lnTo>
                    <a:pt x="4890" y="1011"/>
                  </a:lnTo>
                  <a:lnTo>
                    <a:pt x="4851" y="1045"/>
                  </a:lnTo>
                  <a:lnTo>
                    <a:pt x="4804" y="1043"/>
                  </a:lnTo>
                  <a:lnTo>
                    <a:pt x="4753" y="1131"/>
                  </a:lnTo>
                  <a:lnTo>
                    <a:pt x="4793" y="1148"/>
                  </a:lnTo>
                  <a:lnTo>
                    <a:pt x="4777" y="1177"/>
                  </a:lnTo>
                  <a:lnTo>
                    <a:pt x="4796" y="1223"/>
                  </a:lnTo>
                  <a:lnTo>
                    <a:pt x="4762" y="1214"/>
                  </a:lnTo>
                  <a:lnTo>
                    <a:pt x="4741" y="1254"/>
                  </a:lnTo>
                  <a:lnTo>
                    <a:pt x="4755" y="1290"/>
                  </a:lnTo>
                  <a:lnTo>
                    <a:pt x="4682" y="1320"/>
                  </a:lnTo>
                  <a:lnTo>
                    <a:pt x="4687" y="1360"/>
                  </a:lnTo>
                  <a:lnTo>
                    <a:pt x="4639" y="1371"/>
                  </a:lnTo>
                  <a:lnTo>
                    <a:pt x="4626" y="1415"/>
                  </a:lnTo>
                  <a:lnTo>
                    <a:pt x="4582" y="1462"/>
                  </a:lnTo>
                  <a:lnTo>
                    <a:pt x="4545" y="1290"/>
                  </a:lnTo>
                  <a:lnTo>
                    <a:pt x="4549" y="1198"/>
                  </a:lnTo>
                  <a:lnTo>
                    <a:pt x="4582" y="1143"/>
                  </a:lnTo>
                  <a:lnTo>
                    <a:pt x="4633" y="1132"/>
                  </a:lnTo>
                  <a:lnTo>
                    <a:pt x="4751" y="1016"/>
                  </a:lnTo>
                  <a:lnTo>
                    <a:pt x="4807" y="993"/>
                  </a:lnTo>
                  <a:lnTo>
                    <a:pt x="4826" y="926"/>
                  </a:lnTo>
                  <a:lnTo>
                    <a:pt x="4851" y="908"/>
                  </a:lnTo>
                  <a:lnTo>
                    <a:pt x="4806" y="906"/>
                  </a:lnTo>
                  <a:lnTo>
                    <a:pt x="4792" y="961"/>
                  </a:lnTo>
                  <a:lnTo>
                    <a:pt x="4692" y="1008"/>
                  </a:lnTo>
                  <a:lnTo>
                    <a:pt x="4701" y="938"/>
                  </a:lnTo>
                  <a:lnTo>
                    <a:pt x="4594" y="953"/>
                  </a:lnTo>
                  <a:lnTo>
                    <a:pt x="4492" y="1044"/>
                  </a:lnTo>
                  <a:lnTo>
                    <a:pt x="4512" y="1081"/>
                  </a:lnTo>
                  <a:lnTo>
                    <a:pt x="4403" y="1093"/>
                  </a:lnTo>
                  <a:lnTo>
                    <a:pt x="4389" y="1082"/>
                  </a:lnTo>
                  <a:lnTo>
                    <a:pt x="4426" y="1077"/>
                  </a:lnTo>
                  <a:lnTo>
                    <a:pt x="4336" y="1054"/>
                  </a:lnTo>
                  <a:lnTo>
                    <a:pt x="4311" y="1077"/>
                  </a:lnTo>
                  <a:lnTo>
                    <a:pt x="4106" y="1078"/>
                  </a:lnTo>
                  <a:lnTo>
                    <a:pt x="3862" y="1287"/>
                  </a:lnTo>
                  <a:lnTo>
                    <a:pt x="3911" y="1296"/>
                  </a:lnTo>
                  <a:lnTo>
                    <a:pt x="3911" y="1333"/>
                  </a:lnTo>
                  <a:lnTo>
                    <a:pt x="3940" y="1309"/>
                  </a:lnTo>
                  <a:lnTo>
                    <a:pt x="3932" y="1341"/>
                  </a:lnTo>
                  <a:lnTo>
                    <a:pt x="3969" y="1323"/>
                  </a:lnTo>
                  <a:lnTo>
                    <a:pt x="3965" y="1344"/>
                  </a:lnTo>
                  <a:lnTo>
                    <a:pt x="3976" y="1309"/>
                  </a:lnTo>
                  <a:lnTo>
                    <a:pt x="4011" y="1311"/>
                  </a:lnTo>
                  <a:lnTo>
                    <a:pt x="4064" y="1355"/>
                  </a:lnTo>
                  <a:lnTo>
                    <a:pt x="4017" y="1359"/>
                  </a:lnTo>
                  <a:lnTo>
                    <a:pt x="4058" y="1373"/>
                  </a:lnTo>
                  <a:lnTo>
                    <a:pt x="4068" y="1403"/>
                  </a:lnTo>
                  <a:lnTo>
                    <a:pt x="4035" y="1469"/>
                  </a:lnTo>
                  <a:lnTo>
                    <a:pt x="4028" y="1568"/>
                  </a:lnTo>
                  <a:lnTo>
                    <a:pt x="3856" y="1776"/>
                  </a:lnTo>
                  <a:lnTo>
                    <a:pt x="3796" y="1803"/>
                  </a:lnTo>
                  <a:lnTo>
                    <a:pt x="3749" y="1776"/>
                  </a:lnTo>
                  <a:lnTo>
                    <a:pt x="3708" y="1816"/>
                  </a:lnTo>
                  <a:lnTo>
                    <a:pt x="3703" y="1807"/>
                  </a:lnTo>
                  <a:lnTo>
                    <a:pt x="3727" y="1776"/>
                  </a:lnTo>
                  <a:lnTo>
                    <a:pt x="3717" y="1723"/>
                  </a:lnTo>
                  <a:lnTo>
                    <a:pt x="3790" y="1703"/>
                  </a:lnTo>
                  <a:lnTo>
                    <a:pt x="3848" y="1564"/>
                  </a:lnTo>
                  <a:lnTo>
                    <a:pt x="3723" y="1597"/>
                  </a:lnTo>
                  <a:lnTo>
                    <a:pt x="3703" y="1545"/>
                  </a:lnTo>
                  <a:lnTo>
                    <a:pt x="3602" y="1513"/>
                  </a:lnTo>
                  <a:lnTo>
                    <a:pt x="3540" y="1370"/>
                  </a:lnTo>
                  <a:lnTo>
                    <a:pt x="3473" y="1344"/>
                  </a:lnTo>
                  <a:lnTo>
                    <a:pt x="3352" y="1382"/>
                  </a:lnTo>
                  <a:lnTo>
                    <a:pt x="3375" y="1413"/>
                  </a:lnTo>
                  <a:lnTo>
                    <a:pt x="3326" y="1498"/>
                  </a:lnTo>
                  <a:lnTo>
                    <a:pt x="3277" y="1520"/>
                  </a:lnTo>
                  <a:lnTo>
                    <a:pt x="3227" y="1501"/>
                  </a:lnTo>
                  <a:lnTo>
                    <a:pt x="3166" y="1491"/>
                  </a:lnTo>
                  <a:lnTo>
                    <a:pt x="3008" y="1529"/>
                  </a:lnTo>
                  <a:lnTo>
                    <a:pt x="2869" y="1473"/>
                  </a:lnTo>
                  <a:lnTo>
                    <a:pt x="2780" y="1481"/>
                  </a:lnTo>
                  <a:lnTo>
                    <a:pt x="2747" y="1435"/>
                  </a:lnTo>
                  <a:lnTo>
                    <a:pt x="2659" y="1403"/>
                  </a:lnTo>
                  <a:lnTo>
                    <a:pt x="2612" y="1436"/>
                  </a:lnTo>
                  <a:lnTo>
                    <a:pt x="2610" y="1499"/>
                  </a:lnTo>
                  <a:lnTo>
                    <a:pt x="2409" y="1472"/>
                  </a:lnTo>
                  <a:lnTo>
                    <a:pt x="2303" y="1529"/>
                  </a:lnTo>
                  <a:lnTo>
                    <a:pt x="2247" y="1553"/>
                  </a:lnTo>
                  <a:lnTo>
                    <a:pt x="2175" y="1507"/>
                  </a:lnTo>
                  <a:lnTo>
                    <a:pt x="2130" y="1532"/>
                  </a:lnTo>
                  <a:lnTo>
                    <a:pt x="2045" y="1501"/>
                  </a:lnTo>
                  <a:lnTo>
                    <a:pt x="2013" y="1498"/>
                  </a:lnTo>
                  <a:lnTo>
                    <a:pt x="1988" y="1448"/>
                  </a:lnTo>
                  <a:lnTo>
                    <a:pt x="1943" y="1448"/>
                  </a:lnTo>
                  <a:lnTo>
                    <a:pt x="1924" y="1457"/>
                  </a:lnTo>
                  <a:lnTo>
                    <a:pt x="1888" y="1419"/>
                  </a:lnTo>
                  <a:lnTo>
                    <a:pt x="1863" y="1429"/>
                  </a:lnTo>
                  <a:lnTo>
                    <a:pt x="1840" y="1441"/>
                  </a:lnTo>
                  <a:lnTo>
                    <a:pt x="1747" y="1363"/>
                  </a:lnTo>
                  <a:lnTo>
                    <a:pt x="1719" y="1356"/>
                  </a:lnTo>
                  <a:lnTo>
                    <a:pt x="1656" y="1297"/>
                  </a:lnTo>
                  <a:lnTo>
                    <a:pt x="1597" y="1333"/>
                  </a:lnTo>
                  <a:lnTo>
                    <a:pt x="1586" y="1308"/>
                  </a:lnTo>
                  <a:lnTo>
                    <a:pt x="1498" y="1305"/>
                  </a:lnTo>
                  <a:lnTo>
                    <a:pt x="1465" y="1261"/>
                  </a:lnTo>
                  <a:lnTo>
                    <a:pt x="1418" y="1265"/>
                  </a:lnTo>
                  <a:lnTo>
                    <a:pt x="1402" y="1283"/>
                  </a:lnTo>
                  <a:lnTo>
                    <a:pt x="1342" y="1294"/>
                  </a:lnTo>
                  <a:lnTo>
                    <a:pt x="1326" y="1283"/>
                  </a:lnTo>
                  <a:lnTo>
                    <a:pt x="1304" y="1316"/>
                  </a:lnTo>
                  <a:lnTo>
                    <a:pt x="1286" y="1308"/>
                  </a:lnTo>
                  <a:lnTo>
                    <a:pt x="1216" y="1318"/>
                  </a:lnTo>
                  <a:lnTo>
                    <a:pt x="1193" y="1308"/>
                  </a:lnTo>
                  <a:lnTo>
                    <a:pt x="1184" y="1318"/>
                  </a:lnTo>
                  <a:lnTo>
                    <a:pt x="1220" y="1356"/>
                  </a:lnTo>
                  <a:lnTo>
                    <a:pt x="1195" y="1378"/>
                  </a:lnTo>
                  <a:lnTo>
                    <a:pt x="1198" y="1410"/>
                  </a:lnTo>
                  <a:lnTo>
                    <a:pt x="1238" y="1411"/>
                  </a:lnTo>
                  <a:lnTo>
                    <a:pt x="1255" y="1441"/>
                  </a:lnTo>
                  <a:lnTo>
                    <a:pt x="1245" y="1463"/>
                  </a:lnTo>
                  <a:lnTo>
                    <a:pt x="1216" y="1448"/>
                  </a:lnTo>
                  <a:lnTo>
                    <a:pt x="1193" y="1462"/>
                  </a:lnTo>
                  <a:lnTo>
                    <a:pt x="1171" y="1450"/>
                  </a:lnTo>
                  <a:lnTo>
                    <a:pt x="1160" y="1429"/>
                  </a:lnTo>
                  <a:lnTo>
                    <a:pt x="1132" y="1441"/>
                  </a:lnTo>
                  <a:lnTo>
                    <a:pt x="1112" y="1430"/>
                  </a:lnTo>
                  <a:lnTo>
                    <a:pt x="1090" y="1448"/>
                  </a:lnTo>
                  <a:lnTo>
                    <a:pt x="1058" y="1452"/>
                  </a:lnTo>
                  <a:lnTo>
                    <a:pt x="1040" y="1429"/>
                  </a:lnTo>
                  <a:lnTo>
                    <a:pt x="932" y="1422"/>
                  </a:lnTo>
                  <a:lnTo>
                    <a:pt x="919" y="1435"/>
                  </a:lnTo>
                  <a:lnTo>
                    <a:pt x="908" y="1433"/>
                  </a:lnTo>
                  <a:lnTo>
                    <a:pt x="893" y="1458"/>
                  </a:lnTo>
                  <a:lnTo>
                    <a:pt x="894" y="1483"/>
                  </a:lnTo>
                  <a:lnTo>
                    <a:pt x="882" y="1484"/>
                  </a:lnTo>
                  <a:lnTo>
                    <a:pt x="872" y="1463"/>
                  </a:lnTo>
                  <a:lnTo>
                    <a:pt x="857" y="1466"/>
                  </a:lnTo>
                  <a:lnTo>
                    <a:pt x="853" y="1536"/>
                  </a:lnTo>
                  <a:lnTo>
                    <a:pt x="870" y="1558"/>
                  </a:lnTo>
                  <a:lnTo>
                    <a:pt x="870" y="1578"/>
                  </a:lnTo>
                  <a:lnTo>
                    <a:pt x="888" y="1575"/>
                  </a:lnTo>
                  <a:lnTo>
                    <a:pt x="908" y="1565"/>
                  </a:lnTo>
                  <a:lnTo>
                    <a:pt x="929" y="1597"/>
                  </a:lnTo>
                  <a:lnTo>
                    <a:pt x="944" y="1617"/>
                  </a:lnTo>
                  <a:lnTo>
                    <a:pt x="959" y="1644"/>
                  </a:lnTo>
                  <a:lnTo>
                    <a:pt x="982" y="1651"/>
                  </a:lnTo>
                  <a:lnTo>
                    <a:pt x="952" y="1671"/>
                  </a:lnTo>
                  <a:lnTo>
                    <a:pt x="930" y="1652"/>
                  </a:lnTo>
                  <a:lnTo>
                    <a:pt x="907" y="1732"/>
                  </a:lnTo>
                  <a:lnTo>
                    <a:pt x="934" y="1752"/>
                  </a:lnTo>
                  <a:lnTo>
                    <a:pt x="958" y="1829"/>
                  </a:lnTo>
                  <a:lnTo>
                    <a:pt x="936" y="1816"/>
                  </a:lnTo>
                  <a:lnTo>
                    <a:pt x="914" y="1807"/>
                  </a:lnTo>
                  <a:lnTo>
                    <a:pt x="888" y="1803"/>
                  </a:lnTo>
                  <a:lnTo>
                    <a:pt x="870" y="1795"/>
                  </a:lnTo>
                  <a:lnTo>
                    <a:pt x="852" y="1792"/>
                  </a:lnTo>
                  <a:lnTo>
                    <a:pt x="837" y="1765"/>
                  </a:lnTo>
                  <a:lnTo>
                    <a:pt x="802" y="1781"/>
                  </a:lnTo>
                  <a:lnTo>
                    <a:pt x="771" y="1780"/>
                  </a:lnTo>
                  <a:lnTo>
                    <a:pt x="750" y="1756"/>
                  </a:lnTo>
                  <a:lnTo>
                    <a:pt x="697" y="1734"/>
                  </a:lnTo>
                  <a:lnTo>
                    <a:pt x="643" y="1739"/>
                  </a:lnTo>
                  <a:lnTo>
                    <a:pt x="587" y="1700"/>
                  </a:lnTo>
                  <a:lnTo>
                    <a:pt x="631" y="1664"/>
                  </a:lnTo>
                  <a:lnTo>
                    <a:pt x="636" y="1634"/>
                  </a:lnTo>
                  <a:lnTo>
                    <a:pt x="635" y="1604"/>
                  </a:lnTo>
                  <a:lnTo>
                    <a:pt x="639" y="1580"/>
                  </a:lnTo>
                  <a:lnTo>
                    <a:pt x="668" y="1572"/>
                  </a:lnTo>
                  <a:lnTo>
                    <a:pt x="653" y="1525"/>
                  </a:lnTo>
                  <a:lnTo>
                    <a:pt x="618" y="1513"/>
                  </a:lnTo>
                  <a:lnTo>
                    <a:pt x="602" y="1505"/>
                  </a:lnTo>
                  <a:lnTo>
                    <a:pt x="578" y="1512"/>
                  </a:lnTo>
                  <a:lnTo>
                    <a:pt x="529" y="1499"/>
                  </a:lnTo>
                  <a:lnTo>
                    <a:pt x="489" y="1454"/>
                  </a:lnTo>
                  <a:lnTo>
                    <a:pt x="457" y="1440"/>
                  </a:lnTo>
                  <a:lnTo>
                    <a:pt x="442" y="1397"/>
                  </a:lnTo>
                  <a:lnTo>
                    <a:pt x="413" y="1393"/>
                  </a:lnTo>
                  <a:lnTo>
                    <a:pt x="387" y="1407"/>
                  </a:lnTo>
                  <a:lnTo>
                    <a:pt x="369" y="1415"/>
                  </a:lnTo>
                  <a:lnTo>
                    <a:pt x="361" y="1396"/>
                  </a:lnTo>
                  <a:lnTo>
                    <a:pt x="347" y="1377"/>
                  </a:lnTo>
                  <a:lnTo>
                    <a:pt x="386" y="1374"/>
                  </a:lnTo>
                  <a:lnTo>
                    <a:pt x="383" y="1362"/>
                  </a:lnTo>
                  <a:lnTo>
                    <a:pt x="374" y="1352"/>
                  </a:lnTo>
                  <a:lnTo>
                    <a:pt x="361" y="1342"/>
                  </a:lnTo>
                  <a:lnTo>
                    <a:pt x="341" y="1294"/>
                  </a:lnTo>
                  <a:lnTo>
                    <a:pt x="312" y="1268"/>
                  </a:lnTo>
                  <a:lnTo>
                    <a:pt x="282" y="1267"/>
                  </a:lnTo>
                  <a:lnTo>
                    <a:pt x="253" y="1267"/>
                  </a:lnTo>
                  <a:lnTo>
                    <a:pt x="231" y="1252"/>
                  </a:lnTo>
                  <a:lnTo>
                    <a:pt x="211" y="1249"/>
                  </a:lnTo>
                  <a:lnTo>
                    <a:pt x="194" y="1249"/>
                  </a:lnTo>
                  <a:lnTo>
                    <a:pt x="183" y="1261"/>
                  </a:lnTo>
                  <a:lnTo>
                    <a:pt x="162" y="1282"/>
                  </a:lnTo>
                  <a:lnTo>
                    <a:pt x="159" y="1303"/>
                  </a:lnTo>
                  <a:lnTo>
                    <a:pt x="150" y="1308"/>
                  </a:lnTo>
                  <a:lnTo>
                    <a:pt x="139" y="1341"/>
                  </a:lnTo>
                  <a:lnTo>
                    <a:pt x="130" y="1331"/>
                  </a:lnTo>
                  <a:lnTo>
                    <a:pt x="126" y="1319"/>
                  </a:lnTo>
                  <a:lnTo>
                    <a:pt x="0" y="1300"/>
                  </a:lnTo>
                  <a:close/>
                </a:path>
              </a:pathLst>
            </a:custGeom>
            <a:solidFill>
              <a:srgbClr val="9DC6E2"/>
            </a:solidFill>
            <a:ln w="1651">
              <a:solidFill>
                <a:srgbClr val="004070"/>
              </a:solidFill>
              <a:prstDash val="solid"/>
              <a:round/>
              <a:headEnd/>
              <a:tailEnd/>
            </a:ln>
          </p:spPr>
          <p:txBody>
            <a:bodyPr/>
            <a:lstStyle/>
            <a:p>
              <a:endParaRPr lang="en-US"/>
            </a:p>
          </p:txBody>
        </p:sp>
        <p:sp>
          <p:nvSpPr>
            <p:cNvPr id="363" name="Freeform 93"/>
            <p:cNvSpPr>
              <a:spLocks/>
            </p:cNvSpPr>
            <p:nvPr/>
          </p:nvSpPr>
          <p:spPr bwMode="auto">
            <a:xfrm>
              <a:off x="2247" y="1329"/>
              <a:ext cx="40" cy="18"/>
            </a:xfrm>
            <a:custGeom>
              <a:avLst/>
              <a:gdLst>
                <a:gd name="T0" fmla="*/ 0 w 166"/>
                <a:gd name="T1" fmla="*/ 51 h 71"/>
                <a:gd name="T2" fmla="*/ 34 w 166"/>
                <a:gd name="T3" fmla="*/ 34 h 71"/>
                <a:gd name="T4" fmla="*/ 8 w 166"/>
                <a:gd name="T5" fmla="*/ 21 h 71"/>
                <a:gd name="T6" fmla="*/ 128 w 166"/>
                <a:gd name="T7" fmla="*/ 0 h 71"/>
                <a:gd name="T8" fmla="*/ 148 w 166"/>
                <a:gd name="T9" fmla="*/ 1 h 71"/>
                <a:gd name="T10" fmla="*/ 125 w 166"/>
                <a:gd name="T11" fmla="*/ 19 h 71"/>
                <a:gd name="T12" fmla="*/ 166 w 166"/>
                <a:gd name="T13" fmla="*/ 18 h 71"/>
                <a:gd name="T14" fmla="*/ 59 w 166"/>
                <a:gd name="T15" fmla="*/ 59 h 71"/>
                <a:gd name="T16" fmla="*/ 34 w 166"/>
                <a:gd name="T17" fmla="*/ 71 h 71"/>
                <a:gd name="T18" fmla="*/ 40 w 166"/>
                <a:gd name="T19" fmla="*/ 54 h 71"/>
                <a:gd name="T20" fmla="*/ 0 w 166"/>
                <a:gd name="T21" fmla="*/ 51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6"/>
                <a:gd name="T34" fmla="*/ 0 h 71"/>
                <a:gd name="T35" fmla="*/ 166 w 166"/>
                <a:gd name="T36" fmla="*/ 71 h 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6" h="71">
                  <a:moveTo>
                    <a:pt x="0" y="51"/>
                  </a:moveTo>
                  <a:lnTo>
                    <a:pt x="34" y="34"/>
                  </a:lnTo>
                  <a:lnTo>
                    <a:pt x="8" y="21"/>
                  </a:lnTo>
                  <a:lnTo>
                    <a:pt x="128" y="0"/>
                  </a:lnTo>
                  <a:lnTo>
                    <a:pt x="148" y="1"/>
                  </a:lnTo>
                  <a:lnTo>
                    <a:pt x="125" y="19"/>
                  </a:lnTo>
                  <a:lnTo>
                    <a:pt x="166" y="18"/>
                  </a:lnTo>
                  <a:lnTo>
                    <a:pt x="59" y="59"/>
                  </a:lnTo>
                  <a:lnTo>
                    <a:pt x="34" y="71"/>
                  </a:lnTo>
                  <a:lnTo>
                    <a:pt x="40" y="54"/>
                  </a:lnTo>
                  <a:lnTo>
                    <a:pt x="0" y="51"/>
                  </a:lnTo>
                  <a:close/>
                </a:path>
              </a:pathLst>
            </a:custGeom>
            <a:solidFill>
              <a:srgbClr val="9DC6E2"/>
            </a:solidFill>
            <a:ln w="1651">
              <a:solidFill>
                <a:srgbClr val="004070"/>
              </a:solidFill>
              <a:prstDash val="solid"/>
              <a:round/>
              <a:headEnd/>
              <a:tailEnd/>
            </a:ln>
          </p:spPr>
          <p:txBody>
            <a:bodyPr/>
            <a:lstStyle/>
            <a:p>
              <a:endParaRPr lang="en-US"/>
            </a:p>
          </p:txBody>
        </p:sp>
        <p:sp>
          <p:nvSpPr>
            <p:cNvPr id="364" name="Freeform 94"/>
            <p:cNvSpPr>
              <a:spLocks/>
            </p:cNvSpPr>
            <p:nvPr/>
          </p:nvSpPr>
          <p:spPr bwMode="auto">
            <a:xfrm>
              <a:off x="2260" y="1527"/>
              <a:ext cx="16" cy="10"/>
            </a:xfrm>
            <a:custGeom>
              <a:avLst/>
              <a:gdLst>
                <a:gd name="T0" fmla="*/ 0 w 66"/>
                <a:gd name="T1" fmla="*/ 38 h 38"/>
                <a:gd name="T2" fmla="*/ 19 w 66"/>
                <a:gd name="T3" fmla="*/ 0 h 38"/>
                <a:gd name="T4" fmla="*/ 66 w 66"/>
                <a:gd name="T5" fmla="*/ 21 h 38"/>
                <a:gd name="T6" fmla="*/ 0 w 66"/>
                <a:gd name="T7" fmla="*/ 38 h 38"/>
                <a:gd name="T8" fmla="*/ 0 60000 65536"/>
                <a:gd name="T9" fmla="*/ 0 60000 65536"/>
                <a:gd name="T10" fmla="*/ 0 60000 65536"/>
                <a:gd name="T11" fmla="*/ 0 60000 65536"/>
                <a:gd name="T12" fmla="*/ 0 w 66"/>
                <a:gd name="T13" fmla="*/ 0 h 38"/>
                <a:gd name="T14" fmla="*/ 66 w 66"/>
                <a:gd name="T15" fmla="*/ 38 h 38"/>
              </a:gdLst>
              <a:ahLst/>
              <a:cxnLst>
                <a:cxn ang="T8">
                  <a:pos x="T0" y="T1"/>
                </a:cxn>
                <a:cxn ang="T9">
                  <a:pos x="T2" y="T3"/>
                </a:cxn>
                <a:cxn ang="T10">
                  <a:pos x="T4" y="T5"/>
                </a:cxn>
                <a:cxn ang="T11">
                  <a:pos x="T6" y="T7"/>
                </a:cxn>
              </a:cxnLst>
              <a:rect l="T12" t="T13" r="T14" b="T15"/>
              <a:pathLst>
                <a:path w="66" h="38">
                  <a:moveTo>
                    <a:pt x="0" y="38"/>
                  </a:moveTo>
                  <a:lnTo>
                    <a:pt x="19" y="0"/>
                  </a:lnTo>
                  <a:lnTo>
                    <a:pt x="66" y="21"/>
                  </a:lnTo>
                  <a:lnTo>
                    <a:pt x="0" y="38"/>
                  </a:lnTo>
                  <a:close/>
                </a:path>
              </a:pathLst>
            </a:custGeom>
            <a:solidFill>
              <a:srgbClr val="9DC6E2"/>
            </a:solidFill>
            <a:ln w="1651">
              <a:solidFill>
                <a:srgbClr val="004070"/>
              </a:solidFill>
              <a:prstDash val="solid"/>
              <a:round/>
              <a:headEnd/>
              <a:tailEnd/>
            </a:ln>
          </p:spPr>
          <p:txBody>
            <a:bodyPr/>
            <a:lstStyle/>
            <a:p>
              <a:endParaRPr lang="en-US"/>
            </a:p>
          </p:txBody>
        </p:sp>
        <p:sp>
          <p:nvSpPr>
            <p:cNvPr id="365" name="Freeform 95"/>
            <p:cNvSpPr>
              <a:spLocks/>
            </p:cNvSpPr>
            <p:nvPr/>
          </p:nvSpPr>
          <p:spPr bwMode="auto">
            <a:xfrm>
              <a:off x="2287" y="1468"/>
              <a:ext cx="48" cy="40"/>
            </a:xfrm>
            <a:custGeom>
              <a:avLst/>
              <a:gdLst>
                <a:gd name="T0" fmla="*/ 0 w 203"/>
                <a:gd name="T1" fmla="*/ 76 h 154"/>
                <a:gd name="T2" fmla="*/ 16 w 203"/>
                <a:gd name="T3" fmla="*/ 109 h 154"/>
                <a:gd name="T4" fmla="*/ 38 w 203"/>
                <a:gd name="T5" fmla="*/ 98 h 154"/>
                <a:gd name="T6" fmla="*/ 63 w 203"/>
                <a:gd name="T7" fmla="*/ 120 h 154"/>
                <a:gd name="T8" fmla="*/ 82 w 203"/>
                <a:gd name="T9" fmla="*/ 109 h 154"/>
                <a:gd name="T10" fmla="*/ 75 w 203"/>
                <a:gd name="T11" fmla="*/ 147 h 154"/>
                <a:gd name="T12" fmla="*/ 203 w 203"/>
                <a:gd name="T13" fmla="*/ 154 h 154"/>
                <a:gd name="T14" fmla="*/ 154 w 203"/>
                <a:gd name="T15" fmla="*/ 127 h 154"/>
                <a:gd name="T16" fmla="*/ 129 w 203"/>
                <a:gd name="T17" fmla="*/ 79 h 154"/>
                <a:gd name="T18" fmla="*/ 132 w 203"/>
                <a:gd name="T19" fmla="*/ 29 h 154"/>
                <a:gd name="T20" fmla="*/ 163 w 203"/>
                <a:gd name="T21" fmla="*/ 0 h 154"/>
                <a:gd name="T22" fmla="*/ 52 w 203"/>
                <a:gd name="T23" fmla="*/ 10 h 154"/>
                <a:gd name="T24" fmla="*/ 26 w 203"/>
                <a:gd name="T25" fmla="*/ 76 h 154"/>
                <a:gd name="T26" fmla="*/ 0 w 203"/>
                <a:gd name="T27" fmla="*/ 76 h 1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3"/>
                <a:gd name="T43" fmla="*/ 0 h 154"/>
                <a:gd name="T44" fmla="*/ 203 w 203"/>
                <a:gd name="T45" fmla="*/ 154 h 1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3" h="154">
                  <a:moveTo>
                    <a:pt x="0" y="76"/>
                  </a:moveTo>
                  <a:lnTo>
                    <a:pt x="16" y="109"/>
                  </a:lnTo>
                  <a:lnTo>
                    <a:pt x="38" y="98"/>
                  </a:lnTo>
                  <a:lnTo>
                    <a:pt x="63" y="120"/>
                  </a:lnTo>
                  <a:lnTo>
                    <a:pt x="82" y="109"/>
                  </a:lnTo>
                  <a:lnTo>
                    <a:pt x="75" y="147"/>
                  </a:lnTo>
                  <a:lnTo>
                    <a:pt x="203" y="154"/>
                  </a:lnTo>
                  <a:lnTo>
                    <a:pt x="154" y="127"/>
                  </a:lnTo>
                  <a:lnTo>
                    <a:pt x="129" y="79"/>
                  </a:lnTo>
                  <a:lnTo>
                    <a:pt x="132" y="29"/>
                  </a:lnTo>
                  <a:lnTo>
                    <a:pt x="163" y="0"/>
                  </a:lnTo>
                  <a:lnTo>
                    <a:pt x="52" y="10"/>
                  </a:lnTo>
                  <a:lnTo>
                    <a:pt x="26" y="76"/>
                  </a:lnTo>
                  <a:lnTo>
                    <a:pt x="0" y="76"/>
                  </a:lnTo>
                  <a:close/>
                </a:path>
              </a:pathLst>
            </a:custGeom>
            <a:solidFill>
              <a:srgbClr val="9DC6E2"/>
            </a:solidFill>
            <a:ln w="1651">
              <a:solidFill>
                <a:srgbClr val="004070"/>
              </a:solidFill>
              <a:prstDash val="solid"/>
              <a:round/>
              <a:headEnd/>
              <a:tailEnd/>
            </a:ln>
          </p:spPr>
          <p:txBody>
            <a:bodyPr/>
            <a:lstStyle/>
            <a:p>
              <a:endParaRPr lang="en-US"/>
            </a:p>
          </p:txBody>
        </p:sp>
        <p:sp>
          <p:nvSpPr>
            <p:cNvPr id="366" name="Freeform 96"/>
            <p:cNvSpPr>
              <a:spLocks/>
            </p:cNvSpPr>
            <p:nvPr/>
          </p:nvSpPr>
          <p:spPr bwMode="auto">
            <a:xfrm>
              <a:off x="2304" y="1404"/>
              <a:ext cx="121" cy="64"/>
            </a:xfrm>
            <a:custGeom>
              <a:avLst/>
              <a:gdLst>
                <a:gd name="T0" fmla="*/ 0 w 513"/>
                <a:gd name="T1" fmla="*/ 213 h 249"/>
                <a:gd name="T2" fmla="*/ 48 w 513"/>
                <a:gd name="T3" fmla="*/ 220 h 249"/>
                <a:gd name="T4" fmla="*/ 17 w 513"/>
                <a:gd name="T5" fmla="*/ 242 h 249"/>
                <a:gd name="T6" fmla="*/ 102 w 513"/>
                <a:gd name="T7" fmla="*/ 249 h 249"/>
                <a:gd name="T8" fmla="*/ 105 w 513"/>
                <a:gd name="T9" fmla="*/ 220 h 249"/>
                <a:gd name="T10" fmla="*/ 128 w 513"/>
                <a:gd name="T11" fmla="*/ 225 h 249"/>
                <a:gd name="T12" fmla="*/ 103 w 513"/>
                <a:gd name="T13" fmla="*/ 209 h 249"/>
                <a:gd name="T14" fmla="*/ 138 w 513"/>
                <a:gd name="T15" fmla="*/ 214 h 249"/>
                <a:gd name="T16" fmla="*/ 130 w 513"/>
                <a:gd name="T17" fmla="*/ 183 h 249"/>
                <a:gd name="T18" fmla="*/ 147 w 513"/>
                <a:gd name="T19" fmla="*/ 202 h 249"/>
                <a:gd name="T20" fmla="*/ 171 w 513"/>
                <a:gd name="T21" fmla="*/ 184 h 249"/>
                <a:gd name="T22" fmla="*/ 156 w 513"/>
                <a:gd name="T23" fmla="*/ 163 h 249"/>
                <a:gd name="T24" fmla="*/ 208 w 513"/>
                <a:gd name="T25" fmla="*/ 166 h 249"/>
                <a:gd name="T26" fmla="*/ 194 w 513"/>
                <a:gd name="T27" fmla="*/ 154 h 249"/>
                <a:gd name="T28" fmla="*/ 217 w 513"/>
                <a:gd name="T29" fmla="*/ 157 h 249"/>
                <a:gd name="T30" fmla="*/ 231 w 513"/>
                <a:gd name="T31" fmla="*/ 132 h 249"/>
                <a:gd name="T32" fmla="*/ 487 w 513"/>
                <a:gd name="T33" fmla="*/ 52 h 249"/>
                <a:gd name="T34" fmla="*/ 513 w 513"/>
                <a:gd name="T35" fmla="*/ 22 h 249"/>
                <a:gd name="T36" fmla="*/ 463 w 513"/>
                <a:gd name="T37" fmla="*/ 0 h 249"/>
                <a:gd name="T38" fmla="*/ 356 w 513"/>
                <a:gd name="T39" fmla="*/ 49 h 249"/>
                <a:gd name="T40" fmla="*/ 245 w 513"/>
                <a:gd name="T41" fmla="*/ 49 h 249"/>
                <a:gd name="T42" fmla="*/ 127 w 513"/>
                <a:gd name="T43" fmla="*/ 117 h 249"/>
                <a:gd name="T44" fmla="*/ 62 w 513"/>
                <a:gd name="T45" fmla="*/ 125 h 249"/>
                <a:gd name="T46" fmla="*/ 65 w 513"/>
                <a:gd name="T47" fmla="*/ 154 h 249"/>
                <a:gd name="T48" fmla="*/ 101 w 513"/>
                <a:gd name="T49" fmla="*/ 157 h 249"/>
                <a:gd name="T50" fmla="*/ 61 w 513"/>
                <a:gd name="T51" fmla="*/ 158 h 249"/>
                <a:gd name="T52" fmla="*/ 79 w 513"/>
                <a:gd name="T53" fmla="*/ 170 h 249"/>
                <a:gd name="T54" fmla="*/ 48 w 513"/>
                <a:gd name="T55" fmla="*/ 184 h 249"/>
                <a:gd name="T56" fmla="*/ 83 w 513"/>
                <a:gd name="T57" fmla="*/ 198 h 249"/>
                <a:gd name="T58" fmla="*/ 0 w 513"/>
                <a:gd name="T59" fmla="*/ 213 h 24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13"/>
                <a:gd name="T91" fmla="*/ 0 h 249"/>
                <a:gd name="T92" fmla="*/ 513 w 513"/>
                <a:gd name="T93" fmla="*/ 249 h 24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13" h="249">
                  <a:moveTo>
                    <a:pt x="0" y="213"/>
                  </a:moveTo>
                  <a:lnTo>
                    <a:pt x="48" y="220"/>
                  </a:lnTo>
                  <a:lnTo>
                    <a:pt x="17" y="242"/>
                  </a:lnTo>
                  <a:lnTo>
                    <a:pt x="102" y="249"/>
                  </a:lnTo>
                  <a:lnTo>
                    <a:pt x="105" y="220"/>
                  </a:lnTo>
                  <a:lnTo>
                    <a:pt x="128" y="225"/>
                  </a:lnTo>
                  <a:lnTo>
                    <a:pt x="103" y="209"/>
                  </a:lnTo>
                  <a:lnTo>
                    <a:pt x="138" y="214"/>
                  </a:lnTo>
                  <a:lnTo>
                    <a:pt x="130" y="183"/>
                  </a:lnTo>
                  <a:lnTo>
                    <a:pt x="147" y="202"/>
                  </a:lnTo>
                  <a:lnTo>
                    <a:pt x="171" y="184"/>
                  </a:lnTo>
                  <a:lnTo>
                    <a:pt x="156" y="163"/>
                  </a:lnTo>
                  <a:lnTo>
                    <a:pt x="208" y="166"/>
                  </a:lnTo>
                  <a:lnTo>
                    <a:pt x="194" y="154"/>
                  </a:lnTo>
                  <a:lnTo>
                    <a:pt x="217" y="157"/>
                  </a:lnTo>
                  <a:lnTo>
                    <a:pt x="231" y="132"/>
                  </a:lnTo>
                  <a:lnTo>
                    <a:pt x="487" y="52"/>
                  </a:lnTo>
                  <a:lnTo>
                    <a:pt x="513" y="22"/>
                  </a:lnTo>
                  <a:lnTo>
                    <a:pt x="463" y="0"/>
                  </a:lnTo>
                  <a:lnTo>
                    <a:pt x="356" y="49"/>
                  </a:lnTo>
                  <a:lnTo>
                    <a:pt x="245" y="49"/>
                  </a:lnTo>
                  <a:lnTo>
                    <a:pt x="127" y="117"/>
                  </a:lnTo>
                  <a:lnTo>
                    <a:pt x="62" y="125"/>
                  </a:lnTo>
                  <a:lnTo>
                    <a:pt x="65" y="154"/>
                  </a:lnTo>
                  <a:lnTo>
                    <a:pt x="101" y="157"/>
                  </a:lnTo>
                  <a:lnTo>
                    <a:pt x="61" y="158"/>
                  </a:lnTo>
                  <a:lnTo>
                    <a:pt x="79" y="170"/>
                  </a:lnTo>
                  <a:lnTo>
                    <a:pt x="48" y="184"/>
                  </a:lnTo>
                  <a:lnTo>
                    <a:pt x="83" y="198"/>
                  </a:lnTo>
                  <a:lnTo>
                    <a:pt x="0" y="213"/>
                  </a:lnTo>
                  <a:close/>
                </a:path>
              </a:pathLst>
            </a:custGeom>
            <a:solidFill>
              <a:srgbClr val="9DC6E2"/>
            </a:solidFill>
            <a:ln w="1651">
              <a:solidFill>
                <a:srgbClr val="004070"/>
              </a:solidFill>
              <a:prstDash val="solid"/>
              <a:round/>
              <a:headEnd/>
              <a:tailEnd/>
            </a:ln>
          </p:spPr>
          <p:txBody>
            <a:bodyPr/>
            <a:lstStyle/>
            <a:p>
              <a:endParaRPr lang="en-US"/>
            </a:p>
          </p:txBody>
        </p:sp>
        <p:sp>
          <p:nvSpPr>
            <p:cNvPr id="367" name="Freeform 97"/>
            <p:cNvSpPr>
              <a:spLocks/>
            </p:cNvSpPr>
            <p:nvPr/>
          </p:nvSpPr>
          <p:spPr bwMode="auto">
            <a:xfrm>
              <a:off x="2373" y="1319"/>
              <a:ext cx="23" cy="13"/>
            </a:xfrm>
            <a:custGeom>
              <a:avLst/>
              <a:gdLst>
                <a:gd name="T0" fmla="*/ 0 w 99"/>
                <a:gd name="T1" fmla="*/ 36 h 51"/>
                <a:gd name="T2" fmla="*/ 31 w 99"/>
                <a:gd name="T3" fmla="*/ 51 h 51"/>
                <a:gd name="T4" fmla="*/ 99 w 99"/>
                <a:gd name="T5" fmla="*/ 33 h 51"/>
                <a:gd name="T6" fmla="*/ 58 w 99"/>
                <a:gd name="T7" fmla="*/ 0 h 51"/>
                <a:gd name="T8" fmla="*/ 0 w 99"/>
                <a:gd name="T9" fmla="*/ 36 h 51"/>
                <a:gd name="T10" fmla="*/ 0 60000 65536"/>
                <a:gd name="T11" fmla="*/ 0 60000 65536"/>
                <a:gd name="T12" fmla="*/ 0 60000 65536"/>
                <a:gd name="T13" fmla="*/ 0 60000 65536"/>
                <a:gd name="T14" fmla="*/ 0 60000 65536"/>
                <a:gd name="T15" fmla="*/ 0 w 99"/>
                <a:gd name="T16" fmla="*/ 0 h 51"/>
                <a:gd name="T17" fmla="*/ 99 w 99"/>
                <a:gd name="T18" fmla="*/ 51 h 51"/>
              </a:gdLst>
              <a:ahLst/>
              <a:cxnLst>
                <a:cxn ang="T10">
                  <a:pos x="T0" y="T1"/>
                </a:cxn>
                <a:cxn ang="T11">
                  <a:pos x="T2" y="T3"/>
                </a:cxn>
                <a:cxn ang="T12">
                  <a:pos x="T4" y="T5"/>
                </a:cxn>
                <a:cxn ang="T13">
                  <a:pos x="T6" y="T7"/>
                </a:cxn>
                <a:cxn ang="T14">
                  <a:pos x="T8" y="T9"/>
                </a:cxn>
              </a:cxnLst>
              <a:rect l="T15" t="T16" r="T17" b="T18"/>
              <a:pathLst>
                <a:path w="99" h="51">
                  <a:moveTo>
                    <a:pt x="0" y="36"/>
                  </a:moveTo>
                  <a:lnTo>
                    <a:pt x="31" y="51"/>
                  </a:lnTo>
                  <a:lnTo>
                    <a:pt x="99" y="33"/>
                  </a:lnTo>
                  <a:lnTo>
                    <a:pt x="58" y="0"/>
                  </a:lnTo>
                  <a:lnTo>
                    <a:pt x="0" y="36"/>
                  </a:lnTo>
                  <a:close/>
                </a:path>
              </a:pathLst>
            </a:custGeom>
            <a:solidFill>
              <a:srgbClr val="9DC6E2"/>
            </a:solidFill>
            <a:ln w="1651">
              <a:solidFill>
                <a:srgbClr val="004070"/>
              </a:solidFill>
              <a:prstDash val="solid"/>
              <a:round/>
              <a:headEnd/>
              <a:tailEnd/>
            </a:ln>
          </p:spPr>
          <p:txBody>
            <a:bodyPr/>
            <a:lstStyle/>
            <a:p>
              <a:endParaRPr lang="en-US"/>
            </a:p>
          </p:txBody>
        </p:sp>
        <p:sp>
          <p:nvSpPr>
            <p:cNvPr id="368" name="Freeform 98"/>
            <p:cNvSpPr>
              <a:spLocks/>
            </p:cNvSpPr>
            <p:nvPr/>
          </p:nvSpPr>
          <p:spPr bwMode="auto">
            <a:xfrm>
              <a:off x="2599" y="1345"/>
              <a:ext cx="21" cy="9"/>
            </a:xfrm>
            <a:custGeom>
              <a:avLst/>
              <a:gdLst>
                <a:gd name="T0" fmla="*/ 0 w 89"/>
                <a:gd name="T1" fmla="*/ 0 h 33"/>
                <a:gd name="T2" fmla="*/ 40 w 89"/>
                <a:gd name="T3" fmla="*/ 26 h 33"/>
                <a:gd name="T4" fmla="*/ 26 w 89"/>
                <a:gd name="T5" fmla="*/ 33 h 33"/>
                <a:gd name="T6" fmla="*/ 62 w 89"/>
                <a:gd name="T7" fmla="*/ 31 h 33"/>
                <a:gd name="T8" fmla="*/ 89 w 89"/>
                <a:gd name="T9" fmla="*/ 15 h 33"/>
                <a:gd name="T10" fmla="*/ 0 w 89"/>
                <a:gd name="T11" fmla="*/ 0 h 33"/>
                <a:gd name="T12" fmla="*/ 0 60000 65536"/>
                <a:gd name="T13" fmla="*/ 0 60000 65536"/>
                <a:gd name="T14" fmla="*/ 0 60000 65536"/>
                <a:gd name="T15" fmla="*/ 0 60000 65536"/>
                <a:gd name="T16" fmla="*/ 0 60000 65536"/>
                <a:gd name="T17" fmla="*/ 0 60000 65536"/>
                <a:gd name="T18" fmla="*/ 0 w 89"/>
                <a:gd name="T19" fmla="*/ 0 h 33"/>
                <a:gd name="T20" fmla="*/ 89 w 89"/>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89" h="33">
                  <a:moveTo>
                    <a:pt x="0" y="0"/>
                  </a:moveTo>
                  <a:lnTo>
                    <a:pt x="40" y="26"/>
                  </a:lnTo>
                  <a:lnTo>
                    <a:pt x="26" y="33"/>
                  </a:lnTo>
                  <a:lnTo>
                    <a:pt x="62" y="31"/>
                  </a:lnTo>
                  <a:lnTo>
                    <a:pt x="89" y="15"/>
                  </a:lnTo>
                  <a:lnTo>
                    <a:pt x="0" y="0"/>
                  </a:lnTo>
                  <a:close/>
                </a:path>
              </a:pathLst>
            </a:custGeom>
            <a:solidFill>
              <a:srgbClr val="9DC6E2"/>
            </a:solidFill>
            <a:ln w="1651">
              <a:solidFill>
                <a:srgbClr val="004070"/>
              </a:solidFill>
              <a:prstDash val="solid"/>
              <a:round/>
              <a:headEnd/>
              <a:tailEnd/>
            </a:ln>
          </p:spPr>
          <p:txBody>
            <a:bodyPr/>
            <a:lstStyle/>
            <a:p>
              <a:endParaRPr lang="en-US"/>
            </a:p>
          </p:txBody>
        </p:sp>
        <p:sp>
          <p:nvSpPr>
            <p:cNvPr id="369" name="Freeform 99"/>
            <p:cNvSpPr>
              <a:spLocks/>
            </p:cNvSpPr>
            <p:nvPr/>
          </p:nvSpPr>
          <p:spPr bwMode="auto">
            <a:xfrm>
              <a:off x="2602" y="1322"/>
              <a:ext cx="50" cy="24"/>
            </a:xfrm>
            <a:custGeom>
              <a:avLst/>
              <a:gdLst>
                <a:gd name="T0" fmla="*/ 0 w 212"/>
                <a:gd name="T1" fmla="*/ 75 h 92"/>
                <a:gd name="T2" fmla="*/ 56 w 212"/>
                <a:gd name="T3" fmla="*/ 25 h 92"/>
                <a:gd name="T4" fmla="*/ 136 w 212"/>
                <a:gd name="T5" fmla="*/ 0 h 92"/>
                <a:gd name="T6" fmla="*/ 212 w 212"/>
                <a:gd name="T7" fmla="*/ 44 h 92"/>
                <a:gd name="T8" fmla="*/ 187 w 212"/>
                <a:gd name="T9" fmla="*/ 52 h 92"/>
                <a:gd name="T10" fmla="*/ 194 w 212"/>
                <a:gd name="T11" fmla="*/ 73 h 92"/>
                <a:gd name="T12" fmla="*/ 84 w 212"/>
                <a:gd name="T13" fmla="*/ 92 h 92"/>
                <a:gd name="T14" fmla="*/ 0 w 212"/>
                <a:gd name="T15" fmla="*/ 75 h 92"/>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92"/>
                <a:gd name="T26" fmla="*/ 212 w 212"/>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92">
                  <a:moveTo>
                    <a:pt x="0" y="75"/>
                  </a:moveTo>
                  <a:lnTo>
                    <a:pt x="56" y="25"/>
                  </a:lnTo>
                  <a:lnTo>
                    <a:pt x="136" y="0"/>
                  </a:lnTo>
                  <a:lnTo>
                    <a:pt x="212" y="44"/>
                  </a:lnTo>
                  <a:lnTo>
                    <a:pt x="187" y="52"/>
                  </a:lnTo>
                  <a:lnTo>
                    <a:pt x="194" y="73"/>
                  </a:lnTo>
                  <a:lnTo>
                    <a:pt x="84" y="92"/>
                  </a:lnTo>
                  <a:lnTo>
                    <a:pt x="0" y="75"/>
                  </a:lnTo>
                  <a:close/>
                </a:path>
              </a:pathLst>
            </a:custGeom>
            <a:solidFill>
              <a:srgbClr val="9DC6E2"/>
            </a:solidFill>
            <a:ln w="1651">
              <a:solidFill>
                <a:srgbClr val="004070"/>
              </a:solidFill>
              <a:prstDash val="solid"/>
              <a:round/>
              <a:headEnd/>
              <a:tailEnd/>
            </a:ln>
          </p:spPr>
          <p:txBody>
            <a:bodyPr/>
            <a:lstStyle/>
            <a:p>
              <a:endParaRPr lang="en-US"/>
            </a:p>
          </p:txBody>
        </p:sp>
        <p:sp>
          <p:nvSpPr>
            <p:cNvPr id="370" name="Freeform 100"/>
            <p:cNvSpPr>
              <a:spLocks/>
            </p:cNvSpPr>
            <p:nvPr/>
          </p:nvSpPr>
          <p:spPr bwMode="auto">
            <a:xfrm>
              <a:off x="2613" y="1343"/>
              <a:ext cx="57" cy="28"/>
            </a:xfrm>
            <a:custGeom>
              <a:avLst/>
              <a:gdLst>
                <a:gd name="T0" fmla="*/ 0 w 239"/>
                <a:gd name="T1" fmla="*/ 46 h 107"/>
                <a:gd name="T2" fmla="*/ 44 w 239"/>
                <a:gd name="T3" fmla="*/ 52 h 107"/>
                <a:gd name="T4" fmla="*/ 74 w 239"/>
                <a:gd name="T5" fmla="*/ 89 h 107"/>
                <a:gd name="T6" fmla="*/ 98 w 239"/>
                <a:gd name="T7" fmla="*/ 78 h 107"/>
                <a:gd name="T8" fmla="*/ 197 w 239"/>
                <a:gd name="T9" fmla="*/ 107 h 107"/>
                <a:gd name="T10" fmla="*/ 230 w 239"/>
                <a:gd name="T11" fmla="*/ 95 h 107"/>
                <a:gd name="T12" fmla="*/ 205 w 239"/>
                <a:gd name="T13" fmla="*/ 67 h 107"/>
                <a:gd name="T14" fmla="*/ 224 w 239"/>
                <a:gd name="T15" fmla="*/ 74 h 107"/>
                <a:gd name="T16" fmla="*/ 239 w 239"/>
                <a:gd name="T17" fmla="*/ 31 h 107"/>
                <a:gd name="T18" fmla="*/ 187 w 239"/>
                <a:gd name="T19" fmla="*/ 9 h 107"/>
                <a:gd name="T20" fmla="*/ 136 w 239"/>
                <a:gd name="T21" fmla="*/ 39 h 107"/>
                <a:gd name="T22" fmla="*/ 178 w 239"/>
                <a:gd name="T23" fmla="*/ 23 h 107"/>
                <a:gd name="T24" fmla="*/ 153 w 239"/>
                <a:gd name="T25" fmla="*/ 0 h 107"/>
                <a:gd name="T26" fmla="*/ 70 w 239"/>
                <a:gd name="T27" fmla="*/ 8 h 107"/>
                <a:gd name="T28" fmla="*/ 0 w 239"/>
                <a:gd name="T29" fmla="*/ 46 h 10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9"/>
                <a:gd name="T46" fmla="*/ 0 h 107"/>
                <a:gd name="T47" fmla="*/ 239 w 239"/>
                <a:gd name="T48" fmla="*/ 107 h 10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9" h="107">
                  <a:moveTo>
                    <a:pt x="0" y="46"/>
                  </a:moveTo>
                  <a:lnTo>
                    <a:pt x="44" y="52"/>
                  </a:lnTo>
                  <a:lnTo>
                    <a:pt x="74" y="89"/>
                  </a:lnTo>
                  <a:lnTo>
                    <a:pt x="98" y="78"/>
                  </a:lnTo>
                  <a:lnTo>
                    <a:pt x="197" y="107"/>
                  </a:lnTo>
                  <a:lnTo>
                    <a:pt x="230" y="95"/>
                  </a:lnTo>
                  <a:lnTo>
                    <a:pt x="205" y="67"/>
                  </a:lnTo>
                  <a:lnTo>
                    <a:pt x="224" y="74"/>
                  </a:lnTo>
                  <a:lnTo>
                    <a:pt x="239" y="31"/>
                  </a:lnTo>
                  <a:lnTo>
                    <a:pt x="187" y="9"/>
                  </a:lnTo>
                  <a:lnTo>
                    <a:pt x="136" y="39"/>
                  </a:lnTo>
                  <a:lnTo>
                    <a:pt x="178" y="23"/>
                  </a:lnTo>
                  <a:lnTo>
                    <a:pt x="153" y="0"/>
                  </a:lnTo>
                  <a:lnTo>
                    <a:pt x="70" y="8"/>
                  </a:lnTo>
                  <a:lnTo>
                    <a:pt x="0" y="46"/>
                  </a:lnTo>
                  <a:close/>
                </a:path>
              </a:pathLst>
            </a:custGeom>
            <a:solidFill>
              <a:srgbClr val="9DC6E2"/>
            </a:solidFill>
            <a:ln w="1651">
              <a:solidFill>
                <a:srgbClr val="004070"/>
              </a:solidFill>
              <a:prstDash val="solid"/>
              <a:round/>
              <a:headEnd/>
              <a:tailEnd/>
            </a:ln>
          </p:spPr>
          <p:txBody>
            <a:bodyPr/>
            <a:lstStyle/>
            <a:p>
              <a:endParaRPr lang="en-US"/>
            </a:p>
          </p:txBody>
        </p:sp>
        <p:sp>
          <p:nvSpPr>
            <p:cNvPr id="371" name="Freeform 101"/>
            <p:cNvSpPr>
              <a:spLocks/>
            </p:cNvSpPr>
            <p:nvPr/>
          </p:nvSpPr>
          <p:spPr bwMode="auto">
            <a:xfrm>
              <a:off x="2665" y="1357"/>
              <a:ext cx="48" cy="29"/>
            </a:xfrm>
            <a:custGeom>
              <a:avLst/>
              <a:gdLst>
                <a:gd name="T0" fmla="*/ 0 w 199"/>
                <a:gd name="T1" fmla="*/ 92 h 109"/>
                <a:gd name="T2" fmla="*/ 15 w 199"/>
                <a:gd name="T3" fmla="*/ 109 h 109"/>
                <a:gd name="T4" fmla="*/ 183 w 199"/>
                <a:gd name="T5" fmla="*/ 87 h 109"/>
                <a:gd name="T6" fmla="*/ 199 w 199"/>
                <a:gd name="T7" fmla="*/ 51 h 109"/>
                <a:gd name="T8" fmla="*/ 152 w 199"/>
                <a:gd name="T9" fmla="*/ 22 h 109"/>
                <a:gd name="T10" fmla="*/ 113 w 199"/>
                <a:gd name="T11" fmla="*/ 33 h 109"/>
                <a:gd name="T12" fmla="*/ 119 w 199"/>
                <a:gd name="T13" fmla="*/ 10 h 109"/>
                <a:gd name="T14" fmla="*/ 96 w 199"/>
                <a:gd name="T15" fmla="*/ 0 h 109"/>
                <a:gd name="T16" fmla="*/ 19 w 199"/>
                <a:gd name="T17" fmla="*/ 81 h 109"/>
                <a:gd name="T18" fmla="*/ 0 w 199"/>
                <a:gd name="T19" fmla="*/ 92 h 1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9"/>
                <a:gd name="T31" fmla="*/ 0 h 109"/>
                <a:gd name="T32" fmla="*/ 199 w 199"/>
                <a:gd name="T33" fmla="*/ 109 h 1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9" h="109">
                  <a:moveTo>
                    <a:pt x="0" y="92"/>
                  </a:moveTo>
                  <a:lnTo>
                    <a:pt x="15" y="109"/>
                  </a:lnTo>
                  <a:lnTo>
                    <a:pt x="183" y="87"/>
                  </a:lnTo>
                  <a:lnTo>
                    <a:pt x="199" y="51"/>
                  </a:lnTo>
                  <a:lnTo>
                    <a:pt x="152" y="22"/>
                  </a:lnTo>
                  <a:lnTo>
                    <a:pt x="113" y="33"/>
                  </a:lnTo>
                  <a:lnTo>
                    <a:pt x="119" y="10"/>
                  </a:lnTo>
                  <a:lnTo>
                    <a:pt x="96" y="0"/>
                  </a:lnTo>
                  <a:lnTo>
                    <a:pt x="19" y="81"/>
                  </a:lnTo>
                  <a:lnTo>
                    <a:pt x="0" y="92"/>
                  </a:lnTo>
                  <a:close/>
                </a:path>
              </a:pathLst>
            </a:custGeom>
            <a:solidFill>
              <a:srgbClr val="9DC6E2"/>
            </a:solidFill>
            <a:ln w="1651">
              <a:solidFill>
                <a:srgbClr val="004070"/>
              </a:solidFill>
              <a:prstDash val="solid"/>
              <a:round/>
              <a:headEnd/>
              <a:tailEnd/>
            </a:ln>
          </p:spPr>
          <p:txBody>
            <a:bodyPr/>
            <a:lstStyle/>
            <a:p>
              <a:endParaRPr lang="en-US"/>
            </a:p>
          </p:txBody>
        </p:sp>
        <p:sp>
          <p:nvSpPr>
            <p:cNvPr id="372" name="Freeform 102"/>
            <p:cNvSpPr>
              <a:spLocks/>
            </p:cNvSpPr>
            <p:nvPr/>
          </p:nvSpPr>
          <p:spPr bwMode="auto">
            <a:xfrm>
              <a:off x="2959" y="1417"/>
              <a:ext cx="53" cy="27"/>
            </a:xfrm>
            <a:custGeom>
              <a:avLst/>
              <a:gdLst>
                <a:gd name="T0" fmla="*/ 0 w 223"/>
                <a:gd name="T1" fmla="*/ 56 h 103"/>
                <a:gd name="T2" fmla="*/ 45 w 223"/>
                <a:gd name="T3" fmla="*/ 4 h 103"/>
                <a:gd name="T4" fmla="*/ 77 w 223"/>
                <a:gd name="T5" fmla="*/ 0 h 103"/>
                <a:gd name="T6" fmla="*/ 128 w 223"/>
                <a:gd name="T7" fmla="*/ 40 h 103"/>
                <a:gd name="T8" fmla="*/ 136 w 223"/>
                <a:gd name="T9" fmla="*/ 11 h 103"/>
                <a:gd name="T10" fmla="*/ 192 w 223"/>
                <a:gd name="T11" fmla="*/ 34 h 103"/>
                <a:gd name="T12" fmla="*/ 187 w 223"/>
                <a:gd name="T13" fmla="*/ 72 h 103"/>
                <a:gd name="T14" fmla="*/ 223 w 223"/>
                <a:gd name="T15" fmla="*/ 85 h 103"/>
                <a:gd name="T16" fmla="*/ 106 w 223"/>
                <a:gd name="T17" fmla="*/ 92 h 103"/>
                <a:gd name="T18" fmla="*/ 99 w 223"/>
                <a:gd name="T19" fmla="*/ 76 h 103"/>
                <a:gd name="T20" fmla="*/ 80 w 223"/>
                <a:gd name="T21" fmla="*/ 103 h 103"/>
                <a:gd name="T22" fmla="*/ 0 w 223"/>
                <a:gd name="T23" fmla="*/ 56 h 1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3"/>
                <a:gd name="T37" fmla="*/ 0 h 103"/>
                <a:gd name="T38" fmla="*/ 223 w 223"/>
                <a:gd name="T39" fmla="*/ 103 h 10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3" h="103">
                  <a:moveTo>
                    <a:pt x="0" y="56"/>
                  </a:moveTo>
                  <a:lnTo>
                    <a:pt x="45" y="4"/>
                  </a:lnTo>
                  <a:lnTo>
                    <a:pt x="77" y="0"/>
                  </a:lnTo>
                  <a:lnTo>
                    <a:pt x="128" y="40"/>
                  </a:lnTo>
                  <a:lnTo>
                    <a:pt x="136" y="11"/>
                  </a:lnTo>
                  <a:lnTo>
                    <a:pt x="192" y="34"/>
                  </a:lnTo>
                  <a:lnTo>
                    <a:pt x="187" y="72"/>
                  </a:lnTo>
                  <a:lnTo>
                    <a:pt x="223" y="85"/>
                  </a:lnTo>
                  <a:lnTo>
                    <a:pt x="106" y="92"/>
                  </a:lnTo>
                  <a:lnTo>
                    <a:pt x="99" y="76"/>
                  </a:lnTo>
                  <a:lnTo>
                    <a:pt x="80" y="103"/>
                  </a:lnTo>
                  <a:lnTo>
                    <a:pt x="0" y="56"/>
                  </a:lnTo>
                  <a:close/>
                </a:path>
              </a:pathLst>
            </a:custGeom>
            <a:solidFill>
              <a:srgbClr val="9DC6E2"/>
            </a:solidFill>
            <a:ln w="1651">
              <a:solidFill>
                <a:srgbClr val="004070"/>
              </a:solidFill>
              <a:prstDash val="solid"/>
              <a:round/>
              <a:headEnd/>
              <a:tailEnd/>
            </a:ln>
          </p:spPr>
          <p:txBody>
            <a:bodyPr/>
            <a:lstStyle/>
            <a:p>
              <a:endParaRPr lang="en-US"/>
            </a:p>
          </p:txBody>
        </p:sp>
        <p:sp>
          <p:nvSpPr>
            <p:cNvPr id="373" name="Freeform 103"/>
            <p:cNvSpPr>
              <a:spLocks/>
            </p:cNvSpPr>
            <p:nvPr/>
          </p:nvSpPr>
          <p:spPr bwMode="auto">
            <a:xfrm>
              <a:off x="2996" y="1418"/>
              <a:ext cx="32" cy="18"/>
            </a:xfrm>
            <a:custGeom>
              <a:avLst/>
              <a:gdLst>
                <a:gd name="T0" fmla="*/ 0 w 138"/>
                <a:gd name="T1" fmla="*/ 0 h 70"/>
                <a:gd name="T2" fmla="*/ 46 w 138"/>
                <a:gd name="T3" fmla="*/ 26 h 70"/>
                <a:gd name="T4" fmla="*/ 33 w 138"/>
                <a:gd name="T5" fmla="*/ 50 h 70"/>
                <a:gd name="T6" fmla="*/ 57 w 138"/>
                <a:gd name="T7" fmla="*/ 70 h 70"/>
                <a:gd name="T8" fmla="*/ 98 w 138"/>
                <a:gd name="T9" fmla="*/ 70 h 70"/>
                <a:gd name="T10" fmla="*/ 138 w 138"/>
                <a:gd name="T11" fmla="*/ 44 h 70"/>
                <a:gd name="T12" fmla="*/ 0 w 138"/>
                <a:gd name="T13" fmla="*/ 0 h 70"/>
                <a:gd name="T14" fmla="*/ 0 60000 65536"/>
                <a:gd name="T15" fmla="*/ 0 60000 65536"/>
                <a:gd name="T16" fmla="*/ 0 60000 65536"/>
                <a:gd name="T17" fmla="*/ 0 60000 65536"/>
                <a:gd name="T18" fmla="*/ 0 60000 65536"/>
                <a:gd name="T19" fmla="*/ 0 60000 65536"/>
                <a:gd name="T20" fmla="*/ 0 60000 65536"/>
                <a:gd name="T21" fmla="*/ 0 w 138"/>
                <a:gd name="T22" fmla="*/ 0 h 70"/>
                <a:gd name="T23" fmla="*/ 138 w 138"/>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8" h="70">
                  <a:moveTo>
                    <a:pt x="0" y="0"/>
                  </a:moveTo>
                  <a:lnTo>
                    <a:pt x="46" y="26"/>
                  </a:lnTo>
                  <a:lnTo>
                    <a:pt x="33" y="50"/>
                  </a:lnTo>
                  <a:lnTo>
                    <a:pt x="57" y="70"/>
                  </a:lnTo>
                  <a:lnTo>
                    <a:pt x="98" y="70"/>
                  </a:lnTo>
                  <a:lnTo>
                    <a:pt x="138" y="44"/>
                  </a:lnTo>
                  <a:lnTo>
                    <a:pt x="0" y="0"/>
                  </a:lnTo>
                  <a:close/>
                </a:path>
              </a:pathLst>
            </a:custGeom>
            <a:solidFill>
              <a:srgbClr val="9DC6E2"/>
            </a:solidFill>
            <a:ln w="1651">
              <a:solidFill>
                <a:srgbClr val="004070"/>
              </a:solidFill>
              <a:prstDash val="solid"/>
              <a:round/>
              <a:headEnd/>
              <a:tailEnd/>
            </a:ln>
          </p:spPr>
          <p:txBody>
            <a:bodyPr/>
            <a:lstStyle/>
            <a:p>
              <a:endParaRPr lang="en-US"/>
            </a:p>
          </p:txBody>
        </p:sp>
        <p:sp>
          <p:nvSpPr>
            <p:cNvPr id="374" name="Freeform 104"/>
            <p:cNvSpPr>
              <a:spLocks/>
            </p:cNvSpPr>
            <p:nvPr/>
          </p:nvSpPr>
          <p:spPr bwMode="auto">
            <a:xfrm>
              <a:off x="2999" y="1729"/>
              <a:ext cx="25" cy="93"/>
            </a:xfrm>
            <a:custGeom>
              <a:avLst/>
              <a:gdLst>
                <a:gd name="T0" fmla="*/ 0 w 103"/>
                <a:gd name="T1" fmla="*/ 92 h 363"/>
                <a:gd name="T2" fmla="*/ 18 w 103"/>
                <a:gd name="T3" fmla="*/ 137 h 363"/>
                <a:gd name="T4" fmla="*/ 18 w 103"/>
                <a:gd name="T5" fmla="*/ 363 h 363"/>
                <a:gd name="T6" fmla="*/ 36 w 103"/>
                <a:gd name="T7" fmla="*/ 335 h 363"/>
                <a:gd name="T8" fmla="*/ 62 w 103"/>
                <a:gd name="T9" fmla="*/ 353 h 363"/>
                <a:gd name="T10" fmla="*/ 32 w 103"/>
                <a:gd name="T11" fmla="*/ 291 h 363"/>
                <a:gd name="T12" fmla="*/ 48 w 103"/>
                <a:gd name="T13" fmla="*/ 228 h 363"/>
                <a:gd name="T14" fmla="*/ 103 w 103"/>
                <a:gd name="T15" fmla="*/ 247 h 363"/>
                <a:gd name="T16" fmla="*/ 51 w 103"/>
                <a:gd name="T17" fmla="*/ 128 h 363"/>
                <a:gd name="T18" fmla="*/ 36 w 103"/>
                <a:gd name="T19" fmla="*/ 0 h 363"/>
                <a:gd name="T20" fmla="*/ 0 w 103"/>
                <a:gd name="T21" fmla="*/ 92 h 3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3"/>
                <a:gd name="T34" fmla="*/ 0 h 363"/>
                <a:gd name="T35" fmla="*/ 103 w 103"/>
                <a:gd name="T36" fmla="*/ 363 h 3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3" h="363">
                  <a:moveTo>
                    <a:pt x="0" y="92"/>
                  </a:moveTo>
                  <a:lnTo>
                    <a:pt x="18" y="137"/>
                  </a:lnTo>
                  <a:lnTo>
                    <a:pt x="18" y="363"/>
                  </a:lnTo>
                  <a:lnTo>
                    <a:pt x="36" y="335"/>
                  </a:lnTo>
                  <a:lnTo>
                    <a:pt x="62" y="353"/>
                  </a:lnTo>
                  <a:lnTo>
                    <a:pt x="32" y="291"/>
                  </a:lnTo>
                  <a:lnTo>
                    <a:pt x="48" y="228"/>
                  </a:lnTo>
                  <a:lnTo>
                    <a:pt x="103" y="247"/>
                  </a:lnTo>
                  <a:lnTo>
                    <a:pt x="51" y="128"/>
                  </a:lnTo>
                  <a:lnTo>
                    <a:pt x="36" y="0"/>
                  </a:lnTo>
                  <a:lnTo>
                    <a:pt x="0" y="92"/>
                  </a:lnTo>
                  <a:close/>
                </a:path>
              </a:pathLst>
            </a:custGeom>
            <a:solidFill>
              <a:srgbClr val="9DC6E2"/>
            </a:solidFill>
            <a:ln w="1651">
              <a:solidFill>
                <a:srgbClr val="004070"/>
              </a:solidFill>
              <a:prstDash val="solid"/>
              <a:round/>
              <a:headEnd/>
              <a:tailEnd/>
            </a:ln>
          </p:spPr>
          <p:txBody>
            <a:bodyPr/>
            <a:lstStyle/>
            <a:p>
              <a:endParaRPr lang="en-US"/>
            </a:p>
          </p:txBody>
        </p:sp>
        <p:sp>
          <p:nvSpPr>
            <p:cNvPr id="375" name="Freeform 105"/>
            <p:cNvSpPr>
              <a:spLocks/>
            </p:cNvSpPr>
            <p:nvPr/>
          </p:nvSpPr>
          <p:spPr bwMode="auto">
            <a:xfrm>
              <a:off x="3035" y="1429"/>
              <a:ext cx="37" cy="13"/>
            </a:xfrm>
            <a:custGeom>
              <a:avLst/>
              <a:gdLst>
                <a:gd name="T0" fmla="*/ 0 w 155"/>
                <a:gd name="T1" fmla="*/ 0 h 52"/>
                <a:gd name="T2" fmla="*/ 28 w 155"/>
                <a:gd name="T3" fmla="*/ 36 h 52"/>
                <a:gd name="T4" fmla="*/ 99 w 155"/>
                <a:gd name="T5" fmla="*/ 52 h 52"/>
                <a:gd name="T6" fmla="*/ 155 w 155"/>
                <a:gd name="T7" fmla="*/ 41 h 52"/>
                <a:gd name="T8" fmla="*/ 0 w 155"/>
                <a:gd name="T9" fmla="*/ 0 h 52"/>
                <a:gd name="T10" fmla="*/ 0 60000 65536"/>
                <a:gd name="T11" fmla="*/ 0 60000 65536"/>
                <a:gd name="T12" fmla="*/ 0 60000 65536"/>
                <a:gd name="T13" fmla="*/ 0 60000 65536"/>
                <a:gd name="T14" fmla="*/ 0 60000 65536"/>
                <a:gd name="T15" fmla="*/ 0 w 155"/>
                <a:gd name="T16" fmla="*/ 0 h 52"/>
                <a:gd name="T17" fmla="*/ 155 w 155"/>
                <a:gd name="T18" fmla="*/ 52 h 52"/>
              </a:gdLst>
              <a:ahLst/>
              <a:cxnLst>
                <a:cxn ang="T10">
                  <a:pos x="T0" y="T1"/>
                </a:cxn>
                <a:cxn ang="T11">
                  <a:pos x="T2" y="T3"/>
                </a:cxn>
                <a:cxn ang="T12">
                  <a:pos x="T4" y="T5"/>
                </a:cxn>
                <a:cxn ang="T13">
                  <a:pos x="T6" y="T7"/>
                </a:cxn>
                <a:cxn ang="T14">
                  <a:pos x="T8" y="T9"/>
                </a:cxn>
              </a:cxnLst>
              <a:rect l="T15" t="T16" r="T17" b="T18"/>
              <a:pathLst>
                <a:path w="155" h="52">
                  <a:moveTo>
                    <a:pt x="0" y="0"/>
                  </a:moveTo>
                  <a:lnTo>
                    <a:pt x="28" y="36"/>
                  </a:lnTo>
                  <a:lnTo>
                    <a:pt x="99" y="52"/>
                  </a:lnTo>
                  <a:lnTo>
                    <a:pt x="155" y="41"/>
                  </a:lnTo>
                  <a:lnTo>
                    <a:pt x="0" y="0"/>
                  </a:lnTo>
                  <a:close/>
                </a:path>
              </a:pathLst>
            </a:custGeom>
            <a:solidFill>
              <a:srgbClr val="9DC6E2"/>
            </a:solidFill>
            <a:ln w="1651">
              <a:solidFill>
                <a:srgbClr val="004070"/>
              </a:solidFill>
              <a:prstDash val="solid"/>
              <a:round/>
              <a:headEnd/>
              <a:tailEnd/>
            </a:ln>
          </p:spPr>
          <p:txBody>
            <a:bodyPr/>
            <a:lstStyle/>
            <a:p>
              <a:endParaRPr lang="en-US"/>
            </a:p>
          </p:txBody>
        </p:sp>
        <p:sp>
          <p:nvSpPr>
            <p:cNvPr id="376" name="Freeform 106"/>
            <p:cNvSpPr>
              <a:spLocks/>
            </p:cNvSpPr>
            <p:nvPr/>
          </p:nvSpPr>
          <p:spPr bwMode="auto">
            <a:xfrm>
              <a:off x="1808" y="1847"/>
              <a:ext cx="97" cy="77"/>
            </a:xfrm>
            <a:custGeom>
              <a:avLst/>
              <a:gdLst>
                <a:gd name="T0" fmla="*/ 0 w 411"/>
                <a:gd name="T1" fmla="*/ 24 h 295"/>
                <a:gd name="T2" fmla="*/ 14 w 411"/>
                <a:gd name="T3" fmla="*/ 73 h 295"/>
                <a:gd name="T4" fmla="*/ 100 w 411"/>
                <a:gd name="T5" fmla="*/ 81 h 295"/>
                <a:gd name="T6" fmla="*/ 62 w 411"/>
                <a:gd name="T7" fmla="*/ 158 h 295"/>
                <a:gd name="T8" fmla="*/ 62 w 411"/>
                <a:gd name="T9" fmla="*/ 253 h 295"/>
                <a:gd name="T10" fmla="*/ 124 w 411"/>
                <a:gd name="T11" fmla="*/ 295 h 295"/>
                <a:gd name="T12" fmla="*/ 243 w 411"/>
                <a:gd name="T13" fmla="*/ 268 h 295"/>
                <a:gd name="T14" fmla="*/ 310 w 411"/>
                <a:gd name="T15" fmla="*/ 196 h 295"/>
                <a:gd name="T16" fmla="*/ 297 w 411"/>
                <a:gd name="T17" fmla="*/ 167 h 295"/>
                <a:gd name="T18" fmla="*/ 332 w 411"/>
                <a:gd name="T19" fmla="*/ 115 h 295"/>
                <a:gd name="T20" fmla="*/ 409 w 411"/>
                <a:gd name="T21" fmla="*/ 74 h 295"/>
                <a:gd name="T22" fmla="*/ 411 w 411"/>
                <a:gd name="T23" fmla="*/ 51 h 295"/>
                <a:gd name="T24" fmla="*/ 361 w 411"/>
                <a:gd name="T25" fmla="*/ 45 h 295"/>
                <a:gd name="T26" fmla="*/ 350 w 411"/>
                <a:gd name="T27" fmla="*/ 41 h 295"/>
                <a:gd name="T28" fmla="*/ 246 w 411"/>
                <a:gd name="T29" fmla="*/ 11 h 295"/>
                <a:gd name="T30" fmla="*/ 36 w 411"/>
                <a:gd name="T31" fmla="*/ 0 h 295"/>
                <a:gd name="T32" fmla="*/ 0 w 411"/>
                <a:gd name="T33" fmla="*/ 24 h 2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1"/>
                <a:gd name="T52" fmla="*/ 0 h 295"/>
                <a:gd name="T53" fmla="*/ 411 w 411"/>
                <a:gd name="T54" fmla="*/ 295 h 2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1" h="295">
                  <a:moveTo>
                    <a:pt x="0" y="24"/>
                  </a:moveTo>
                  <a:lnTo>
                    <a:pt x="14" y="73"/>
                  </a:lnTo>
                  <a:lnTo>
                    <a:pt x="100" y="81"/>
                  </a:lnTo>
                  <a:lnTo>
                    <a:pt x="62" y="158"/>
                  </a:lnTo>
                  <a:lnTo>
                    <a:pt x="62" y="253"/>
                  </a:lnTo>
                  <a:lnTo>
                    <a:pt x="124" y="295"/>
                  </a:lnTo>
                  <a:lnTo>
                    <a:pt x="243" y="268"/>
                  </a:lnTo>
                  <a:lnTo>
                    <a:pt x="310" y="196"/>
                  </a:lnTo>
                  <a:lnTo>
                    <a:pt x="297" y="167"/>
                  </a:lnTo>
                  <a:lnTo>
                    <a:pt x="332" y="115"/>
                  </a:lnTo>
                  <a:lnTo>
                    <a:pt x="409" y="74"/>
                  </a:lnTo>
                  <a:lnTo>
                    <a:pt x="411" y="51"/>
                  </a:lnTo>
                  <a:lnTo>
                    <a:pt x="361" y="45"/>
                  </a:lnTo>
                  <a:lnTo>
                    <a:pt x="350" y="41"/>
                  </a:lnTo>
                  <a:lnTo>
                    <a:pt x="246" y="11"/>
                  </a:lnTo>
                  <a:lnTo>
                    <a:pt x="36" y="0"/>
                  </a:lnTo>
                  <a:lnTo>
                    <a:pt x="0" y="24"/>
                  </a:lnTo>
                  <a:close/>
                </a:path>
              </a:pathLst>
            </a:custGeom>
            <a:solidFill>
              <a:srgbClr val="9DC6E2"/>
            </a:solidFill>
            <a:ln w="1651">
              <a:solidFill>
                <a:srgbClr val="004070"/>
              </a:solidFill>
              <a:prstDash val="solid"/>
              <a:round/>
              <a:headEnd/>
              <a:tailEnd/>
            </a:ln>
          </p:spPr>
          <p:txBody>
            <a:bodyPr/>
            <a:lstStyle/>
            <a:p>
              <a:endParaRPr lang="en-US"/>
            </a:p>
          </p:txBody>
        </p:sp>
        <p:sp>
          <p:nvSpPr>
            <p:cNvPr id="377" name="Freeform 107"/>
            <p:cNvSpPr>
              <a:spLocks/>
            </p:cNvSpPr>
            <p:nvPr/>
          </p:nvSpPr>
          <p:spPr bwMode="auto">
            <a:xfrm>
              <a:off x="1421" y="2197"/>
              <a:ext cx="32" cy="33"/>
            </a:xfrm>
            <a:custGeom>
              <a:avLst/>
              <a:gdLst>
                <a:gd name="T0" fmla="*/ 0 w 138"/>
                <a:gd name="T1" fmla="*/ 60 h 130"/>
                <a:gd name="T2" fmla="*/ 37 w 138"/>
                <a:gd name="T3" fmla="*/ 0 h 130"/>
                <a:gd name="T4" fmla="*/ 138 w 138"/>
                <a:gd name="T5" fmla="*/ 11 h 130"/>
                <a:gd name="T6" fmla="*/ 124 w 138"/>
                <a:gd name="T7" fmla="*/ 121 h 130"/>
                <a:gd name="T8" fmla="*/ 54 w 138"/>
                <a:gd name="T9" fmla="*/ 130 h 130"/>
                <a:gd name="T10" fmla="*/ 0 w 138"/>
                <a:gd name="T11" fmla="*/ 60 h 130"/>
                <a:gd name="T12" fmla="*/ 0 60000 65536"/>
                <a:gd name="T13" fmla="*/ 0 60000 65536"/>
                <a:gd name="T14" fmla="*/ 0 60000 65536"/>
                <a:gd name="T15" fmla="*/ 0 60000 65536"/>
                <a:gd name="T16" fmla="*/ 0 60000 65536"/>
                <a:gd name="T17" fmla="*/ 0 60000 65536"/>
                <a:gd name="T18" fmla="*/ 0 w 138"/>
                <a:gd name="T19" fmla="*/ 0 h 130"/>
                <a:gd name="T20" fmla="*/ 138 w 138"/>
                <a:gd name="T21" fmla="*/ 130 h 130"/>
              </a:gdLst>
              <a:ahLst/>
              <a:cxnLst>
                <a:cxn ang="T12">
                  <a:pos x="T0" y="T1"/>
                </a:cxn>
                <a:cxn ang="T13">
                  <a:pos x="T2" y="T3"/>
                </a:cxn>
                <a:cxn ang="T14">
                  <a:pos x="T4" y="T5"/>
                </a:cxn>
                <a:cxn ang="T15">
                  <a:pos x="T6" y="T7"/>
                </a:cxn>
                <a:cxn ang="T16">
                  <a:pos x="T8" y="T9"/>
                </a:cxn>
                <a:cxn ang="T17">
                  <a:pos x="T10" y="T11"/>
                </a:cxn>
              </a:cxnLst>
              <a:rect l="T18" t="T19" r="T20" b="T21"/>
              <a:pathLst>
                <a:path w="138" h="130">
                  <a:moveTo>
                    <a:pt x="0" y="60"/>
                  </a:moveTo>
                  <a:lnTo>
                    <a:pt x="37" y="0"/>
                  </a:lnTo>
                  <a:lnTo>
                    <a:pt x="138" y="11"/>
                  </a:lnTo>
                  <a:lnTo>
                    <a:pt x="124" y="121"/>
                  </a:lnTo>
                  <a:lnTo>
                    <a:pt x="54" y="130"/>
                  </a:lnTo>
                  <a:lnTo>
                    <a:pt x="0" y="60"/>
                  </a:lnTo>
                  <a:close/>
                </a:path>
              </a:pathLst>
            </a:custGeom>
            <a:solidFill>
              <a:srgbClr val="9DC6E2"/>
            </a:solidFill>
            <a:ln w="1651">
              <a:solidFill>
                <a:srgbClr val="004070"/>
              </a:solidFill>
              <a:prstDash val="solid"/>
              <a:round/>
              <a:headEnd/>
              <a:tailEnd/>
            </a:ln>
          </p:spPr>
          <p:txBody>
            <a:bodyPr/>
            <a:lstStyle/>
            <a:p>
              <a:endParaRPr lang="en-US"/>
            </a:p>
          </p:txBody>
        </p:sp>
        <p:sp>
          <p:nvSpPr>
            <p:cNvPr id="378" name="Freeform 108"/>
            <p:cNvSpPr>
              <a:spLocks/>
            </p:cNvSpPr>
            <p:nvPr/>
          </p:nvSpPr>
          <p:spPr bwMode="auto">
            <a:xfrm>
              <a:off x="1965" y="1345"/>
              <a:ext cx="83" cy="65"/>
            </a:xfrm>
            <a:custGeom>
              <a:avLst/>
              <a:gdLst>
                <a:gd name="T0" fmla="*/ 0 w 354"/>
                <a:gd name="T1" fmla="*/ 31 h 252"/>
                <a:gd name="T2" fmla="*/ 3 w 354"/>
                <a:gd name="T3" fmla="*/ 62 h 252"/>
                <a:gd name="T4" fmla="*/ 39 w 354"/>
                <a:gd name="T5" fmla="*/ 62 h 252"/>
                <a:gd name="T6" fmla="*/ 28 w 354"/>
                <a:gd name="T7" fmla="*/ 77 h 252"/>
                <a:gd name="T8" fmla="*/ 54 w 354"/>
                <a:gd name="T9" fmla="*/ 87 h 252"/>
                <a:gd name="T10" fmla="*/ 20 w 354"/>
                <a:gd name="T11" fmla="*/ 85 h 252"/>
                <a:gd name="T12" fmla="*/ 83 w 354"/>
                <a:gd name="T13" fmla="*/ 111 h 252"/>
                <a:gd name="T14" fmla="*/ 55 w 354"/>
                <a:gd name="T15" fmla="*/ 121 h 252"/>
                <a:gd name="T16" fmla="*/ 75 w 354"/>
                <a:gd name="T17" fmla="*/ 140 h 252"/>
                <a:gd name="T18" fmla="*/ 129 w 354"/>
                <a:gd name="T19" fmla="*/ 129 h 252"/>
                <a:gd name="T20" fmla="*/ 128 w 354"/>
                <a:gd name="T21" fmla="*/ 103 h 252"/>
                <a:gd name="T22" fmla="*/ 157 w 354"/>
                <a:gd name="T23" fmla="*/ 93 h 252"/>
                <a:gd name="T24" fmla="*/ 161 w 354"/>
                <a:gd name="T25" fmla="*/ 122 h 252"/>
                <a:gd name="T26" fmla="*/ 195 w 354"/>
                <a:gd name="T27" fmla="*/ 103 h 252"/>
                <a:gd name="T28" fmla="*/ 189 w 354"/>
                <a:gd name="T29" fmla="*/ 122 h 252"/>
                <a:gd name="T30" fmla="*/ 220 w 354"/>
                <a:gd name="T31" fmla="*/ 124 h 252"/>
                <a:gd name="T32" fmla="*/ 98 w 354"/>
                <a:gd name="T33" fmla="*/ 153 h 252"/>
                <a:gd name="T34" fmla="*/ 103 w 354"/>
                <a:gd name="T35" fmla="*/ 175 h 252"/>
                <a:gd name="T36" fmla="*/ 204 w 354"/>
                <a:gd name="T37" fmla="*/ 158 h 252"/>
                <a:gd name="T38" fmla="*/ 135 w 354"/>
                <a:gd name="T39" fmla="*/ 179 h 252"/>
                <a:gd name="T40" fmla="*/ 175 w 354"/>
                <a:gd name="T41" fmla="*/ 191 h 252"/>
                <a:gd name="T42" fmla="*/ 106 w 354"/>
                <a:gd name="T43" fmla="*/ 201 h 252"/>
                <a:gd name="T44" fmla="*/ 209 w 354"/>
                <a:gd name="T45" fmla="*/ 252 h 252"/>
                <a:gd name="T46" fmla="*/ 275 w 354"/>
                <a:gd name="T47" fmla="*/ 122 h 252"/>
                <a:gd name="T48" fmla="*/ 354 w 354"/>
                <a:gd name="T49" fmla="*/ 92 h 252"/>
                <a:gd name="T50" fmla="*/ 267 w 354"/>
                <a:gd name="T51" fmla="*/ 70 h 252"/>
                <a:gd name="T52" fmla="*/ 255 w 354"/>
                <a:gd name="T53" fmla="*/ 37 h 252"/>
                <a:gd name="T54" fmla="*/ 230 w 354"/>
                <a:gd name="T55" fmla="*/ 56 h 252"/>
                <a:gd name="T56" fmla="*/ 241 w 354"/>
                <a:gd name="T57" fmla="*/ 26 h 252"/>
                <a:gd name="T58" fmla="*/ 182 w 354"/>
                <a:gd name="T59" fmla="*/ 0 h 252"/>
                <a:gd name="T60" fmla="*/ 162 w 354"/>
                <a:gd name="T61" fmla="*/ 26 h 252"/>
                <a:gd name="T62" fmla="*/ 190 w 354"/>
                <a:gd name="T63" fmla="*/ 87 h 252"/>
                <a:gd name="T64" fmla="*/ 124 w 354"/>
                <a:gd name="T65" fmla="*/ 25 h 252"/>
                <a:gd name="T66" fmla="*/ 103 w 354"/>
                <a:gd name="T67" fmla="*/ 37 h 252"/>
                <a:gd name="T68" fmla="*/ 117 w 354"/>
                <a:gd name="T69" fmla="*/ 69 h 252"/>
                <a:gd name="T70" fmla="*/ 53 w 354"/>
                <a:gd name="T71" fmla="*/ 40 h 252"/>
                <a:gd name="T72" fmla="*/ 98 w 354"/>
                <a:gd name="T73" fmla="*/ 22 h 252"/>
                <a:gd name="T74" fmla="*/ 0 w 354"/>
                <a:gd name="T75" fmla="*/ 31 h 2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54"/>
                <a:gd name="T115" fmla="*/ 0 h 252"/>
                <a:gd name="T116" fmla="*/ 354 w 354"/>
                <a:gd name="T117" fmla="*/ 252 h 25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54" h="252">
                  <a:moveTo>
                    <a:pt x="0" y="31"/>
                  </a:moveTo>
                  <a:lnTo>
                    <a:pt x="3" y="62"/>
                  </a:lnTo>
                  <a:lnTo>
                    <a:pt x="39" y="62"/>
                  </a:lnTo>
                  <a:lnTo>
                    <a:pt x="28" y="77"/>
                  </a:lnTo>
                  <a:lnTo>
                    <a:pt x="54" y="87"/>
                  </a:lnTo>
                  <a:lnTo>
                    <a:pt x="20" y="85"/>
                  </a:lnTo>
                  <a:lnTo>
                    <a:pt x="83" y="111"/>
                  </a:lnTo>
                  <a:lnTo>
                    <a:pt x="55" y="121"/>
                  </a:lnTo>
                  <a:lnTo>
                    <a:pt x="75" y="140"/>
                  </a:lnTo>
                  <a:lnTo>
                    <a:pt x="129" y="129"/>
                  </a:lnTo>
                  <a:lnTo>
                    <a:pt x="128" y="103"/>
                  </a:lnTo>
                  <a:lnTo>
                    <a:pt x="157" y="93"/>
                  </a:lnTo>
                  <a:lnTo>
                    <a:pt x="161" y="122"/>
                  </a:lnTo>
                  <a:lnTo>
                    <a:pt x="195" y="103"/>
                  </a:lnTo>
                  <a:lnTo>
                    <a:pt x="189" y="122"/>
                  </a:lnTo>
                  <a:lnTo>
                    <a:pt x="220" y="124"/>
                  </a:lnTo>
                  <a:lnTo>
                    <a:pt x="98" y="153"/>
                  </a:lnTo>
                  <a:lnTo>
                    <a:pt x="103" y="175"/>
                  </a:lnTo>
                  <a:lnTo>
                    <a:pt x="204" y="158"/>
                  </a:lnTo>
                  <a:lnTo>
                    <a:pt x="135" y="179"/>
                  </a:lnTo>
                  <a:lnTo>
                    <a:pt x="175" y="191"/>
                  </a:lnTo>
                  <a:lnTo>
                    <a:pt x="106" y="201"/>
                  </a:lnTo>
                  <a:lnTo>
                    <a:pt x="209" y="252"/>
                  </a:lnTo>
                  <a:lnTo>
                    <a:pt x="275" y="122"/>
                  </a:lnTo>
                  <a:lnTo>
                    <a:pt x="354" y="92"/>
                  </a:lnTo>
                  <a:lnTo>
                    <a:pt x="267" y="70"/>
                  </a:lnTo>
                  <a:lnTo>
                    <a:pt x="255" y="37"/>
                  </a:lnTo>
                  <a:lnTo>
                    <a:pt x="230" y="56"/>
                  </a:lnTo>
                  <a:lnTo>
                    <a:pt x="241" y="26"/>
                  </a:lnTo>
                  <a:lnTo>
                    <a:pt x="182" y="0"/>
                  </a:lnTo>
                  <a:lnTo>
                    <a:pt x="162" y="26"/>
                  </a:lnTo>
                  <a:lnTo>
                    <a:pt x="190" y="87"/>
                  </a:lnTo>
                  <a:lnTo>
                    <a:pt x="124" y="25"/>
                  </a:lnTo>
                  <a:lnTo>
                    <a:pt x="103" y="37"/>
                  </a:lnTo>
                  <a:lnTo>
                    <a:pt x="117" y="69"/>
                  </a:lnTo>
                  <a:lnTo>
                    <a:pt x="53" y="40"/>
                  </a:lnTo>
                  <a:lnTo>
                    <a:pt x="98" y="22"/>
                  </a:lnTo>
                  <a:lnTo>
                    <a:pt x="0" y="31"/>
                  </a:lnTo>
                  <a:close/>
                </a:path>
              </a:pathLst>
            </a:custGeom>
            <a:solidFill>
              <a:srgbClr val="9DC6E2"/>
            </a:solidFill>
            <a:ln w="1651">
              <a:solidFill>
                <a:srgbClr val="004070"/>
              </a:solidFill>
              <a:prstDash val="solid"/>
              <a:round/>
              <a:headEnd/>
              <a:tailEnd/>
            </a:ln>
          </p:spPr>
          <p:txBody>
            <a:bodyPr/>
            <a:lstStyle/>
            <a:p>
              <a:endParaRPr lang="en-US"/>
            </a:p>
          </p:txBody>
        </p:sp>
        <p:sp>
          <p:nvSpPr>
            <p:cNvPr id="379" name="Freeform 109"/>
            <p:cNvSpPr>
              <a:spLocks/>
            </p:cNvSpPr>
            <p:nvPr/>
          </p:nvSpPr>
          <p:spPr bwMode="auto">
            <a:xfrm>
              <a:off x="2018" y="1336"/>
              <a:ext cx="76" cy="27"/>
            </a:xfrm>
            <a:custGeom>
              <a:avLst/>
              <a:gdLst>
                <a:gd name="T0" fmla="*/ 0 w 320"/>
                <a:gd name="T1" fmla="*/ 29 h 106"/>
                <a:gd name="T2" fmla="*/ 47 w 320"/>
                <a:gd name="T3" fmla="*/ 38 h 106"/>
                <a:gd name="T4" fmla="*/ 17 w 320"/>
                <a:gd name="T5" fmla="*/ 50 h 106"/>
                <a:gd name="T6" fmla="*/ 29 w 320"/>
                <a:gd name="T7" fmla="*/ 60 h 106"/>
                <a:gd name="T8" fmla="*/ 147 w 320"/>
                <a:gd name="T9" fmla="*/ 58 h 106"/>
                <a:gd name="T10" fmla="*/ 73 w 320"/>
                <a:gd name="T11" fmla="*/ 73 h 106"/>
                <a:gd name="T12" fmla="*/ 191 w 320"/>
                <a:gd name="T13" fmla="*/ 106 h 106"/>
                <a:gd name="T14" fmla="*/ 269 w 320"/>
                <a:gd name="T15" fmla="*/ 87 h 106"/>
                <a:gd name="T16" fmla="*/ 320 w 320"/>
                <a:gd name="T17" fmla="*/ 50 h 106"/>
                <a:gd name="T18" fmla="*/ 307 w 320"/>
                <a:gd name="T19" fmla="*/ 32 h 106"/>
                <a:gd name="T20" fmla="*/ 231 w 320"/>
                <a:gd name="T21" fmla="*/ 33 h 106"/>
                <a:gd name="T22" fmla="*/ 243 w 320"/>
                <a:gd name="T23" fmla="*/ 14 h 106"/>
                <a:gd name="T24" fmla="*/ 181 w 320"/>
                <a:gd name="T25" fmla="*/ 33 h 106"/>
                <a:gd name="T26" fmla="*/ 173 w 320"/>
                <a:gd name="T27" fmla="*/ 0 h 106"/>
                <a:gd name="T28" fmla="*/ 158 w 320"/>
                <a:gd name="T29" fmla="*/ 43 h 106"/>
                <a:gd name="T30" fmla="*/ 73 w 320"/>
                <a:gd name="T31" fmla="*/ 0 h 106"/>
                <a:gd name="T32" fmla="*/ 76 w 320"/>
                <a:gd name="T33" fmla="*/ 27 h 106"/>
                <a:gd name="T34" fmla="*/ 50 w 320"/>
                <a:gd name="T35" fmla="*/ 14 h 106"/>
                <a:gd name="T36" fmla="*/ 61 w 320"/>
                <a:gd name="T37" fmla="*/ 39 h 106"/>
                <a:gd name="T38" fmla="*/ 0 w 320"/>
                <a:gd name="T39" fmla="*/ 29 h 10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20"/>
                <a:gd name="T61" fmla="*/ 0 h 106"/>
                <a:gd name="T62" fmla="*/ 320 w 320"/>
                <a:gd name="T63" fmla="*/ 106 h 10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20" h="106">
                  <a:moveTo>
                    <a:pt x="0" y="29"/>
                  </a:moveTo>
                  <a:lnTo>
                    <a:pt x="47" y="38"/>
                  </a:lnTo>
                  <a:lnTo>
                    <a:pt x="17" y="50"/>
                  </a:lnTo>
                  <a:lnTo>
                    <a:pt x="29" y="60"/>
                  </a:lnTo>
                  <a:lnTo>
                    <a:pt x="147" y="58"/>
                  </a:lnTo>
                  <a:lnTo>
                    <a:pt x="73" y="73"/>
                  </a:lnTo>
                  <a:lnTo>
                    <a:pt x="191" y="106"/>
                  </a:lnTo>
                  <a:lnTo>
                    <a:pt x="269" y="87"/>
                  </a:lnTo>
                  <a:lnTo>
                    <a:pt x="320" y="50"/>
                  </a:lnTo>
                  <a:lnTo>
                    <a:pt x="307" y="32"/>
                  </a:lnTo>
                  <a:lnTo>
                    <a:pt x="231" y="33"/>
                  </a:lnTo>
                  <a:lnTo>
                    <a:pt x="243" y="14"/>
                  </a:lnTo>
                  <a:lnTo>
                    <a:pt x="181" y="33"/>
                  </a:lnTo>
                  <a:lnTo>
                    <a:pt x="173" y="0"/>
                  </a:lnTo>
                  <a:lnTo>
                    <a:pt x="158" y="43"/>
                  </a:lnTo>
                  <a:lnTo>
                    <a:pt x="73" y="0"/>
                  </a:lnTo>
                  <a:lnTo>
                    <a:pt x="76" y="27"/>
                  </a:lnTo>
                  <a:lnTo>
                    <a:pt x="50" y="14"/>
                  </a:lnTo>
                  <a:lnTo>
                    <a:pt x="61" y="39"/>
                  </a:lnTo>
                  <a:lnTo>
                    <a:pt x="0" y="29"/>
                  </a:lnTo>
                  <a:close/>
                </a:path>
              </a:pathLst>
            </a:custGeom>
            <a:solidFill>
              <a:srgbClr val="9DC6E2"/>
            </a:solidFill>
            <a:ln w="1651">
              <a:solidFill>
                <a:srgbClr val="004070"/>
              </a:solidFill>
              <a:prstDash val="solid"/>
              <a:round/>
              <a:headEnd/>
              <a:tailEnd/>
            </a:ln>
          </p:spPr>
          <p:txBody>
            <a:bodyPr/>
            <a:lstStyle/>
            <a:p>
              <a:endParaRPr lang="en-US"/>
            </a:p>
          </p:txBody>
        </p:sp>
        <p:sp>
          <p:nvSpPr>
            <p:cNvPr id="380" name="Freeform 110"/>
            <p:cNvSpPr>
              <a:spLocks/>
            </p:cNvSpPr>
            <p:nvPr/>
          </p:nvSpPr>
          <p:spPr bwMode="auto">
            <a:xfrm>
              <a:off x="2044" y="1381"/>
              <a:ext cx="33" cy="18"/>
            </a:xfrm>
            <a:custGeom>
              <a:avLst/>
              <a:gdLst>
                <a:gd name="T0" fmla="*/ 0 w 137"/>
                <a:gd name="T1" fmla="*/ 55 h 69"/>
                <a:gd name="T2" fmla="*/ 11 w 137"/>
                <a:gd name="T3" fmla="*/ 20 h 69"/>
                <a:gd name="T4" fmla="*/ 67 w 137"/>
                <a:gd name="T5" fmla="*/ 0 h 69"/>
                <a:gd name="T6" fmla="*/ 77 w 137"/>
                <a:gd name="T7" fmla="*/ 20 h 69"/>
                <a:gd name="T8" fmla="*/ 137 w 137"/>
                <a:gd name="T9" fmla="*/ 36 h 69"/>
                <a:gd name="T10" fmla="*/ 54 w 137"/>
                <a:gd name="T11" fmla="*/ 69 h 69"/>
                <a:gd name="T12" fmla="*/ 67 w 137"/>
                <a:gd name="T13" fmla="*/ 51 h 69"/>
                <a:gd name="T14" fmla="*/ 0 w 137"/>
                <a:gd name="T15" fmla="*/ 55 h 69"/>
                <a:gd name="T16" fmla="*/ 0 60000 65536"/>
                <a:gd name="T17" fmla="*/ 0 60000 65536"/>
                <a:gd name="T18" fmla="*/ 0 60000 65536"/>
                <a:gd name="T19" fmla="*/ 0 60000 65536"/>
                <a:gd name="T20" fmla="*/ 0 60000 65536"/>
                <a:gd name="T21" fmla="*/ 0 60000 65536"/>
                <a:gd name="T22" fmla="*/ 0 60000 65536"/>
                <a:gd name="T23" fmla="*/ 0 60000 65536"/>
                <a:gd name="T24" fmla="*/ 0 w 137"/>
                <a:gd name="T25" fmla="*/ 0 h 69"/>
                <a:gd name="T26" fmla="*/ 137 w 137"/>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7" h="69">
                  <a:moveTo>
                    <a:pt x="0" y="55"/>
                  </a:moveTo>
                  <a:lnTo>
                    <a:pt x="11" y="20"/>
                  </a:lnTo>
                  <a:lnTo>
                    <a:pt x="67" y="0"/>
                  </a:lnTo>
                  <a:lnTo>
                    <a:pt x="77" y="20"/>
                  </a:lnTo>
                  <a:lnTo>
                    <a:pt x="137" y="36"/>
                  </a:lnTo>
                  <a:lnTo>
                    <a:pt x="54" y="69"/>
                  </a:lnTo>
                  <a:lnTo>
                    <a:pt x="67" y="51"/>
                  </a:lnTo>
                  <a:lnTo>
                    <a:pt x="0" y="55"/>
                  </a:lnTo>
                  <a:close/>
                </a:path>
              </a:pathLst>
            </a:custGeom>
            <a:solidFill>
              <a:srgbClr val="9DC6E2"/>
            </a:solidFill>
            <a:ln w="1651">
              <a:solidFill>
                <a:srgbClr val="004070"/>
              </a:solidFill>
              <a:prstDash val="solid"/>
              <a:round/>
              <a:headEnd/>
              <a:tailEnd/>
            </a:ln>
          </p:spPr>
          <p:txBody>
            <a:bodyPr/>
            <a:lstStyle/>
            <a:p>
              <a:endParaRPr lang="en-US"/>
            </a:p>
          </p:txBody>
        </p:sp>
        <p:sp>
          <p:nvSpPr>
            <p:cNvPr id="381" name="Freeform 111"/>
            <p:cNvSpPr>
              <a:spLocks/>
            </p:cNvSpPr>
            <p:nvPr/>
          </p:nvSpPr>
          <p:spPr bwMode="auto">
            <a:xfrm>
              <a:off x="1968" y="1534"/>
              <a:ext cx="101" cy="182"/>
            </a:xfrm>
            <a:custGeom>
              <a:avLst/>
              <a:gdLst>
                <a:gd name="T0" fmla="*/ 0 w 429"/>
                <a:gd name="T1" fmla="*/ 529 h 704"/>
                <a:gd name="T2" fmla="*/ 18 w 429"/>
                <a:gd name="T3" fmla="*/ 611 h 704"/>
                <a:gd name="T4" fmla="*/ 55 w 429"/>
                <a:gd name="T5" fmla="*/ 649 h 704"/>
                <a:gd name="T6" fmla="*/ 51 w 429"/>
                <a:gd name="T7" fmla="*/ 704 h 704"/>
                <a:gd name="T8" fmla="*/ 155 w 429"/>
                <a:gd name="T9" fmla="*/ 667 h 704"/>
                <a:gd name="T10" fmla="*/ 183 w 429"/>
                <a:gd name="T11" fmla="*/ 556 h 704"/>
                <a:gd name="T12" fmla="*/ 162 w 429"/>
                <a:gd name="T13" fmla="*/ 551 h 704"/>
                <a:gd name="T14" fmla="*/ 241 w 429"/>
                <a:gd name="T15" fmla="*/ 517 h 704"/>
                <a:gd name="T16" fmla="*/ 166 w 429"/>
                <a:gd name="T17" fmla="*/ 509 h 704"/>
                <a:gd name="T18" fmla="*/ 223 w 429"/>
                <a:gd name="T19" fmla="*/ 517 h 704"/>
                <a:gd name="T20" fmla="*/ 253 w 429"/>
                <a:gd name="T21" fmla="*/ 488 h 704"/>
                <a:gd name="T22" fmla="*/ 208 w 429"/>
                <a:gd name="T23" fmla="*/ 452 h 704"/>
                <a:gd name="T24" fmla="*/ 165 w 429"/>
                <a:gd name="T25" fmla="*/ 477 h 704"/>
                <a:gd name="T26" fmla="*/ 199 w 429"/>
                <a:gd name="T27" fmla="*/ 455 h 704"/>
                <a:gd name="T28" fmla="*/ 201 w 429"/>
                <a:gd name="T29" fmla="*/ 353 h 704"/>
                <a:gd name="T30" fmla="*/ 345 w 429"/>
                <a:gd name="T31" fmla="*/ 257 h 704"/>
                <a:gd name="T32" fmla="*/ 334 w 429"/>
                <a:gd name="T33" fmla="*/ 236 h 704"/>
                <a:gd name="T34" fmla="*/ 359 w 429"/>
                <a:gd name="T35" fmla="*/ 188 h 704"/>
                <a:gd name="T36" fmla="*/ 429 w 429"/>
                <a:gd name="T37" fmla="*/ 173 h 704"/>
                <a:gd name="T38" fmla="*/ 411 w 429"/>
                <a:gd name="T39" fmla="*/ 59 h 704"/>
                <a:gd name="T40" fmla="*/ 313 w 429"/>
                <a:gd name="T41" fmla="*/ 0 h 704"/>
                <a:gd name="T42" fmla="*/ 298 w 429"/>
                <a:gd name="T43" fmla="*/ 0 h 704"/>
                <a:gd name="T44" fmla="*/ 297 w 429"/>
                <a:gd name="T45" fmla="*/ 37 h 704"/>
                <a:gd name="T46" fmla="*/ 235 w 429"/>
                <a:gd name="T47" fmla="*/ 30 h 704"/>
                <a:gd name="T48" fmla="*/ 223 w 429"/>
                <a:gd name="T49" fmla="*/ 59 h 704"/>
                <a:gd name="T50" fmla="*/ 181 w 429"/>
                <a:gd name="T51" fmla="*/ 67 h 704"/>
                <a:gd name="T52" fmla="*/ 169 w 429"/>
                <a:gd name="T53" fmla="*/ 113 h 704"/>
                <a:gd name="T54" fmla="*/ 111 w 429"/>
                <a:gd name="T55" fmla="*/ 168 h 704"/>
                <a:gd name="T56" fmla="*/ 84 w 429"/>
                <a:gd name="T57" fmla="*/ 243 h 704"/>
                <a:gd name="T58" fmla="*/ 96 w 429"/>
                <a:gd name="T59" fmla="*/ 274 h 704"/>
                <a:gd name="T60" fmla="*/ 34 w 429"/>
                <a:gd name="T61" fmla="*/ 297 h 704"/>
                <a:gd name="T62" fmla="*/ 32 w 429"/>
                <a:gd name="T63" fmla="*/ 396 h 704"/>
                <a:gd name="T64" fmla="*/ 50 w 429"/>
                <a:gd name="T65" fmla="*/ 417 h 704"/>
                <a:gd name="T66" fmla="*/ 32 w 429"/>
                <a:gd name="T67" fmla="*/ 436 h 704"/>
                <a:gd name="T68" fmla="*/ 39 w 429"/>
                <a:gd name="T69" fmla="*/ 480 h 704"/>
                <a:gd name="T70" fmla="*/ 0 w 429"/>
                <a:gd name="T71" fmla="*/ 529 h 7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29"/>
                <a:gd name="T109" fmla="*/ 0 h 704"/>
                <a:gd name="T110" fmla="*/ 429 w 429"/>
                <a:gd name="T111" fmla="*/ 704 h 70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29" h="704">
                  <a:moveTo>
                    <a:pt x="0" y="529"/>
                  </a:moveTo>
                  <a:lnTo>
                    <a:pt x="18" y="611"/>
                  </a:lnTo>
                  <a:lnTo>
                    <a:pt x="55" y="649"/>
                  </a:lnTo>
                  <a:lnTo>
                    <a:pt x="51" y="704"/>
                  </a:lnTo>
                  <a:lnTo>
                    <a:pt x="155" y="667"/>
                  </a:lnTo>
                  <a:lnTo>
                    <a:pt x="183" y="556"/>
                  </a:lnTo>
                  <a:lnTo>
                    <a:pt x="162" y="551"/>
                  </a:lnTo>
                  <a:lnTo>
                    <a:pt x="241" y="517"/>
                  </a:lnTo>
                  <a:lnTo>
                    <a:pt x="166" y="509"/>
                  </a:lnTo>
                  <a:lnTo>
                    <a:pt x="223" y="517"/>
                  </a:lnTo>
                  <a:lnTo>
                    <a:pt x="253" y="488"/>
                  </a:lnTo>
                  <a:lnTo>
                    <a:pt x="208" y="452"/>
                  </a:lnTo>
                  <a:lnTo>
                    <a:pt x="165" y="477"/>
                  </a:lnTo>
                  <a:lnTo>
                    <a:pt x="199" y="455"/>
                  </a:lnTo>
                  <a:lnTo>
                    <a:pt x="201" y="353"/>
                  </a:lnTo>
                  <a:lnTo>
                    <a:pt x="345" y="257"/>
                  </a:lnTo>
                  <a:lnTo>
                    <a:pt x="334" y="236"/>
                  </a:lnTo>
                  <a:lnTo>
                    <a:pt x="359" y="188"/>
                  </a:lnTo>
                  <a:lnTo>
                    <a:pt x="429" y="173"/>
                  </a:lnTo>
                  <a:lnTo>
                    <a:pt x="411" y="59"/>
                  </a:lnTo>
                  <a:lnTo>
                    <a:pt x="313" y="0"/>
                  </a:lnTo>
                  <a:lnTo>
                    <a:pt x="298" y="0"/>
                  </a:lnTo>
                  <a:lnTo>
                    <a:pt x="297" y="37"/>
                  </a:lnTo>
                  <a:lnTo>
                    <a:pt x="235" y="30"/>
                  </a:lnTo>
                  <a:lnTo>
                    <a:pt x="223" y="59"/>
                  </a:lnTo>
                  <a:lnTo>
                    <a:pt x="181" y="67"/>
                  </a:lnTo>
                  <a:lnTo>
                    <a:pt x="169" y="113"/>
                  </a:lnTo>
                  <a:lnTo>
                    <a:pt x="111" y="168"/>
                  </a:lnTo>
                  <a:lnTo>
                    <a:pt x="84" y="243"/>
                  </a:lnTo>
                  <a:lnTo>
                    <a:pt x="96" y="274"/>
                  </a:lnTo>
                  <a:lnTo>
                    <a:pt x="34" y="297"/>
                  </a:lnTo>
                  <a:lnTo>
                    <a:pt x="32" y="396"/>
                  </a:lnTo>
                  <a:lnTo>
                    <a:pt x="50" y="417"/>
                  </a:lnTo>
                  <a:lnTo>
                    <a:pt x="32" y="436"/>
                  </a:lnTo>
                  <a:lnTo>
                    <a:pt x="39" y="480"/>
                  </a:lnTo>
                  <a:lnTo>
                    <a:pt x="0" y="529"/>
                  </a:lnTo>
                  <a:close/>
                </a:path>
              </a:pathLst>
            </a:custGeom>
            <a:solidFill>
              <a:srgbClr val="9DC6E2"/>
            </a:solidFill>
            <a:ln w="1651">
              <a:solidFill>
                <a:srgbClr val="004070"/>
              </a:solidFill>
              <a:prstDash val="solid"/>
              <a:round/>
              <a:headEnd/>
              <a:tailEnd/>
            </a:ln>
          </p:spPr>
          <p:txBody>
            <a:bodyPr/>
            <a:lstStyle/>
            <a:p>
              <a:endParaRPr lang="en-US"/>
            </a:p>
          </p:txBody>
        </p:sp>
        <p:sp>
          <p:nvSpPr>
            <p:cNvPr id="382" name="Freeform 112"/>
            <p:cNvSpPr>
              <a:spLocks/>
            </p:cNvSpPr>
            <p:nvPr/>
          </p:nvSpPr>
          <p:spPr bwMode="auto">
            <a:xfrm>
              <a:off x="1927" y="1804"/>
              <a:ext cx="35" cy="19"/>
            </a:xfrm>
            <a:custGeom>
              <a:avLst/>
              <a:gdLst>
                <a:gd name="T0" fmla="*/ 0 w 147"/>
                <a:gd name="T1" fmla="*/ 50 h 73"/>
                <a:gd name="T2" fmla="*/ 33 w 147"/>
                <a:gd name="T3" fmla="*/ 73 h 73"/>
                <a:gd name="T4" fmla="*/ 80 w 147"/>
                <a:gd name="T5" fmla="*/ 53 h 73"/>
                <a:gd name="T6" fmla="*/ 100 w 147"/>
                <a:gd name="T7" fmla="*/ 72 h 73"/>
                <a:gd name="T8" fmla="*/ 147 w 147"/>
                <a:gd name="T9" fmla="*/ 33 h 73"/>
                <a:gd name="T10" fmla="*/ 119 w 147"/>
                <a:gd name="T11" fmla="*/ 29 h 73"/>
                <a:gd name="T12" fmla="*/ 118 w 147"/>
                <a:gd name="T13" fmla="*/ 11 h 73"/>
                <a:gd name="T14" fmla="*/ 114 w 147"/>
                <a:gd name="T15" fmla="*/ 7 h 73"/>
                <a:gd name="T16" fmla="*/ 49 w 147"/>
                <a:gd name="T17" fmla="*/ 0 h 73"/>
                <a:gd name="T18" fmla="*/ 0 w 147"/>
                <a:gd name="T19" fmla="*/ 50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7"/>
                <a:gd name="T31" fmla="*/ 0 h 73"/>
                <a:gd name="T32" fmla="*/ 147 w 147"/>
                <a:gd name="T33" fmla="*/ 73 h 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7" h="73">
                  <a:moveTo>
                    <a:pt x="0" y="50"/>
                  </a:moveTo>
                  <a:lnTo>
                    <a:pt x="33" y="73"/>
                  </a:lnTo>
                  <a:lnTo>
                    <a:pt x="80" y="53"/>
                  </a:lnTo>
                  <a:lnTo>
                    <a:pt x="100" y="72"/>
                  </a:lnTo>
                  <a:lnTo>
                    <a:pt x="147" y="33"/>
                  </a:lnTo>
                  <a:lnTo>
                    <a:pt x="119" y="29"/>
                  </a:lnTo>
                  <a:lnTo>
                    <a:pt x="118" y="11"/>
                  </a:lnTo>
                  <a:lnTo>
                    <a:pt x="114" y="7"/>
                  </a:lnTo>
                  <a:lnTo>
                    <a:pt x="49" y="0"/>
                  </a:lnTo>
                  <a:lnTo>
                    <a:pt x="0" y="50"/>
                  </a:lnTo>
                  <a:close/>
                </a:path>
              </a:pathLst>
            </a:custGeom>
            <a:solidFill>
              <a:srgbClr val="9DC6E2"/>
            </a:solidFill>
            <a:ln w="1651">
              <a:solidFill>
                <a:srgbClr val="004070"/>
              </a:solidFill>
              <a:prstDash val="solid"/>
              <a:round/>
              <a:headEnd/>
              <a:tailEnd/>
            </a:ln>
          </p:spPr>
          <p:txBody>
            <a:bodyPr/>
            <a:lstStyle/>
            <a:p>
              <a:endParaRPr lang="en-US"/>
            </a:p>
          </p:txBody>
        </p:sp>
        <p:sp>
          <p:nvSpPr>
            <p:cNvPr id="383" name="Freeform 113"/>
            <p:cNvSpPr>
              <a:spLocks/>
            </p:cNvSpPr>
            <p:nvPr/>
          </p:nvSpPr>
          <p:spPr bwMode="auto">
            <a:xfrm>
              <a:off x="2159" y="1912"/>
              <a:ext cx="57" cy="48"/>
            </a:xfrm>
            <a:custGeom>
              <a:avLst/>
              <a:gdLst>
                <a:gd name="T0" fmla="*/ 0 w 237"/>
                <a:gd name="T1" fmla="*/ 169 h 183"/>
                <a:gd name="T2" fmla="*/ 4 w 237"/>
                <a:gd name="T3" fmla="*/ 150 h 183"/>
                <a:gd name="T4" fmla="*/ 38 w 237"/>
                <a:gd name="T5" fmla="*/ 111 h 183"/>
                <a:gd name="T6" fmla="*/ 19 w 237"/>
                <a:gd name="T7" fmla="*/ 93 h 183"/>
                <a:gd name="T8" fmla="*/ 17 w 237"/>
                <a:gd name="T9" fmla="*/ 47 h 183"/>
                <a:gd name="T10" fmla="*/ 38 w 237"/>
                <a:gd name="T11" fmla="*/ 9 h 183"/>
                <a:gd name="T12" fmla="*/ 237 w 237"/>
                <a:gd name="T13" fmla="*/ 0 h 183"/>
                <a:gd name="T14" fmla="*/ 200 w 237"/>
                <a:gd name="T15" fmla="*/ 27 h 183"/>
                <a:gd name="T16" fmla="*/ 188 w 237"/>
                <a:gd name="T17" fmla="*/ 100 h 183"/>
                <a:gd name="T18" fmla="*/ 107 w 237"/>
                <a:gd name="T19" fmla="*/ 144 h 183"/>
                <a:gd name="T20" fmla="*/ 35 w 237"/>
                <a:gd name="T21" fmla="*/ 183 h 183"/>
                <a:gd name="T22" fmla="*/ 0 w 237"/>
                <a:gd name="T23" fmla="*/ 169 h 1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7"/>
                <a:gd name="T37" fmla="*/ 0 h 183"/>
                <a:gd name="T38" fmla="*/ 237 w 237"/>
                <a:gd name="T39" fmla="*/ 183 h 18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7" h="183">
                  <a:moveTo>
                    <a:pt x="0" y="169"/>
                  </a:moveTo>
                  <a:lnTo>
                    <a:pt x="4" y="150"/>
                  </a:lnTo>
                  <a:lnTo>
                    <a:pt x="38" y="111"/>
                  </a:lnTo>
                  <a:lnTo>
                    <a:pt x="19" y="93"/>
                  </a:lnTo>
                  <a:lnTo>
                    <a:pt x="17" y="47"/>
                  </a:lnTo>
                  <a:lnTo>
                    <a:pt x="38" y="9"/>
                  </a:lnTo>
                  <a:lnTo>
                    <a:pt x="237" y="0"/>
                  </a:lnTo>
                  <a:lnTo>
                    <a:pt x="200" y="27"/>
                  </a:lnTo>
                  <a:lnTo>
                    <a:pt x="188" y="100"/>
                  </a:lnTo>
                  <a:lnTo>
                    <a:pt x="107" y="144"/>
                  </a:lnTo>
                  <a:lnTo>
                    <a:pt x="35" y="183"/>
                  </a:lnTo>
                  <a:lnTo>
                    <a:pt x="0" y="169"/>
                  </a:lnTo>
                  <a:close/>
                </a:path>
              </a:pathLst>
            </a:custGeom>
            <a:solidFill>
              <a:srgbClr val="9DC6E2"/>
            </a:solidFill>
            <a:ln w="1651">
              <a:solidFill>
                <a:srgbClr val="004070"/>
              </a:solidFill>
              <a:prstDash val="solid"/>
              <a:round/>
              <a:headEnd/>
              <a:tailEnd/>
            </a:ln>
          </p:spPr>
          <p:txBody>
            <a:bodyPr/>
            <a:lstStyle/>
            <a:p>
              <a:endParaRPr lang="en-US"/>
            </a:p>
          </p:txBody>
        </p:sp>
        <p:sp>
          <p:nvSpPr>
            <p:cNvPr id="384" name="Freeform 114"/>
            <p:cNvSpPr>
              <a:spLocks/>
            </p:cNvSpPr>
            <p:nvPr/>
          </p:nvSpPr>
          <p:spPr bwMode="auto">
            <a:xfrm>
              <a:off x="1390" y="2154"/>
              <a:ext cx="7" cy="6"/>
            </a:xfrm>
            <a:custGeom>
              <a:avLst/>
              <a:gdLst>
                <a:gd name="T0" fmla="*/ 0 w 33"/>
                <a:gd name="T1" fmla="*/ 23 h 23"/>
                <a:gd name="T2" fmla="*/ 31 w 33"/>
                <a:gd name="T3" fmla="*/ 19 h 23"/>
                <a:gd name="T4" fmla="*/ 33 w 33"/>
                <a:gd name="T5" fmla="*/ 0 h 23"/>
                <a:gd name="T6" fmla="*/ 0 w 33"/>
                <a:gd name="T7" fmla="*/ 23 h 23"/>
                <a:gd name="T8" fmla="*/ 0 60000 65536"/>
                <a:gd name="T9" fmla="*/ 0 60000 65536"/>
                <a:gd name="T10" fmla="*/ 0 60000 65536"/>
                <a:gd name="T11" fmla="*/ 0 60000 65536"/>
                <a:gd name="T12" fmla="*/ 0 w 33"/>
                <a:gd name="T13" fmla="*/ 0 h 23"/>
                <a:gd name="T14" fmla="*/ 33 w 33"/>
                <a:gd name="T15" fmla="*/ 23 h 23"/>
              </a:gdLst>
              <a:ahLst/>
              <a:cxnLst>
                <a:cxn ang="T8">
                  <a:pos x="T0" y="T1"/>
                </a:cxn>
                <a:cxn ang="T9">
                  <a:pos x="T2" y="T3"/>
                </a:cxn>
                <a:cxn ang="T10">
                  <a:pos x="T4" y="T5"/>
                </a:cxn>
                <a:cxn ang="T11">
                  <a:pos x="T6" y="T7"/>
                </a:cxn>
              </a:cxnLst>
              <a:rect l="T12" t="T13" r="T14" b="T15"/>
              <a:pathLst>
                <a:path w="33" h="23">
                  <a:moveTo>
                    <a:pt x="0" y="23"/>
                  </a:moveTo>
                  <a:lnTo>
                    <a:pt x="31" y="19"/>
                  </a:lnTo>
                  <a:lnTo>
                    <a:pt x="33" y="0"/>
                  </a:lnTo>
                  <a:lnTo>
                    <a:pt x="0" y="23"/>
                  </a:lnTo>
                  <a:close/>
                </a:path>
              </a:pathLst>
            </a:custGeom>
            <a:solidFill>
              <a:srgbClr val="9DC6E2"/>
            </a:solidFill>
            <a:ln w="1651">
              <a:solidFill>
                <a:srgbClr val="004070"/>
              </a:solidFill>
              <a:prstDash val="solid"/>
              <a:round/>
              <a:headEnd/>
              <a:tailEnd/>
            </a:ln>
          </p:spPr>
          <p:txBody>
            <a:bodyPr/>
            <a:lstStyle/>
            <a:p>
              <a:endParaRPr lang="en-US"/>
            </a:p>
          </p:txBody>
        </p:sp>
        <p:sp>
          <p:nvSpPr>
            <p:cNvPr id="385" name="Freeform 115"/>
            <p:cNvSpPr>
              <a:spLocks/>
            </p:cNvSpPr>
            <p:nvPr/>
          </p:nvSpPr>
          <p:spPr bwMode="auto">
            <a:xfrm>
              <a:off x="2283" y="2018"/>
              <a:ext cx="42" cy="31"/>
            </a:xfrm>
            <a:custGeom>
              <a:avLst/>
              <a:gdLst>
                <a:gd name="T0" fmla="*/ 0 w 174"/>
                <a:gd name="T1" fmla="*/ 55 h 120"/>
                <a:gd name="T2" fmla="*/ 9 w 174"/>
                <a:gd name="T3" fmla="*/ 52 h 120"/>
                <a:gd name="T4" fmla="*/ 23 w 174"/>
                <a:gd name="T5" fmla="*/ 71 h 120"/>
                <a:gd name="T6" fmla="*/ 97 w 174"/>
                <a:gd name="T7" fmla="*/ 70 h 120"/>
                <a:gd name="T8" fmla="*/ 165 w 174"/>
                <a:gd name="T9" fmla="*/ 0 h 120"/>
                <a:gd name="T10" fmla="*/ 174 w 174"/>
                <a:gd name="T11" fmla="*/ 43 h 120"/>
                <a:gd name="T12" fmla="*/ 154 w 174"/>
                <a:gd name="T13" fmla="*/ 44 h 120"/>
                <a:gd name="T14" fmla="*/ 165 w 174"/>
                <a:gd name="T15" fmla="*/ 70 h 120"/>
                <a:gd name="T16" fmla="*/ 137 w 174"/>
                <a:gd name="T17" fmla="*/ 120 h 120"/>
                <a:gd name="T18" fmla="*/ 31 w 174"/>
                <a:gd name="T19" fmla="*/ 107 h 120"/>
                <a:gd name="T20" fmla="*/ 0 w 174"/>
                <a:gd name="T21" fmla="*/ 55 h 1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4"/>
                <a:gd name="T34" fmla="*/ 0 h 120"/>
                <a:gd name="T35" fmla="*/ 174 w 174"/>
                <a:gd name="T36" fmla="*/ 120 h 1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4" h="120">
                  <a:moveTo>
                    <a:pt x="0" y="55"/>
                  </a:moveTo>
                  <a:lnTo>
                    <a:pt x="9" y="52"/>
                  </a:lnTo>
                  <a:lnTo>
                    <a:pt x="23" y="71"/>
                  </a:lnTo>
                  <a:lnTo>
                    <a:pt x="97" y="70"/>
                  </a:lnTo>
                  <a:lnTo>
                    <a:pt x="165" y="0"/>
                  </a:lnTo>
                  <a:lnTo>
                    <a:pt x="174" y="43"/>
                  </a:lnTo>
                  <a:lnTo>
                    <a:pt x="154" y="44"/>
                  </a:lnTo>
                  <a:lnTo>
                    <a:pt x="165" y="70"/>
                  </a:lnTo>
                  <a:lnTo>
                    <a:pt x="137" y="120"/>
                  </a:lnTo>
                  <a:lnTo>
                    <a:pt x="31" y="107"/>
                  </a:lnTo>
                  <a:lnTo>
                    <a:pt x="0" y="55"/>
                  </a:lnTo>
                  <a:close/>
                </a:path>
              </a:pathLst>
            </a:custGeom>
            <a:solidFill>
              <a:srgbClr val="9DC6E2"/>
            </a:solidFill>
            <a:ln w="1651">
              <a:solidFill>
                <a:srgbClr val="004070"/>
              </a:solidFill>
              <a:prstDash val="solid"/>
              <a:round/>
              <a:headEnd/>
              <a:tailEnd/>
            </a:ln>
          </p:spPr>
          <p:txBody>
            <a:bodyPr/>
            <a:lstStyle/>
            <a:p>
              <a:endParaRPr lang="en-US"/>
            </a:p>
          </p:txBody>
        </p:sp>
        <p:sp>
          <p:nvSpPr>
            <p:cNvPr id="386" name="Freeform 116"/>
            <p:cNvSpPr>
              <a:spLocks/>
            </p:cNvSpPr>
            <p:nvPr/>
          </p:nvSpPr>
          <p:spPr bwMode="auto">
            <a:xfrm>
              <a:off x="1938" y="1914"/>
              <a:ext cx="31" cy="65"/>
            </a:xfrm>
            <a:custGeom>
              <a:avLst/>
              <a:gdLst>
                <a:gd name="T0" fmla="*/ 0 w 132"/>
                <a:gd name="T1" fmla="*/ 117 h 252"/>
                <a:gd name="T2" fmla="*/ 28 w 132"/>
                <a:gd name="T3" fmla="*/ 94 h 252"/>
                <a:gd name="T4" fmla="*/ 42 w 132"/>
                <a:gd name="T5" fmla="*/ 3 h 252"/>
                <a:gd name="T6" fmla="*/ 123 w 132"/>
                <a:gd name="T7" fmla="*/ 0 h 252"/>
                <a:gd name="T8" fmla="*/ 103 w 132"/>
                <a:gd name="T9" fmla="*/ 31 h 252"/>
                <a:gd name="T10" fmla="*/ 126 w 132"/>
                <a:gd name="T11" fmla="*/ 69 h 252"/>
                <a:gd name="T12" fmla="*/ 79 w 132"/>
                <a:gd name="T13" fmla="*/ 117 h 252"/>
                <a:gd name="T14" fmla="*/ 132 w 132"/>
                <a:gd name="T15" fmla="*/ 147 h 252"/>
                <a:gd name="T16" fmla="*/ 66 w 132"/>
                <a:gd name="T17" fmla="*/ 252 h 252"/>
                <a:gd name="T18" fmla="*/ 56 w 132"/>
                <a:gd name="T19" fmla="*/ 185 h 252"/>
                <a:gd name="T20" fmla="*/ 0 w 132"/>
                <a:gd name="T21" fmla="*/ 117 h 2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2"/>
                <a:gd name="T34" fmla="*/ 0 h 252"/>
                <a:gd name="T35" fmla="*/ 132 w 132"/>
                <a:gd name="T36" fmla="*/ 252 h 2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2" h="252">
                  <a:moveTo>
                    <a:pt x="0" y="117"/>
                  </a:moveTo>
                  <a:lnTo>
                    <a:pt x="28" y="94"/>
                  </a:lnTo>
                  <a:lnTo>
                    <a:pt x="42" y="3"/>
                  </a:lnTo>
                  <a:lnTo>
                    <a:pt x="123" y="0"/>
                  </a:lnTo>
                  <a:lnTo>
                    <a:pt x="103" y="31"/>
                  </a:lnTo>
                  <a:lnTo>
                    <a:pt x="126" y="69"/>
                  </a:lnTo>
                  <a:lnTo>
                    <a:pt x="79" y="117"/>
                  </a:lnTo>
                  <a:lnTo>
                    <a:pt x="132" y="147"/>
                  </a:lnTo>
                  <a:lnTo>
                    <a:pt x="66" y="252"/>
                  </a:lnTo>
                  <a:lnTo>
                    <a:pt x="56" y="185"/>
                  </a:lnTo>
                  <a:lnTo>
                    <a:pt x="0" y="117"/>
                  </a:lnTo>
                  <a:close/>
                </a:path>
              </a:pathLst>
            </a:custGeom>
            <a:solidFill>
              <a:srgbClr val="9DC6E2"/>
            </a:solidFill>
            <a:ln w="1651">
              <a:solidFill>
                <a:srgbClr val="004070"/>
              </a:solidFill>
              <a:prstDash val="solid"/>
              <a:round/>
              <a:headEnd/>
              <a:tailEnd/>
            </a:ln>
          </p:spPr>
          <p:txBody>
            <a:bodyPr/>
            <a:lstStyle/>
            <a:p>
              <a:endParaRPr lang="en-US"/>
            </a:p>
          </p:txBody>
        </p:sp>
        <p:sp>
          <p:nvSpPr>
            <p:cNvPr id="387" name="Freeform 117"/>
            <p:cNvSpPr>
              <a:spLocks/>
            </p:cNvSpPr>
            <p:nvPr/>
          </p:nvSpPr>
          <p:spPr bwMode="auto">
            <a:xfrm>
              <a:off x="2086" y="1865"/>
              <a:ext cx="22" cy="18"/>
            </a:xfrm>
            <a:custGeom>
              <a:avLst/>
              <a:gdLst>
                <a:gd name="T0" fmla="*/ 0 w 93"/>
                <a:gd name="T1" fmla="*/ 47 h 70"/>
                <a:gd name="T2" fmla="*/ 11 w 93"/>
                <a:gd name="T3" fmla="*/ 3 h 70"/>
                <a:gd name="T4" fmla="*/ 63 w 93"/>
                <a:gd name="T5" fmla="*/ 0 h 70"/>
                <a:gd name="T6" fmla="*/ 93 w 93"/>
                <a:gd name="T7" fmla="*/ 34 h 70"/>
                <a:gd name="T8" fmla="*/ 50 w 93"/>
                <a:gd name="T9" fmla="*/ 36 h 70"/>
                <a:gd name="T10" fmla="*/ 4 w 93"/>
                <a:gd name="T11" fmla="*/ 70 h 70"/>
                <a:gd name="T12" fmla="*/ 24 w 93"/>
                <a:gd name="T13" fmla="*/ 49 h 70"/>
                <a:gd name="T14" fmla="*/ 0 w 93"/>
                <a:gd name="T15" fmla="*/ 47 h 70"/>
                <a:gd name="T16" fmla="*/ 0 60000 65536"/>
                <a:gd name="T17" fmla="*/ 0 60000 65536"/>
                <a:gd name="T18" fmla="*/ 0 60000 65536"/>
                <a:gd name="T19" fmla="*/ 0 60000 65536"/>
                <a:gd name="T20" fmla="*/ 0 60000 65536"/>
                <a:gd name="T21" fmla="*/ 0 60000 65536"/>
                <a:gd name="T22" fmla="*/ 0 60000 65536"/>
                <a:gd name="T23" fmla="*/ 0 60000 65536"/>
                <a:gd name="T24" fmla="*/ 0 w 93"/>
                <a:gd name="T25" fmla="*/ 0 h 70"/>
                <a:gd name="T26" fmla="*/ 93 w 93"/>
                <a:gd name="T27" fmla="*/ 70 h 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3" h="70">
                  <a:moveTo>
                    <a:pt x="0" y="47"/>
                  </a:moveTo>
                  <a:lnTo>
                    <a:pt x="11" y="3"/>
                  </a:lnTo>
                  <a:lnTo>
                    <a:pt x="63" y="0"/>
                  </a:lnTo>
                  <a:lnTo>
                    <a:pt x="93" y="34"/>
                  </a:lnTo>
                  <a:lnTo>
                    <a:pt x="50" y="36"/>
                  </a:lnTo>
                  <a:lnTo>
                    <a:pt x="4" y="70"/>
                  </a:lnTo>
                  <a:lnTo>
                    <a:pt x="24" y="49"/>
                  </a:lnTo>
                  <a:lnTo>
                    <a:pt x="0" y="47"/>
                  </a:lnTo>
                  <a:close/>
                </a:path>
              </a:pathLst>
            </a:custGeom>
            <a:solidFill>
              <a:srgbClr val="9DC6E2"/>
            </a:solidFill>
            <a:ln w="1651">
              <a:solidFill>
                <a:srgbClr val="004070"/>
              </a:solidFill>
              <a:prstDash val="solid"/>
              <a:round/>
              <a:headEnd/>
              <a:tailEnd/>
            </a:ln>
          </p:spPr>
          <p:txBody>
            <a:bodyPr/>
            <a:lstStyle/>
            <a:p>
              <a:endParaRPr lang="en-US"/>
            </a:p>
          </p:txBody>
        </p:sp>
        <p:sp>
          <p:nvSpPr>
            <p:cNvPr id="388" name="Freeform 118"/>
            <p:cNvSpPr>
              <a:spLocks/>
            </p:cNvSpPr>
            <p:nvPr/>
          </p:nvSpPr>
          <p:spPr bwMode="auto">
            <a:xfrm>
              <a:off x="2088" y="1863"/>
              <a:ext cx="145" cy="62"/>
            </a:xfrm>
            <a:custGeom>
              <a:avLst/>
              <a:gdLst>
                <a:gd name="T0" fmla="*/ 0 w 614"/>
                <a:gd name="T1" fmla="*/ 79 h 238"/>
                <a:gd name="T2" fmla="*/ 26 w 614"/>
                <a:gd name="T3" fmla="*/ 141 h 238"/>
                <a:gd name="T4" fmla="*/ 2 w 614"/>
                <a:gd name="T5" fmla="*/ 148 h 238"/>
                <a:gd name="T6" fmla="*/ 26 w 614"/>
                <a:gd name="T7" fmla="*/ 158 h 238"/>
                <a:gd name="T8" fmla="*/ 36 w 614"/>
                <a:gd name="T9" fmla="*/ 196 h 238"/>
                <a:gd name="T10" fmla="*/ 70 w 614"/>
                <a:gd name="T11" fmla="*/ 192 h 238"/>
                <a:gd name="T12" fmla="*/ 36 w 614"/>
                <a:gd name="T13" fmla="*/ 209 h 238"/>
                <a:gd name="T14" fmla="*/ 76 w 614"/>
                <a:gd name="T15" fmla="*/ 202 h 238"/>
                <a:gd name="T16" fmla="*/ 118 w 614"/>
                <a:gd name="T17" fmla="*/ 227 h 238"/>
                <a:gd name="T18" fmla="*/ 157 w 614"/>
                <a:gd name="T19" fmla="*/ 200 h 238"/>
                <a:gd name="T20" fmla="*/ 217 w 614"/>
                <a:gd name="T21" fmla="*/ 235 h 238"/>
                <a:gd name="T22" fmla="*/ 323 w 614"/>
                <a:gd name="T23" fmla="*/ 200 h 238"/>
                <a:gd name="T24" fmla="*/ 320 w 614"/>
                <a:gd name="T25" fmla="*/ 238 h 238"/>
                <a:gd name="T26" fmla="*/ 341 w 614"/>
                <a:gd name="T27" fmla="*/ 200 h 238"/>
                <a:gd name="T28" fmla="*/ 540 w 614"/>
                <a:gd name="T29" fmla="*/ 191 h 238"/>
                <a:gd name="T30" fmla="*/ 614 w 614"/>
                <a:gd name="T31" fmla="*/ 188 h 238"/>
                <a:gd name="T32" fmla="*/ 592 w 614"/>
                <a:gd name="T33" fmla="*/ 104 h 238"/>
                <a:gd name="T34" fmla="*/ 609 w 614"/>
                <a:gd name="T35" fmla="*/ 86 h 238"/>
                <a:gd name="T36" fmla="*/ 546 w 614"/>
                <a:gd name="T37" fmla="*/ 16 h 238"/>
                <a:gd name="T38" fmla="*/ 505 w 614"/>
                <a:gd name="T39" fmla="*/ 16 h 238"/>
                <a:gd name="T40" fmla="*/ 393 w 614"/>
                <a:gd name="T41" fmla="*/ 45 h 238"/>
                <a:gd name="T42" fmla="*/ 296 w 614"/>
                <a:gd name="T43" fmla="*/ 0 h 238"/>
                <a:gd name="T44" fmla="*/ 235 w 614"/>
                <a:gd name="T45" fmla="*/ 1 h 238"/>
                <a:gd name="T46" fmla="*/ 158 w 614"/>
                <a:gd name="T47" fmla="*/ 42 h 238"/>
                <a:gd name="T48" fmla="*/ 96 w 614"/>
                <a:gd name="T49" fmla="*/ 31 h 238"/>
                <a:gd name="T50" fmla="*/ 116 w 614"/>
                <a:gd name="T51" fmla="*/ 53 h 238"/>
                <a:gd name="T52" fmla="*/ 0 w 614"/>
                <a:gd name="T53" fmla="*/ 79 h 23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14"/>
                <a:gd name="T82" fmla="*/ 0 h 238"/>
                <a:gd name="T83" fmla="*/ 614 w 614"/>
                <a:gd name="T84" fmla="*/ 238 h 23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14" h="238">
                  <a:moveTo>
                    <a:pt x="0" y="79"/>
                  </a:moveTo>
                  <a:lnTo>
                    <a:pt x="26" y="141"/>
                  </a:lnTo>
                  <a:lnTo>
                    <a:pt x="2" y="148"/>
                  </a:lnTo>
                  <a:lnTo>
                    <a:pt x="26" y="158"/>
                  </a:lnTo>
                  <a:lnTo>
                    <a:pt x="36" y="196"/>
                  </a:lnTo>
                  <a:lnTo>
                    <a:pt x="70" y="192"/>
                  </a:lnTo>
                  <a:lnTo>
                    <a:pt x="36" y="209"/>
                  </a:lnTo>
                  <a:lnTo>
                    <a:pt x="76" y="202"/>
                  </a:lnTo>
                  <a:lnTo>
                    <a:pt x="118" y="227"/>
                  </a:lnTo>
                  <a:lnTo>
                    <a:pt x="157" y="200"/>
                  </a:lnTo>
                  <a:lnTo>
                    <a:pt x="217" y="235"/>
                  </a:lnTo>
                  <a:lnTo>
                    <a:pt x="323" y="200"/>
                  </a:lnTo>
                  <a:lnTo>
                    <a:pt x="320" y="238"/>
                  </a:lnTo>
                  <a:lnTo>
                    <a:pt x="341" y="200"/>
                  </a:lnTo>
                  <a:lnTo>
                    <a:pt x="540" y="191"/>
                  </a:lnTo>
                  <a:lnTo>
                    <a:pt x="614" y="188"/>
                  </a:lnTo>
                  <a:lnTo>
                    <a:pt x="592" y="104"/>
                  </a:lnTo>
                  <a:lnTo>
                    <a:pt x="609" y="86"/>
                  </a:lnTo>
                  <a:lnTo>
                    <a:pt x="546" y="16"/>
                  </a:lnTo>
                  <a:lnTo>
                    <a:pt x="505" y="16"/>
                  </a:lnTo>
                  <a:lnTo>
                    <a:pt x="393" y="45"/>
                  </a:lnTo>
                  <a:lnTo>
                    <a:pt x="296" y="0"/>
                  </a:lnTo>
                  <a:lnTo>
                    <a:pt x="235" y="1"/>
                  </a:lnTo>
                  <a:lnTo>
                    <a:pt x="158" y="42"/>
                  </a:lnTo>
                  <a:lnTo>
                    <a:pt x="96" y="31"/>
                  </a:lnTo>
                  <a:lnTo>
                    <a:pt x="116" y="53"/>
                  </a:lnTo>
                  <a:lnTo>
                    <a:pt x="0" y="79"/>
                  </a:lnTo>
                  <a:close/>
                </a:path>
              </a:pathLst>
            </a:custGeom>
            <a:solidFill>
              <a:srgbClr val="9DC6E2"/>
            </a:solidFill>
            <a:ln w="1651">
              <a:solidFill>
                <a:srgbClr val="004070"/>
              </a:solidFill>
              <a:prstDash val="solid"/>
              <a:round/>
              <a:headEnd/>
              <a:tailEnd/>
            </a:ln>
          </p:spPr>
          <p:txBody>
            <a:bodyPr/>
            <a:lstStyle/>
            <a:p>
              <a:endParaRPr lang="en-US"/>
            </a:p>
          </p:txBody>
        </p:sp>
        <p:sp>
          <p:nvSpPr>
            <p:cNvPr id="389" name="Freeform 119"/>
            <p:cNvSpPr>
              <a:spLocks/>
            </p:cNvSpPr>
            <p:nvPr/>
          </p:nvSpPr>
          <p:spPr bwMode="auto">
            <a:xfrm>
              <a:off x="1800" y="1719"/>
              <a:ext cx="32" cy="41"/>
            </a:xfrm>
            <a:custGeom>
              <a:avLst/>
              <a:gdLst>
                <a:gd name="T0" fmla="*/ 0 w 136"/>
                <a:gd name="T1" fmla="*/ 132 h 158"/>
                <a:gd name="T2" fmla="*/ 18 w 136"/>
                <a:gd name="T3" fmla="*/ 146 h 158"/>
                <a:gd name="T4" fmla="*/ 4 w 136"/>
                <a:gd name="T5" fmla="*/ 158 h 158"/>
                <a:gd name="T6" fmla="*/ 127 w 136"/>
                <a:gd name="T7" fmla="*/ 133 h 158"/>
                <a:gd name="T8" fmla="*/ 136 w 136"/>
                <a:gd name="T9" fmla="*/ 51 h 158"/>
                <a:gd name="T10" fmla="*/ 120 w 136"/>
                <a:gd name="T11" fmla="*/ 32 h 158"/>
                <a:gd name="T12" fmla="*/ 84 w 136"/>
                <a:gd name="T13" fmla="*/ 41 h 158"/>
                <a:gd name="T14" fmla="*/ 72 w 136"/>
                <a:gd name="T15" fmla="*/ 29 h 158"/>
                <a:gd name="T16" fmla="*/ 87 w 136"/>
                <a:gd name="T17" fmla="*/ 9 h 158"/>
                <a:gd name="T18" fmla="*/ 72 w 136"/>
                <a:gd name="T19" fmla="*/ 0 h 158"/>
                <a:gd name="T20" fmla="*/ 57 w 136"/>
                <a:gd name="T21" fmla="*/ 40 h 158"/>
                <a:gd name="T22" fmla="*/ 4 w 136"/>
                <a:gd name="T23" fmla="*/ 51 h 158"/>
                <a:gd name="T24" fmla="*/ 21 w 136"/>
                <a:gd name="T25" fmla="*/ 60 h 158"/>
                <a:gd name="T26" fmla="*/ 11 w 136"/>
                <a:gd name="T27" fmla="*/ 82 h 158"/>
                <a:gd name="T28" fmla="*/ 44 w 136"/>
                <a:gd name="T29" fmla="*/ 88 h 158"/>
                <a:gd name="T30" fmla="*/ 14 w 136"/>
                <a:gd name="T31" fmla="*/ 118 h 158"/>
                <a:gd name="T32" fmla="*/ 50 w 136"/>
                <a:gd name="T33" fmla="*/ 111 h 158"/>
                <a:gd name="T34" fmla="*/ 0 w 136"/>
                <a:gd name="T35" fmla="*/ 132 h 1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6"/>
                <a:gd name="T55" fmla="*/ 0 h 158"/>
                <a:gd name="T56" fmla="*/ 136 w 136"/>
                <a:gd name="T57" fmla="*/ 158 h 1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6" h="158">
                  <a:moveTo>
                    <a:pt x="0" y="132"/>
                  </a:moveTo>
                  <a:lnTo>
                    <a:pt x="18" y="146"/>
                  </a:lnTo>
                  <a:lnTo>
                    <a:pt x="4" y="158"/>
                  </a:lnTo>
                  <a:lnTo>
                    <a:pt x="127" y="133"/>
                  </a:lnTo>
                  <a:lnTo>
                    <a:pt x="136" y="51"/>
                  </a:lnTo>
                  <a:lnTo>
                    <a:pt x="120" y="32"/>
                  </a:lnTo>
                  <a:lnTo>
                    <a:pt x="84" y="41"/>
                  </a:lnTo>
                  <a:lnTo>
                    <a:pt x="72" y="29"/>
                  </a:lnTo>
                  <a:lnTo>
                    <a:pt x="87" y="9"/>
                  </a:lnTo>
                  <a:lnTo>
                    <a:pt x="72" y="0"/>
                  </a:lnTo>
                  <a:lnTo>
                    <a:pt x="57" y="40"/>
                  </a:lnTo>
                  <a:lnTo>
                    <a:pt x="4" y="51"/>
                  </a:lnTo>
                  <a:lnTo>
                    <a:pt x="21" y="60"/>
                  </a:lnTo>
                  <a:lnTo>
                    <a:pt x="11" y="82"/>
                  </a:lnTo>
                  <a:lnTo>
                    <a:pt x="44" y="88"/>
                  </a:lnTo>
                  <a:lnTo>
                    <a:pt x="14" y="118"/>
                  </a:lnTo>
                  <a:lnTo>
                    <a:pt x="50" y="111"/>
                  </a:lnTo>
                  <a:lnTo>
                    <a:pt x="0" y="132"/>
                  </a:lnTo>
                  <a:close/>
                </a:path>
              </a:pathLst>
            </a:custGeom>
            <a:solidFill>
              <a:srgbClr val="9DC6E2"/>
            </a:solidFill>
            <a:ln w="1651">
              <a:solidFill>
                <a:srgbClr val="004070"/>
              </a:solidFill>
              <a:prstDash val="solid"/>
              <a:round/>
              <a:headEnd/>
              <a:tailEnd/>
            </a:ln>
          </p:spPr>
          <p:txBody>
            <a:bodyPr/>
            <a:lstStyle/>
            <a:p>
              <a:endParaRPr lang="en-US"/>
            </a:p>
          </p:txBody>
        </p:sp>
        <p:sp>
          <p:nvSpPr>
            <p:cNvPr id="390" name="Freeform 120"/>
            <p:cNvSpPr>
              <a:spLocks/>
            </p:cNvSpPr>
            <p:nvPr/>
          </p:nvSpPr>
          <p:spPr bwMode="auto">
            <a:xfrm>
              <a:off x="1816" y="1716"/>
              <a:ext cx="21" cy="16"/>
            </a:xfrm>
            <a:custGeom>
              <a:avLst/>
              <a:gdLst>
                <a:gd name="T0" fmla="*/ 0 w 85"/>
                <a:gd name="T1" fmla="*/ 40 h 62"/>
                <a:gd name="T2" fmla="*/ 12 w 85"/>
                <a:gd name="T3" fmla="*/ 52 h 62"/>
                <a:gd name="T4" fmla="*/ 48 w 85"/>
                <a:gd name="T5" fmla="*/ 43 h 62"/>
                <a:gd name="T6" fmla="*/ 64 w 85"/>
                <a:gd name="T7" fmla="*/ 62 h 62"/>
                <a:gd name="T8" fmla="*/ 85 w 85"/>
                <a:gd name="T9" fmla="*/ 40 h 62"/>
                <a:gd name="T10" fmla="*/ 66 w 85"/>
                <a:gd name="T11" fmla="*/ 9 h 62"/>
                <a:gd name="T12" fmla="*/ 24 w 85"/>
                <a:gd name="T13" fmla="*/ 0 h 62"/>
                <a:gd name="T14" fmla="*/ 15 w 85"/>
                <a:gd name="T15" fmla="*/ 20 h 62"/>
                <a:gd name="T16" fmla="*/ 0 w 85"/>
                <a:gd name="T17" fmla="*/ 4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62"/>
                <a:gd name="T29" fmla="*/ 85 w 85"/>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62">
                  <a:moveTo>
                    <a:pt x="0" y="40"/>
                  </a:moveTo>
                  <a:lnTo>
                    <a:pt x="12" y="52"/>
                  </a:lnTo>
                  <a:lnTo>
                    <a:pt x="48" y="43"/>
                  </a:lnTo>
                  <a:lnTo>
                    <a:pt x="64" y="62"/>
                  </a:lnTo>
                  <a:lnTo>
                    <a:pt x="85" y="40"/>
                  </a:lnTo>
                  <a:lnTo>
                    <a:pt x="66" y="9"/>
                  </a:lnTo>
                  <a:lnTo>
                    <a:pt x="24" y="0"/>
                  </a:lnTo>
                  <a:lnTo>
                    <a:pt x="15" y="20"/>
                  </a:lnTo>
                  <a:lnTo>
                    <a:pt x="0" y="40"/>
                  </a:lnTo>
                  <a:close/>
                </a:path>
              </a:pathLst>
            </a:custGeom>
            <a:solidFill>
              <a:srgbClr val="9DC6E2"/>
            </a:solidFill>
            <a:ln w="1651">
              <a:solidFill>
                <a:srgbClr val="004070"/>
              </a:solidFill>
              <a:prstDash val="solid"/>
              <a:round/>
              <a:headEnd/>
              <a:tailEnd/>
            </a:ln>
          </p:spPr>
          <p:txBody>
            <a:bodyPr/>
            <a:lstStyle/>
            <a:p>
              <a:endParaRPr lang="en-US"/>
            </a:p>
          </p:txBody>
        </p:sp>
        <p:sp>
          <p:nvSpPr>
            <p:cNvPr id="391" name="Freeform 121"/>
            <p:cNvSpPr>
              <a:spLocks/>
            </p:cNvSpPr>
            <p:nvPr/>
          </p:nvSpPr>
          <p:spPr bwMode="auto">
            <a:xfrm>
              <a:off x="1825" y="1680"/>
              <a:ext cx="5" cy="8"/>
            </a:xfrm>
            <a:custGeom>
              <a:avLst/>
              <a:gdLst>
                <a:gd name="T0" fmla="*/ 0 w 22"/>
                <a:gd name="T1" fmla="*/ 27 h 27"/>
                <a:gd name="T2" fmla="*/ 0 w 22"/>
                <a:gd name="T3" fmla="*/ 5 h 27"/>
                <a:gd name="T4" fmla="*/ 22 w 22"/>
                <a:gd name="T5" fmla="*/ 0 h 27"/>
                <a:gd name="T6" fmla="*/ 0 w 22"/>
                <a:gd name="T7" fmla="*/ 27 h 27"/>
                <a:gd name="T8" fmla="*/ 0 60000 65536"/>
                <a:gd name="T9" fmla="*/ 0 60000 65536"/>
                <a:gd name="T10" fmla="*/ 0 60000 65536"/>
                <a:gd name="T11" fmla="*/ 0 60000 65536"/>
                <a:gd name="T12" fmla="*/ 0 w 22"/>
                <a:gd name="T13" fmla="*/ 0 h 27"/>
                <a:gd name="T14" fmla="*/ 22 w 22"/>
                <a:gd name="T15" fmla="*/ 27 h 27"/>
              </a:gdLst>
              <a:ahLst/>
              <a:cxnLst>
                <a:cxn ang="T8">
                  <a:pos x="T0" y="T1"/>
                </a:cxn>
                <a:cxn ang="T9">
                  <a:pos x="T2" y="T3"/>
                </a:cxn>
                <a:cxn ang="T10">
                  <a:pos x="T4" y="T5"/>
                </a:cxn>
                <a:cxn ang="T11">
                  <a:pos x="T6" y="T7"/>
                </a:cxn>
              </a:cxnLst>
              <a:rect l="T12" t="T13" r="T14" b="T15"/>
              <a:pathLst>
                <a:path w="22" h="27">
                  <a:moveTo>
                    <a:pt x="0" y="27"/>
                  </a:moveTo>
                  <a:lnTo>
                    <a:pt x="0" y="5"/>
                  </a:lnTo>
                  <a:lnTo>
                    <a:pt x="22" y="0"/>
                  </a:lnTo>
                  <a:lnTo>
                    <a:pt x="0" y="27"/>
                  </a:lnTo>
                  <a:close/>
                </a:path>
              </a:pathLst>
            </a:custGeom>
            <a:solidFill>
              <a:srgbClr val="9DC6E2"/>
            </a:solidFill>
            <a:ln w="1651">
              <a:solidFill>
                <a:srgbClr val="004070"/>
              </a:solidFill>
              <a:prstDash val="solid"/>
              <a:round/>
              <a:headEnd/>
              <a:tailEnd/>
            </a:ln>
          </p:spPr>
          <p:txBody>
            <a:bodyPr/>
            <a:lstStyle/>
            <a:p>
              <a:endParaRPr lang="en-US"/>
            </a:p>
          </p:txBody>
        </p:sp>
        <p:sp>
          <p:nvSpPr>
            <p:cNvPr id="392" name="Freeform 122"/>
            <p:cNvSpPr>
              <a:spLocks/>
            </p:cNvSpPr>
            <p:nvPr/>
          </p:nvSpPr>
          <p:spPr bwMode="auto">
            <a:xfrm>
              <a:off x="1828" y="1688"/>
              <a:ext cx="4" cy="4"/>
            </a:xfrm>
            <a:custGeom>
              <a:avLst/>
              <a:gdLst>
                <a:gd name="T0" fmla="*/ 0 w 21"/>
                <a:gd name="T1" fmla="*/ 14 h 18"/>
                <a:gd name="T2" fmla="*/ 11 w 21"/>
                <a:gd name="T3" fmla="*/ 0 h 18"/>
                <a:gd name="T4" fmla="*/ 21 w 21"/>
                <a:gd name="T5" fmla="*/ 18 h 18"/>
                <a:gd name="T6" fmla="*/ 0 w 21"/>
                <a:gd name="T7" fmla="*/ 14 h 18"/>
                <a:gd name="T8" fmla="*/ 0 60000 65536"/>
                <a:gd name="T9" fmla="*/ 0 60000 65536"/>
                <a:gd name="T10" fmla="*/ 0 60000 65536"/>
                <a:gd name="T11" fmla="*/ 0 60000 65536"/>
                <a:gd name="T12" fmla="*/ 0 w 21"/>
                <a:gd name="T13" fmla="*/ 0 h 18"/>
                <a:gd name="T14" fmla="*/ 21 w 21"/>
                <a:gd name="T15" fmla="*/ 18 h 18"/>
              </a:gdLst>
              <a:ahLst/>
              <a:cxnLst>
                <a:cxn ang="T8">
                  <a:pos x="T0" y="T1"/>
                </a:cxn>
                <a:cxn ang="T9">
                  <a:pos x="T2" y="T3"/>
                </a:cxn>
                <a:cxn ang="T10">
                  <a:pos x="T4" y="T5"/>
                </a:cxn>
                <a:cxn ang="T11">
                  <a:pos x="T6" y="T7"/>
                </a:cxn>
              </a:cxnLst>
              <a:rect l="T12" t="T13" r="T14" b="T15"/>
              <a:pathLst>
                <a:path w="21" h="18">
                  <a:moveTo>
                    <a:pt x="0" y="14"/>
                  </a:moveTo>
                  <a:lnTo>
                    <a:pt x="11" y="0"/>
                  </a:lnTo>
                  <a:lnTo>
                    <a:pt x="21" y="18"/>
                  </a:lnTo>
                  <a:lnTo>
                    <a:pt x="0" y="14"/>
                  </a:lnTo>
                  <a:close/>
                </a:path>
              </a:pathLst>
            </a:custGeom>
            <a:solidFill>
              <a:srgbClr val="9DC6E2"/>
            </a:solidFill>
            <a:ln w="1651">
              <a:solidFill>
                <a:srgbClr val="004070"/>
              </a:solidFill>
              <a:prstDash val="solid"/>
              <a:round/>
              <a:headEnd/>
              <a:tailEnd/>
            </a:ln>
          </p:spPr>
          <p:txBody>
            <a:bodyPr/>
            <a:lstStyle/>
            <a:p>
              <a:endParaRPr lang="en-US"/>
            </a:p>
          </p:txBody>
        </p:sp>
        <p:sp>
          <p:nvSpPr>
            <p:cNvPr id="393" name="Freeform 123"/>
            <p:cNvSpPr>
              <a:spLocks/>
            </p:cNvSpPr>
            <p:nvPr/>
          </p:nvSpPr>
          <p:spPr bwMode="auto">
            <a:xfrm>
              <a:off x="1832" y="1677"/>
              <a:ext cx="61" cy="102"/>
            </a:xfrm>
            <a:custGeom>
              <a:avLst/>
              <a:gdLst>
                <a:gd name="T0" fmla="*/ 0 w 258"/>
                <a:gd name="T1" fmla="*/ 92 h 394"/>
                <a:gd name="T2" fmla="*/ 10 w 258"/>
                <a:gd name="T3" fmla="*/ 39 h 394"/>
                <a:gd name="T4" fmla="*/ 38 w 258"/>
                <a:gd name="T5" fmla="*/ 0 h 394"/>
                <a:gd name="T6" fmla="*/ 98 w 258"/>
                <a:gd name="T7" fmla="*/ 0 h 394"/>
                <a:gd name="T8" fmla="*/ 63 w 258"/>
                <a:gd name="T9" fmla="*/ 47 h 394"/>
                <a:gd name="T10" fmla="*/ 142 w 258"/>
                <a:gd name="T11" fmla="*/ 57 h 394"/>
                <a:gd name="T12" fmla="*/ 92 w 258"/>
                <a:gd name="T13" fmla="*/ 121 h 394"/>
                <a:gd name="T14" fmla="*/ 151 w 258"/>
                <a:gd name="T15" fmla="*/ 143 h 394"/>
                <a:gd name="T16" fmla="*/ 207 w 258"/>
                <a:gd name="T17" fmla="*/ 224 h 394"/>
                <a:gd name="T18" fmla="*/ 191 w 258"/>
                <a:gd name="T19" fmla="*/ 230 h 394"/>
                <a:gd name="T20" fmla="*/ 216 w 258"/>
                <a:gd name="T21" fmla="*/ 249 h 394"/>
                <a:gd name="T22" fmla="*/ 202 w 258"/>
                <a:gd name="T23" fmla="*/ 270 h 394"/>
                <a:gd name="T24" fmla="*/ 258 w 258"/>
                <a:gd name="T25" fmla="*/ 274 h 394"/>
                <a:gd name="T26" fmla="*/ 224 w 258"/>
                <a:gd name="T27" fmla="*/ 328 h 394"/>
                <a:gd name="T28" fmla="*/ 247 w 258"/>
                <a:gd name="T29" fmla="*/ 343 h 394"/>
                <a:gd name="T30" fmla="*/ 15 w 258"/>
                <a:gd name="T31" fmla="*/ 394 h 394"/>
                <a:gd name="T32" fmla="*/ 118 w 258"/>
                <a:gd name="T33" fmla="*/ 321 h 394"/>
                <a:gd name="T34" fmla="*/ 88 w 258"/>
                <a:gd name="T35" fmla="*/ 332 h 394"/>
                <a:gd name="T36" fmla="*/ 29 w 258"/>
                <a:gd name="T37" fmla="*/ 310 h 394"/>
                <a:gd name="T38" fmla="*/ 73 w 258"/>
                <a:gd name="T39" fmla="*/ 282 h 394"/>
                <a:gd name="T40" fmla="*/ 45 w 258"/>
                <a:gd name="T41" fmla="*/ 270 h 394"/>
                <a:gd name="T42" fmla="*/ 104 w 258"/>
                <a:gd name="T43" fmla="*/ 241 h 394"/>
                <a:gd name="T44" fmla="*/ 111 w 258"/>
                <a:gd name="T45" fmla="*/ 205 h 394"/>
                <a:gd name="T46" fmla="*/ 81 w 258"/>
                <a:gd name="T47" fmla="*/ 194 h 394"/>
                <a:gd name="T48" fmla="*/ 98 w 258"/>
                <a:gd name="T49" fmla="*/ 173 h 394"/>
                <a:gd name="T50" fmla="*/ 37 w 258"/>
                <a:gd name="T51" fmla="*/ 183 h 394"/>
                <a:gd name="T52" fmla="*/ 38 w 258"/>
                <a:gd name="T53" fmla="*/ 127 h 394"/>
                <a:gd name="T54" fmla="*/ 10 w 258"/>
                <a:gd name="T55" fmla="*/ 153 h 394"/>
                <a:gd name="T56" fmla="*/ 26 w 258"/>
                <a:gd name="T57" fmla="*/ 95 h 394"/>
                <a:gd name="T58" fmla="*/ 0 w 258"/>
                <a:gd name="T59" fmla="*/ 92 h 39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58"/>
                <a:gd name="T91" fmla="*/ 0 h 394"/>
                <a:gd name="T92" fmla="*/ 258 w 258"/>
                <a:gd name="T93" fmla="*/ 394 h 39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58" h="394">
                  <a:moveTo>
                    <a:pt x="0" y="92"/>
                  </a:moveTo>
                  <a:lnTo>
                    <a:pt x="10" y="39"/>
                  </a:lnTo>
                  <a:lnTo>
                    <a:pt x="38" y="0"/>
                  </a:lnTo>
                  <a:lnTo>
                    <a:pt x="98" y="0"/>
                  </a:lnTo>
                  <a:lnTo>
                    <a:pt x="63" y="47"/>
                  </a:lnTo>
                  <a:lnTo>
                    <a:pt x="142" y="57"/>
                  </a:lnTo>
                  <a:lnTo>
                    <a:pt x="92" y="121"/>
                  </a:lnTo>
                  <a:lnTo>
                    <a:pt x="151" y="143"/>
                  </a:lnTo>
                  <a:lnTo>
                    <a:pt x="207" y="224"/>
                  </a:lnTo>
                  <a:lnTo>
                    <a:pt x="191" y="230"/>
                  </a:lnTo>
                  <a:lnTo>
                    <a:pt x="216" y="249"/>
                  </a:lnTo>
                  <a:lnTo>
                    <a:pt x="202" y="270"/>
                  </a:lnTo>
                  <a:lnTo>
                    <a:pt x="258" y="274"/>
                  </a:lnTo>
                  <a:lnTo>
                    <a:pt x="224" y="328"/>
                  </a:lnTo>
                  <a:lnTo>
                    <a:pt x="247" y="343"/>
                  </a:lnTo>
                  <a:lnTo>
                    <a:pt x="15" y="394"/>
                  </a:lnTo>
                  <a:lnTo>
                    <a:pt x="118" y="321"/>
                  </a:lnTo>
                  <a:lnTo>
                    <a:pt x="88" y="332"/>
                  </a:lnTo>
                  <a:lnTo>
                    <a:pt x="29" y="310"/>
                  </a:lnTo>
                  <a:lnTo>
                    <a:pt x="73" y="282"/>
                  </a:lnTo>
                  <a:lnTo>
                    <a:pt x="45" y="270"/>
                  </a:lnTo>
                  <a:lnTo>
                    <a:pt x="104" y="241"/>
                  </a:lnTo>
                  <a:lnTo>
                    <a:pt x="111" y="205"/>
                  </a:lnTo>
                  <a:lnTo>
                    <a:pt x="81" y="194"/>
                  </a:lnTo>
                  <a:lnTo>
                    <a:pt x="98" y="173"/>
                  </a:lnTo>
                  <a:lnTo>
                    <a:pt x="37" y="183"/>
                  </a:lnTo>
                  <a:lnTo>
                    <a:pt x="38" y="127"/>
                  </a:lnTo>
                  <a:lnTo>
                    <a:pt x="10" y="153"/>
                  </a:lnTo>
                  <a:lnTo>
                    <a:pt x="26" y="95"/>
                  </a:lnTo>
                  <a:lnTo>
                    <a:pt x="0" y="92"/>
                  </a:lnTo>
                  <a:close/>
                </a:path>
              </a:pathLst>
            </a:custGeom>
            <a:solidFill>
              <a:srgbClr val="9DC6E2"/>
            </a:solidFill>
            <a:ln w="1651">
              <a:solidFill>
                <a:srgbClr val="004070"/>
              </a:solidFill>
              <a:prstDash val="solid"/>
              <a:round/>
              <a:headEnd/>
              <a:tailEnd/>
            </a:ln>
          </p:spPr>
          <p:txBody>
            <a:bodyPr/>
            <a:lstStyle/>
            <a:p>
              <a:endParaRPr lang="en-US"/>
            </a:p>
          </p:txBody>
        </p:sp>
        <p:sp>
          <p:nvSpPr>
            <p:cNvPr id="394" name="Freeform 124"/>
            <p:cNvSpPr>
              <a:spLocks/>
            </p:cNvSpPr>
            <p:nvPr/>
          </p:nvSpPr>
          <p:spPr bwMode="auto">
            <a:xfrm>
              <a:off x="552" y="1497"/>
              <a:ext cx="236" cy="225"/>
            </a:xfrm>
            <a:custGeom>
              <a:avLst/>
              <a:gdLst>
                <a:gd name="T0" fmla="*/ 64 w 997"/>
                <a:gd name="T1" fmla="*/ 348 h 868"/>
                <a:gd name="T2" fmla="*/ 66 w 997"/>
                <a:gd name="T3" fmla="*/ 386 h 868"/>
                <a:gd name="T4" fmla="*/ 180 w 997"/>
                <a:gd name="T5" fmla="*/ 404 h 868"/>
                <a:gd name="T6" fmla="*/ 222 w 997"/>
                <a:gd name="T7" fmla="*/ 389 h 868"/>
                <a:gd name="T8" fmla="*/ 98 w 997"/>
                <a:gd name="T9" fmla="*/ 492 h 868"/>
                <a:gd name="T10" fmla="*/ 94 w 997"/>
                <a:gd name="T11" fmla="*/ 541 h 868"/>
                <a:gd name="T12" fmla="*/ 94 w 997"/>
                <a:gd name="T13" fmla="*/ 574 h 868"/>
                <a:gd name="T14" fmla="*/ 116 w 997"/>
                <a:gd name="T15" fmla="*/ 609 h 868"/>
                <a:gd name="T16" fmla="*/ 165 w 997"/>
                <a:gd name="T17" fmla="*/ 641 h 868"/>
                <a:gd name="T18" fmla="*/ 186 w 997"/>
                <a:gd name="T19" fmla="*/ 609 h 868"/>
                <a:gd name="T20" fmla="*/ 200 w 997"/>
                <a:gd name="T21" fmla="*/ 690 h 868"/>
                <a:gd name="T22" fmla="*/ 303 w 997"/>
                <a:gd name="T23" fmla="*/ 699 h 868"/>
                <a:gd name="T24" fmla="*/ 330 w 997"/>
                <a:gd name="T25" fmla="*/ 690 h 868"/>
                <a:gd name="T26" fmla="*/ 312 w 997"/>
                <a:gd name="T27" fmla="*/ 777 h 868"/>
                <a:gd name="T28" fmla="*/ 262 w 997"/>
                <a:gd name="T29" fmla="*/ 822 h 868"/>
                <a:gd name="T30" fmla="*/ 156 w 997"/>
                <a:gd name="T31" fmla="*/ 868 h 868"/>
                <a:gd name="T32" fmla="*/ 278 w 997"/>
                <a:gd name="T33" fmla="*/ 836 h 868"/>
                <a:gd name="T34" fmla="*/ 297 w 997"/>
                <a:gd name="T35" fmla="*/ 788 h 868"/>
                <a:gd name="T36" fmla="*/ 464 w 997"/>
                <a:gd name="T37" fmla="*/ 710 h 868"/>
                <a:gd name="T38" fmla="*/ 465 w 997"/>
                <a:gd name="T39" fmla="*/ 656 h 868"/>
                <a:gd name="T40" fmla="*/ 591 w 997"/>
                <a:gd name="T41" fmla="*/ 507 h 868"/>
                <a:gd name="T42" fmla="*/ 623 w 997"/>
                <a:gd name="T43" fmla="*/ 547 h 868"/>
                <a:gd name="T44" fmla="*/ 634 w 997"/>
                <a:gd name="T45" fmla="*/ 579 h 868"/>
                <a:gd name="T46" fmla="*/ 539 w 997"/>
                <a:gd name="T47" fmla="*/ 633 h 868"/>
                <a:gd name="T48" fmla="*/ 542 w 997"/>
                <a:gd name="T49" fmla="*/ 664 h 868"/>
                <a:gd name="T50" fmla="*/ 663 w 997"/>
                <a:gd name="T51" fmla="*/ 596 h 868"/>
                <a:gd name="T52" fmla="*/ 671 w 997"/>
                <a:gd name="T53" fmla="*/ 558 h 868"/>
                <a:gd name="T54" fmla="*/ 721 w 997"/>
                <a:gd name="T55" fmla="*/ 567 h 868"/>
                <a:gd name="T56" fmla="*/ 797 w 997"/>
                <a:gd name="T57" fmla="*/ 622 h 868"/>
                <a:gd name="T58" fmla="*/ 947 w 997"/>
                <a:gd name="T59" fmla="*/ 619 h 868"/>
                <a:gd name="T60" fmla="*/ 942 w 997"/>
                <a:gd name="T61" fmla="*/ 648 h 868"/>
                <a:gd name="T62" fmla="*/ 997 w 997"/>
                <a:gd name="T63" fmla="*/ 652 h 868"/>
                <a:gd name="T64" fmla="*/ 902 w 997"/>
                <a:gd name="T65" fmla="*/ 609 h 868"/>
                <a:gd name="T66" fmla="*/ 545 w 997"/>
                <a:gd name="T67" fmla="*/ 58 h 868"/>
                <a:gd name="T68" fmla="*/ 432 w 997"/>
                <a:gd name="T69" fmla="*/ 16 h 868"/>
                <a:gd name="T70" fmla="*/ 392 w 997"/>
                <a:gd name="T71" fmla="*/ 32 h 868"/>
                <a:gd name="T72" fmla="*/ 378 w 997"/>
                <a:gd name="T73" fmla="*/ 0 h 868"/>
                <a:gd name="T74" fmla="*/ 274 w 997"/>
                <a:gd name="T75" fmla="*/ 37 h 868"/>
                <a:gd name="T76" fmla="*/ 264 w 997"/>
                <a:gd name="T77" fmla="*/ 49 h 868"/>
                <a:gd name="T78" fmla="*/ 213 w 997"/>
                <a:gd name="T79" fmla="*/ 89 h 868"/>
                <a:gd name="T80" fmla="*/ 149 w 997"/>
                <a:gd name="T81" fmla="*/ 131 h 868"/>
                <a:gd name="T82" fmla="*/ 66 w 997"/>
                <a:gd name="T83" fmla="*/ 172 h 868"/>
                <a:gd name="T84" fmla="*/ 146 w 997"/>
                <a:gd name="T85" fmla="*/ 249 h 868"/>
                <a:gd name="T86" fmla="*/ 200 w 997"/>
                <a:gd name="T87" fmla="*/ 274 h 868"/>
                <a:gd name="T88" fmla="*/ 238 w 997"/>
                <a:gd name="T89" fmla="*/ 296 h 868"/>
                <a:gd name="T90" fmla="*/ 146 w 997"/>
                <a:gd name="T91" fmla="*/ 307 h 868"/>
                <a:gd name="T92" fmla="*/ 113 w 997"/>
                <a:gd name="T93" fmla="*/ 279 h 86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97"/>
                <a:gd name="T142" fmla="*/ 0 h 868"/>
                <a:gd name="T143" fmla="*/ 997 w 997"/>
                <a:gd name="T144" fmla="*/ 868 h 86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97" h="868">
                  <a:moveTo>
                    <a:pt x="0" y="331"/>
                  </a:moveTo>
                  <a:lnTo>
                    <a:pt x="64" y="348"/>
                  </a:lnTo>
                  <a:lnTo>
                    <a:pt x="39" y="355"/>
                  </a:lnTo>
                  <a:lnTo>
                    <a:pt x="66" y="386"/>
                  </a:lnTo>
                  <a:lnTo>
                    <a:pt x="165" y="384"/>
                  </a:lnTo>
                  <a:lnTo>
                    <a:pt x="180" y="404"/>
                  </a:lnTo>
                  <a:lnTo>
                    <a:pt x="244" y="378"/>
                  </a:lnTo>
                  <a:lnTo>
                    <a:pt x="222" y="389"/>
                  </a:lnTo>
                  <a:lnTo>
                    <a:pt x="234" y="443"/>
                  </a:lnTo>
                  <a:lnTo>
                    <a:pt x="98" y="492"/>
                  </a:lnTo>
                  <a:lnTo>
                    <a:pt x="61" y="549"/>
                  </a:lnTo>
                  <a:lnTo>
                    <a:pt x="94" y="541"/>
                  </a:lnTo>
                  <a:lnTo>
                    <a:pt x="69" y="554"/>
                  </a:lnTo>
                  <a:lnTo>
                    <a:pt x="94" y="574"/>
                  </a:lnTo>
                  <a:lnTo>
                    <a:pt x="145" y="580"/>
                  </a:lnTo>
                  <a:lnTo>
                    <a:pt x="116" y="609"/>
                  </a:lnTo>
                  <a:lnTo>
                    <a:pt x="139" y="638"/>
                  </a:lnTo>
                  <a:lnTo>
                    <a:pt x="165" y="641"/>
                  </a:lnTo>
                  <a:lnTo>
                    <a:pt x="219" y="580"/>
                  </a:lnTo>
                  <a:lnTo>
                    <a:pt x="186" y="609"/>
                  </a:lnTo>
                  <a:lnTo>
                    <a:pt x="213" y="667"/>
                  </a:lnTo>
                  <a:lnTo>
                    <a:pt x="200" y="690"/>
                  </a:lnTo>
                  <a:lnTo>
                    <a:pt x="262" y="657"/>
                  </a:lnTo>
                  <a:lnTo>
                    <a:pt x="303" y="699"/>
                  </a:lnTo>
                  <a:lnTo>
                    <a:pt x="316" y="674"/>
                  </a:lnTo>
                  <a:lnTo>
                    <a:pt x="330" y="690"/>
                  </a:lnTo>
                  <a:lnTo>
                    <a:pt x="377" y="668"/>
                  </a:lnTo>
                  <a:lnTo>
                    <a:pt x="312" y="777"/>
                  </a:lnTo>
                  <a:lnTo>
                    <a:pt x="263" y="799"/>
                  </a:lnTo>
                  <a:lnTo>
                    <a:pt x="262" y="822"/>
                  </a:lnTo>
                  <a:lnTo>
                    <a:pt x="200" y="824"/>
                  </a:lnTo>
                  <a:lnTo>
                    <a:pt x="156" y="868"/>
                  </a:lnTo>
                  <a:lnTo>
                    <a:pt x="213" y="835"/>
                  </a:lnTo>
                  <a:lnTo>
                    <a:pt x="278" y="836"/>
                  </a:lnTo>
                  <a:lnTo>
                    <a:pt x="314" y="810"/>
                  </a:lnTo>
                  <a:lnTo>
                    <a:pt x="297" y="788"/>
                  </a:lnTo>
                  <a:lnTo>
                    <a:pt x="337" y="792"/>
                  </a:lnTo>
                  <a:lnTo>
                    <a:pt x="464" y="710"/>
                  </a:lnTo>
                  <a:lnTo>
                    <a:pt x="488" y="679"/>
                  </a:lnTo>
                  <a:lnTo>
                    <a:pt x="465" y="656"/>
                  </a:lnTo>
                  <a:lnTo>
                    <a:pt x="575" y="557"/>
                  </a:lnTo>
                  <a:lnTo>
                    <a:pt x="591" y="507"/>
                  </a:lnTo>
                  <a:lnTo>
                    <a:pt x="579" y="557"/>
                  </a:lnTo>
                  <a:lnTo>
                    <a:pt x="623" y="547"/>
                  </a:lnTo>
                  <a:lnTo>
                    <a:pt x="600" y="568"/>
                  </a:lnTo>
                  <a:lnTo>
                    <a:pt x="634" y="579"/>
                  </a:lnTo>
                  <a:lnTo>
                    <a:pt x="554" y="586"/>
                  </a:lnTo>
                  <a:lnTo>
                    <a:pt x="539" y="633"/>
                  </a:lnTo>
                  <a:lnTo>
                    <a:pt x="568" y="631"/>
                  </a:lnTo>
                  <a:lnTo>
                    <a:pt x="542" y="664"/>
                  </a:lnTo>
                  <a:lnTo>
                    <a:pt x="648" y="622"/>
                  </a:lnTo>
                  <a:lnTo>
                    <a:pt x="663" y="596"/>
                  </a:lnTo>
                  <a:lnTo>
                    <a:pt x="646" y="583"/>
                  </a:lnTo>
                  <a:lnTo>
                    <a:pt x="671" y="558"/>
                  </a:lnTo>
                  <a:lnTo>
                    <a:pt x="667" y="579"/>
                  </a:lnTo>
                  <a:lnTo>
                    <a:pt x="721" y="567"/>
                  </a:lnTo>
                  <a:lnTo>
                    <a:pt x="710" y="587"/>
                  </a:lnTo>
                  <a:lnTo>
                    <a:pt x="797" y="622"/>
                  </a:lnTo>
                  <a:lnTo>
                    <a:pt x="925" y="638"/>
                  </a:lnTo>
                  <a:lnTo>
                    <a:pt x="947" y="619"/>
                  </a:lnTo>
                  <a:lnTo>
                    <a:pt x="965" y="629"/>
                  </a:lnTo>
                  <a:lnTo>
                    <a:pt x="942" y="648"/>
                  </a:lnTo>
                  <a:lnTo>
                    <a:pt x="979" y="667"/>
                  </a:lnTo>
                  <a:lnTo>
                    <a:pt x="997" y="652"/>
                  </a:lnTo>
                  <a:lnTo>
                    <a:pt x="964" y="609"/>
                  </a:lnTo>
                  <a:lnTo>
                    <a:pt x="902" y="609"/>
                  </a:lnTo>
                  <a:lnTo>
                    <a:pt x="902" y="99"/>
                  </a:lnTo>
                  <a:lnTo>
                    <a:pt x="545" y="58"/>
                  </a:lnTo>
                  <a:lnTo>
                    <a:pt x="531" y="33"/>
                  </a:lnTo>
                  <a:lnTo>
                    <a:pt x="432" y="16"/>
                  </a:lnTo>
                  <a:lnTo>
                    <a:pt x="421" y="37"/>
                  </a:lnTo>
                  <a:lnTo>
                    <a:pt x="392" y="32"/>
                  </a:lnTo>
                  <a:lnTo>
                    <a:pt x="420" y="14"/>
                  </a:lnTo>
                  <a:lnTo>
                    <a:pt x="378" y="0"/>
                  </a:lnTo>
                  <a:lnTo>
                    <a:pt x="338" y="33"/>
                  </a:lnTo>
                  <a:lnTo>
                    <a:pt x="274" y="37"/>
                  </a:lnTo>
                  <a:lnTo>
                    <a:pt x="271" y="67"/>
                  </a:lnTo>
                  <a:lnTo>
                    <a:pt x="264" y="49"/>
                  </a:lnTo>
                  <a:lnTo>
                    <a:pt x="204" y="66"/>
                  </a:lnTo>
                  <a:lnTo>
                    <a:pt x="213" y="89"/>
                  </a:lnTo>
                  <a:lnTo>
                    <a:pt x="186" y="82"/>
                  </a:lnTo>
                  <a:lnTo>
                    <a:pt x="149" y="131"/>
                  </a:lnTo>
                  <a:lnTo>
                    <a:pt x="61" y="150"/>
                  </a:lnTo>
                  <a:lnTo>
                    <a:pt x="66" y="172"/>
                  </a:lnTo>
                  <a:lnTo>
                    <a:pt x="40" y="177"/>
                  </a:lnTo>
                  <a:lnTo>
                    <a:pt x="146" y="249"/>
                  </a:lnTo>
                  <a:lnTo>
                    <a:pt x="286" y="283"/>
                  </a:lnTo>
                  <a:lnTo>
                    <a:pt x="200" y="274"/>
                  </a:lnTo>
                  <a:lnTo>
                    <a:pt x="204" y="294"/>
                  </a:lnTo>
                  <a:lnTo>
                    <a:pt x="238" y="296"/>
                  </a:lnTo>
                  <a:lnTo>
                    <a:pt x="209" y="311"/>
                  </a:lnTo>
                  <a:lnTo>
                    <a:pt x="146" y="307"/>
                  </a:lnTo>
                  <a:lnTo>
                    <a:pt x="146" y="276"/>
                  </a:lnTo>
                  <a:lnTo>
                    <a:pt x="113" y="279"/>
                  </a:lnTo>
                  <a:lnTo>
                    <a:pt x="0" y="331"/>
                  </a:lnTo>
                  <a:close/>
                </a:path>
              </a:pathLst>
            </a:custGeom>
            <a:solidFill>
              <a:srgbClr val="9DC6E2"/>
            </a:solidFill>
            <a:ln w="1651">
              <a:solidFill>
                <a:srgbClr val="004070"/>
              </a:solidFill>
              <a:prstDash val="solid"/>
              <a:round/>
              <a:headEnd/>
              <a:tailEnd/>
            </a:ln>
          </p:spPr>
          <p:txBody>
            <a:bodyPr/>
            <a:lstStyle/>
            <a:p>
              <a:endParaRPr lang="en-US"/>
            </a:p>
          </p:txBody>
        </p:sp>
        <p:sp>
          <p:nvSpPr>
            <p:cNvPr id="395" name="Freeform 125"/>
            <p:cNvSpPr>
              <a:spLocks/>
            </p:cNvSpPr>
            <p:nvPr/>
          </p:nvSpPr>
          <p:spPr bwMode="auto">
            <a:xfrm>
              <a:off x="656" y="1686"/>
              <a:ext cx="21" cy="13"/>
            </a:xfrm>
            <a:custGeom>
              <a:avLst/>
              <a:gdLst>
                <a:gd name="T0" fmla="*/ 0 w 88"/>
                <a:gd name="T1" fmla="*/ 21 h 51"/>
                <a:gd name="T2" fmla="*/ 25 w 88"/>
                <a:gd name="T3" fmla="*/ 51 h 51"/>
                <a:gd name="T4" fmla="*/ 88 w 88"/>
                <a:gd name="T5" fmla="*/ 8 h 51"/>
                <a:gd name="T6" fmla="*/ 29 w 88"/>
                <a:gd name="T7" fmla="*/ 0 h 51"/>
                <a:gd name="T8" fmla="*/ 36 w 88"/>
                <a:gd name="T9" fmla="*/ 19 h 51"/>
                <a:gd name="T10" fmla="*/ 0 w 88"/>
                <a:gd name="T11" fmla="*/ 21 h 51"/>
                <a:gd name="T12" fmla="*/ 0 60000 65536"/>
                <a:gd name="T13" fmla="*/ 0 60000 65536"/>
                <a:gd name="T14" fmla="*/ 0 60000 65536"/>
                <a:gd name="T15" fmla="*/ 0 60000 65536"/>
                <a:gd name="T16" fmla="*/ 0 60000 65536"/>
                <a:gd name="T17" fmla="*/ 0 60000 65536"/>
                <a:gd name="T18" fmla="*/ 0 w 88"/>
                <a:gd name="T19" fmla="*/ 0 h 51"/>
                <a:gd name="T20" fmla="*/ 88 w 88"/>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88" h="51">
                  <a:moveTo>
                    <a:pt x="0" y="21"/>
                  </a:moveTo>
                  <a:lnTo>
                    <a:pt x="25" y="51"/>
                  </a:lnTo>
                  <a:lnTo>
                    <a:pt x="88" y="8"/>
                  </a:lnTo>
                  <a:lnTo>
                    <a:pt x="29" y="0"/>
                  </a:lnTo>
                  <a:lnTo>
                    <a:pt x="36" y="19"/>
                  </a:lnTo>
                  <a:lnTo>
                    <a:pt x="0" y="21"/>
                  </a:lnTo>
                  <a:close/>
                </a:path>
              </a:pathLst>
            </a:custGeom>
            <a:solidFill>
              <a:srgbClr val="9DC6E2"/>
            </a:solidFill>
            <a:ln w="1651">
              <a:solidFill>
                <a:srgbClr val="004070"/>
              </a:solidFill>
              <a:prstDash val="solid"/>
              <a:round/>
              <a:headEnd/>
              <a:tailEnd/>
            </a:ln>
          </p:spPr>
          <p:txBody>
            <a:bodyPr/>
            <a:lstStyle/>
            <a:p>
              <a:endParaRPr lang="en-US"/>
            </a:p>
          </p:txBody>
        </p:sp>
        <p:sp>
          <p:nvSpPr>
            <p:cNvPr id="396" name="Freeform 126"/>
            <p:cNvSpPr>
              <a:spLocks/>
            </p:cNvSpPr>
            <p:nvPr/>
          </p:nvSpPr>
          <p:spPr bwMode="auto">
            <a:xfrm>
              <a:off x="789" y="1661"/>
              <a:ext cx="63" cy="62"/>
            </a:xfrm>
            <a:custGeom>
              <a:avLst/>
              <a:gdLst>
                <a:gd name="T0" fmla="*/ 0 w 266"/>
                <a:gd name="T1" fmla="*/ 23 h 239"/>
                <a:gd name="T2" fmla="*/ 11 w 266"/>
                <a:gd name="T3" fmla="*/ 59 h 239"/>
                <a:gd name="T4" fmla="*/ 48 w 266"/>
                <a:gd name="T5" fmla="*/ 73 h 239"/>
                <a:gd name="T6" fmla="*/ 64 w 266"/>
                <a:gd name="T7" fmla="*/ 62 h 239"/>
                <a:gd name="T8" fmla="*/ 33 w 266"/>
                <a:gd name="T9" fmla="*/ 44 h 239"/>
                <a:gd name="T10" fmla="*/ 64 w 266"/>
                <a:gd name="T11" fmla="*/ 44 h 239"/>
                <a:gd name="T12" fmla="*/ 92 w 266"/>
                <a:gd name="T13" fmla="*/ 74 h 239"/>
                <a:gd name="T14" fmla="*/ 84 w 266"/>
                <a:gd name="T15" fmla="*/ 20 h 239"/>
                <a:gd name="T16" fmla="*/ 106 w 266"/>
                <a:gd name="T17" fmla="*/ 67 h 239"/>
                <a:gd name="T18" fmla="*/ 162 w 266"/>
                <a:gd name="T19" fmla="*/ 95 h 239"/>
                <a:gd name="T20" fmla="*/ 151 w 266"/>
                <a:gd name="T21" fmla="*/ 128 h 239"/>
                <a:gd name="T22" fmla="*/ 216 w 266"/>
                <a:gd name="T23" fmla="*/ 169 h 239"/>
                <a:gd name="T24" fmla="*/ 198 w 266"/>
                <a:gd name="T25" fmla="*/ 203 h 239"/>
                <a:gd name="T26" fmla="*/ 232 w 266"/>
                <a:gd name="T27" fmla="*/ 176 h 239"/>
                <a:gd name="T28" fmla="*/ 239 w 266"/>
                <a:gd name="T29" fmla="*/ 239 h 239"/>
                <a:gd name="T30" fmla="*/ 264 w 266"/>
                <a:gd name="T31" fmla="*/ 228 h 239"/>
                <a:gd name="T32" fmla="*/ 266 w 266"/>
                <a:gd name="T33" fmla="*/ 180 h 239"/>
                <a:gd name="T34" fmla="*/ 203 w 266"/>
                <a:gd name="T35" fmla="*/ 154 h 239"/>
                <a:gd name="T36" fmla="*/ 85 w 266"/>
                <a:gd name="T37" fmla="*/ 0 h 239"/>
                <a:gd name="T38" fmla="*/ 18 w 266"/>
                <a:gd name="T39" fmla="*/ 44 h 239"/>
                <a:gd name="T40" fmla="*/ 0 w 266"/>
                <a:gd name="T41" fmla="*/ 23 h 2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66"/>
                <a:gd name="T64" fmla="*/ 0 h 239"/>
                <a:gd name="T65" fmla="*/ 266 w 266"/>
                <a:gd name="T66" fmla="*/ 239 h 2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66" h="239">
                  <a:moveTo>
                    <a:pt x="0" y="23"/>
                  </a:moveTo>
                  <a:lnTo>
                    <a:pt x="11" y="59"/>
                  </a:lnTo>
                  <a:lnTo>
                    <a:pt x="48" y="73"/>
                  </a:lnTo>
                  <a:lnTo>
                    <a:pt x="64" y="62"/>
                  </a:lnTo>
                  <a:lnTo>
                    <a:pt x="33" y="44"/>
                  </a:lnTo>
                  <a:lnTo>
                    <a:pt x="64" y="44"/>
                  </a:lnTo>
                  <a:lnTo>
                    <a:pt x="92" y="74"/>
                  </a:lnTo>
                  <a:lnTo>
                    <a:pt x="84" y="20"/>
                  </a:lnTo>
                  <a:lnTo>
                    <a:pt x="106" y="67"/>
                  </a:lnTo>
                  <a:lnTo>
                    <a:pt x="162" y="95"/>
                  </a:lnTo>
                  <a:lnTo>
                    <a:pt x="151" y="128"/>
                  </a:lnTo>
                  <a:lnTo>
                    <a:pt x="216" y="169"/>
                  </a:lnTo>
                  <a:lnTo>
                    <a:pt x="198" y="203"/>
                  </a:lnTo>
                  <a:lnTo>
                    <a:pt x="232" y="176"/>
                  </a:lnTo>
                  <a:lnTo>
                    <a:pt x="239" y="239"/>
                  </a:lnTo>
                  <a:lnTo>
                    <a:pt x="264" y="228"/>
                  </a:lnTo>
                  <a:lnTo>
                    <a:pt x="266" y="180"/>
                  </a:lnTo>
                  <a:lnTo>
                    <a:pt x="203" y="154"/>
                  </a:lnTo>
                  <a:lnTo>
                    <a:pt x="85" y="0"/>
                  </a:lnTo>
                  <a:lnTo>
                    <a:pt x="18" y="44"/>
                  </a:lnTo>
                  <a:lnTo>
                    <a:pt x="0" y="23"/>
                  </a:lnTo>
                  <a:close/>
                </a:path>
              </a:pathLst>
            </a:custGeom>
            <a:solidFill>
              <a:srgbClr val="9DC6E2"/>
            </a:solidFill>
            <a:ln w="1651">
              <a:solidFill>
                <a:srgbClr val="004070"/>
              </a:solidFill>
              <a:prstDash val="solid"/>
              <a:round/>
              <a:headEnd/>
              <a:tailEnd/>
            </a:ln>
          </p:spPr>
          <p:txBody>
            <a:bodyPr/>
            <a:lstStyle/>
            <a:p>
              <a:endParaRPr lang="en-US"/>
            </a:p>
          </p:txBody>
        </p:sp>
        <p:sp>
          <p:nvSpPr>
            <p:cNvPr id="397" name="Freeform 127"/>
            <p:cNvSpPr>
              <a:spLocks/>
            </p:cNvSpPr>
            <p:nvPr/>
          </p:nvSpPr>
          <p:spPr bwMode="auto">
            <a:xfrm>
              <a:off x="802" y="1681"/>
              <a:ext cx="11" cy="10"/>
            </a:xfrm>
            <a:custGeom>
              <a:avLst/>
              <a:gdLst>
                <a:gd name="T0" fmla="*/ 0 w 45"/>
                <a:gd name="T1" fmla="*/ 0 h 38"/>
                <a:gd name="T2" fmla="*/ 13 w 45"/>
                <a:gd name="T3" fmla="*/ 38 h 38"/>
                <a:gd name="T4" fmla="*/ 16 w 45"/>
                <a:gd name="T5" fmla="*/ 19 h 38"/>
                <a:gd name="T6" fmla="*/ 45 w 45"/>
                <a:gd name="T7" fmla="*/ 35 h 38"/>
                <a:gd name="T8" fmla="*/ 19 w 45"/>
                <a:gd name="T9" fmla="*/ 19 h 38"/>
                <a:gd name="T10" fmla="*/ 44 w 45"/>
                <a:gd name="T11" fmla="*/ 7 h 38"/>
                <a:gd name="T12" fmla="*/ 0 w 45"/>
                <a:gd name="T13" fmla="*/ 0 h 38"/>
                <a:gd name="T14" fmla="*/ 0 60000 65536"/>
                <a:gd name="T15" fmla="*/ 0 60000 65536"/>
                <a:gd name="T16" fmla="*/ 0 60000 65536"/>
                <a:gd name="T17" fmla="*/ 0 60000 65536"/>
                <a:gd name="T18" fmla="*/ 0 60000 65536"/>
                <a:gd name="T19" fmla="*/ 0 60000 65536"/>
                <a:gd name="T20" fmla="*/ 0 60000 65536"/>
                <a:gd name="T21" fmla="*/ 0 w 45"/>
                <a:gd name="T22" fmla="*/ 0 h 38"/>
                <a:gd name="T23" fmla="*/ 45 w 45"/>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8">
                  <a:moveTo>
                    <a:pt x="0" y="0"/>
                  </a:moveTo>
                  <a:lnTo>
                    <a:pt x="13" y="38"/>
                  </a:lnTo>
                  <a:lnTo>
                    <a:pt x="16" y="19"/>
                  </a:lnTo>
                  <a:lnTo>
                    <a:pt x="45" y="35"/>
                  </a:lnTo>
                  <a:lnTo>
                    <a:pt x="19" y="19"/>
                  </a:lnTo>
                  <a:lnTo>
                    <a:pt x="44" y="7"/>
                  </a:lnTo>
                  <a:lnTo>
                    <a:pt x="0" y="0"/>
                  </a:lnTo>
                  <a:close/>
                </a:path>
              </a:pathLst>
            </a:custGeom>
            <a:solidFill>
              <a:srgbClr val="9DC6E2"/>
            </a:solidFill>
            <a:ln w="1651">
              <a:solidFill>
                <a:srgbClr val="004070"/>
              </a:solidFill>
              <a:prstDash val="solid"/>
              <a:round/>
              <a:headEnd/>
              <a:tailEnd/>
            </a:ln>
          </p:spPr>
          <p:txBody>
            <a:bodyPr/>
            <a:lstStyle/>
            <a:p>
              <a:endParaRPr lang="en-US"/>
            </a:p>
          </p:txBody>
        </p:sp>
        <p:sp>
          <p:nvSpPr>
            <p:cNvPr id="398" name="Freeform 128"/>
            <p:cNvSpPr>
              <a:spLocks/>
            </p:cNvSpPr>
            <p:nvPr/>
          </p:nvSpPr>
          <p:spPr bwMode="auto">
            <a:xfrm>
              <a:off x="808" y="1690"/>
              <a:ext cx="6" cy="15"/>
            </a:xfrm>
            <a:custGeom>
              <a:avLst/>
              <a:gdLst>
                <a:gd name="T0" fmla="*/ 0 w 26"/>
                <a:gd name="T1" fmla="*/ 0 h 59"/>
                <a:gd name="T2" fmla="*/ 24 w 26"/>
                <a:gd name="T3" fmla="*/ 11 h 59"/>
                <a:gd name="T4" fmla="*/ 26 w 26"/>
                <a:gd name="T5" fmla="*/ 59 h 59"/>
                <a:gd name="T6" fmla="*/ 0 w 26"/>
                <a:gd name="T7" fmla="*/ 0 h 59"/>
                <a:gd name="T8" fmla="*/ 0 60000 65536"/>
                <a:gd name="T9" fmla="*/ 0 60000 65536"/>
                <a:gd name="T10" fmla="*/ 0 60000 65536"/>
                <a:gd name="T11" fmla="*/ 0 60000 65536"/>
                <a:gd name="T12" fmla="*/ 0 w 26"/>
                <a:gd name="T13" fmla="*/ 0 h 59"/>
                <a:gd name="T14" fmla="*/ 26 w 26"/>
                <a:gd name="T15" fmla="*/ 59 h 59"/>
              </a:gdLst>
              <a:ahLst/>
              <a:cxnLst>
                <a:cxn ang="T8">
                  <a:pos x="T0" y="T1"/>
                </a:cxn>
                <a:cxn ang="T9">
                  <a:pos x="T2" y="T3"/>
                </a:cxn>
                <a:cxn ang="T10">
                  <a:pos x="T4" y="T5"/>
                </a:cxn>
                <a:cxn ang="T11">
                  <a:pos x="T6" y="T7"/>
                </a:cxn>
              </a:cxnLst>
              <a:rect l="T12" t="T13" r="T14" b="T15"/>
              <a:pathLst>
                <a:path w="26" h="59">
                  <a:moveTo>
                    <a:pt x="0" y="0"/>
                  </a:moveTo>
                  <a:lnTo>
                    <a:pt x="24" y="11"/>
                  </a:lnTo>
                  <a:lnTo>
                    <a:pt x="26" y="59"/>
                  </a:lnTo>
                  <a:lnTo>
                    <a:pt x="0" y="0"/>
                  </a:lnTo>
                  <a:close/>
                </a:path>
              </a:pathLst>
            </a:custGeom>
            <a:solidFill>
              <a:srgbClr val="9DC6E2"/>
            </a:solidFill>
            <a:ln w="1651">
              <a:solidFill>
                <a:srgbClr val="004070"/>
              </a:solidFill>
              <a:prstDash val="solid"/>
              <a:round/>
              <a:headEnd/>
              <a:tailEnd/>
            </a:ln>
          </p:spPr>
          <p:txBody>
            <a:bodyPr/>
            <a:lstStyle/>
            <a:p>
              <a:endParaRPr lang="en-US"/>
            </a:p>
          </p:txBody>
        </p:sp>
        <p:sp>
          <p:nvSpPr>
            <p:cNvPr id="399" name="Freeform 129"/>
            <p:cNvSpPr>
              <a:spLocks/>
            </p:cNvSpPr>
            <p:nvPr/>
          </p:nvSpPr>
          <p:spPr bwMode="auto">
            <a:xfrm>
              <a:off x="814" y="1682"/>
              <a:ext cx="8" cy="9"/>
            </a:xfrm>
            <a:custGeom>
              <a:avLst/>
              <a:gdLst>
                <a:gd name="T0" fmla="*/ 0 w 33"/>
                <a:gd name="T1" fmla="*/ 0 h 36"/>
                <a:gd name="T2" fmla="*/ 7 w 33"/>
                <a:gd name="T3" fmla="*/ 36 h 36"/>
                <a:gd name="T4" fmla="*/ 28 w 33"/>
                <a:gd name="T5" fmla="*/ 36 h 36"/>
                <a:gd name="T6" fmla="*/ 18 w 33"/>
                <a:gd name="T7" fmla="*/ 4 h 36"/>
                <a:gd name="T8" fmla="*/ 33 w 33"/>
                <a:gd name="T9" fmla="*/ 26 h 36"/>
                <a:gd name="T10" fmla="*/ 20 w 33"/>
                <a:gd name="T11" fmla="*/ 0 h 36"/>
                <a:gd name="T12" fmla="*/ 0 w 33"/>
                <a:gd name="T13" fmla="*/ 0 h 36"/>
                <a:gd name="T14" fmla="*/ 0 60000 65536"/>
                <a:gd name="T15" fmla="*/ 0 60000 65536"/>
                <a:gd name="T16" fmla="*/ 0 60000 65536"/>
                <a:gd name="T17" fmla="*/ 0 60000 65536"/>
                <a:gd name="T18" fmla="*/ 0 60000 65536"/>
                <a:gd name="T19" fmla="*/ 0 60000 65536"/>
                <a:gd name="T20" fmla="*/ 0 60000 65536"/>
                <a:gd name="T21" fmla="*/ 0 w 33"/>
                <a:gd name="T22" fmla="*/ 0 h 36"/>
                <a:gd name="T23" fmla="*/ 33 w 33"/>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36">
                  <a:moveTo>
                    <a:pt x="0" y="0"/>
                  </a:moveTo>
                  <a:lnTo>
                    <a:pt x="7" y="36"/>
                  </a:lnTo>
                  <a:lnTo>
                    <a:pt x="28" y="36"/>
                  </a:lnTo>
                  <a:lnTo>
                    <a:pt x="18" y="4"/>
                  </a:lnTo>
                  <a:lnTo>
                    <a:pt x="33" y="26"/>
                  </a:lnTo>
                  <a:lnTo>
                    <a:pt x="20" y="0"/>
                  </a:lnTo>
                  <a:lnTo>
                    <a:pt x="0" y="0"/>
                  </a:lnTo>
                  <a:close/>
                </a:path>
              </a:pathLst>
            </a:custGeom>
            <a:solidFill>
              <a:srgbClr val="9DC6E2"/>
            </a:solidFill>
            <a:ln w="1651">
              <a:solidFill>
                <a:srgbClr val="004070"/>
              </a:solidFill>
              <a:prstDash val="solid"/>
              <a:round/>
              <a:headEnd/>
              <a:tailEnd/>
            </a:ln>
          </p:spPr>
          <p:txBody>
            <a:bodyPr/>
            <a:lstStyle/>
            <a:p>
              <a:endParaRPr lang="en-US"/>
            </a:p>
          </p:txBody>
        </p:sp>
        <p:sp>
          <p:nvSpPr>
            <p:cNvPr id="400" name="Freeform 130"/>
            <p:cNvSpPr>
              <a:spLocks/>
            </p:cNvSpPr>
            <p:nvPr/>
          </p:nvSpPr>
          <p:spPr bwMode="auto">
            <a:xfrm>
              <a:off x="821" y="1696"/>
              <a:ext cx="6" cy="7"/>
            </a:xfrm>
            <a:custGeom>
              <a:avLst/>
              <a:gdLst>
                <a:gd name="T0" fmla="*/ 0 w 29"/>
                <a:gd name="T1" fmla="*/ 0 h 26"/>
                <a:gd name="T2" fmla="*/ 27 w 29"/>
                <a:gd name="T3" fmla="*/ 26 h 26"/>
                <a:gd name="T4" fmla="*/ 29 w 29"/>
                <a:gd name="T5" fmla="*/ 3 h 26"/>
                <a:gd name="T6" fmla="*/ 0 w 29"/>
                <a:gd name="T7" fmla="*/ 0 h 26"/>
                <a:gd name="T8" fmla="*/ 0 60000 65536"/>
                <a:gd name="T9" fmla="*/ 0 60000 65536"/>
                <a:gd name="T10" fmla="*/ 0 60000 65536"/>
                <a:gd name="T11" fmla="*/ 0 60000 65536"/>
                <a:gd name="T12" fmla="*/ 0 w 29"/>
                <a:gd name="T13" fmla="*/ 0 h 26"/>
                <a:gd name="T14" fmla="*/ 29 w 29"/>
                <a:gd name="T15" fmla="*/ 26 h 26"/>
              </a:gdLst>
              <a:ahLst/>
              <a:cxnLst>
                <a:cxn ang="T8">
                  <a:pos x="T0" y="T1"/>
                </a:cxn>
                <a:cxn ang="T9">
                  <a:pos x="T2" y="T3"/>
                </a:cxn>
                <a:cxn ang="T10">
                  <a:pos x="T4" y="T5"/>
                </a:cxn>
                <a:cxn ang="T11">
                  <a:pos x="T6" y="T7"/>
                </a:cxn>
              </a:cxnLst>
              <a:rect l="T12" t="T13" r="T14" b="T15"/>
              <a:pathLst>
                <a:path w="29" h="26">
                  <a:moveTo>
                    <a:pt x="0" y="0"/>
                  </a:moveTo>
                  <a:lnTo>
                    <a:pt x="27" y="26"/>
                  </a:lnTo>
                  <a:lnTo>
                    <a:pt x="29" y="3"/>
                  </a:lnTo>
                  <a:lnTo>
                    <a:pt x="0" y="0"/>
                  </a:lnTo>
                  <a:close/>
                </a:path>
              </a:pathLst>
            </a:custGeom>
            <a:solidFill>
              <a:srgbClr val="9DC6E2"/>
            </a:solidFill>
            <a:ln w="1651">
              <a:solidFill>
                <a:srgbClr val="004070"/>
              </a:solidFill>
              <a:prstDash val="solid"/>
              <a:round/>
              <a:headEnd/>
              <a:tailEnd/>
            </a:ln>
          </p:spPr>
          <p:txBody>
            <a:bodyPr/>
            <a:lstStyle/>
            <a:p>
              <a:endParaRPr lang="en-US"/>
            </a:p>
          </p:txBody>
        </p:sp>
        <p:sp>
          <p:nvSpPr>
            <p:cNvPr id="401" name="Freeform 131"/>
            <p:cNvSpPr>
              <a:spLocks/>
            </p:cNvSpPr>
            <p:nvPr/>
          </p:nvSpPr>
          <p:spPr bwMode="auto">
            <a:xfrm>
              <a:off x="823" y="1705"/>
              <a:ext cx="11" cy="16"/>
            </a:xfrm>
            <a:custGeom>
              <a:avLst/>
              <a:gdLst>
                <a:gd name="T0" fmla="*/ 0 w 46"/>
                <a:gd name="T1" fmla="*/ 0 h 62"/>
                <a:gd name="T2" fmla="*/ 36 w 46"/>
                <a:gd name="T3" fmla="*/ 22 h 62"/>
                <a:gd name="T4" fmla="*/ 46 w 46"/>
                <a:gd name="T5" fmla="*/ 62 h 62"/>
                <a:gd name="T6" fmla="*/ 0 w 46"/>
                <a:gd name="T7" fmla="*/ 0 h 62"/>
                <a:gd name="T8" fmla="*/ 0 60000 65536"/>
                <a:gd name="T9" fmla="*/ 0 60000 65536"/>
                <a:gd name="T10" fmla="*/ 0 60000 65536"/>
                <a:gd name="T11" fmla="*/ 0 60000 65536"/>
                <a:gd name="T12" fmla="*/ 0 w 46"/>
                <a:gd name="T13" fmla="*/ 0 h 62"/>
                <a:gd name="T14" fmla="*/ 46 w 46"/>
                <a:gd name="T15" fmla="*/ 62 h 62"/>
              </a:gdLst>
              <a:ahLst/>
              <a:cxnLst>
                <a:cxn ang="T8">
                  <a:pos x="T0" y="T1"/>
                </a:cxn>
                <a:cxn ang="T9">
                  <a:pos x="T2" y="T3"/>
                </a:cxn>
                <a:cxn ang="T10">
                  <a:pos x="T4" y="T5"/>
                </a:cxn>
                <a:cxn ang="T11">
                  <a:pos x="T6" y="T7"/>
                </a:cxn>
              </a:cxnLst>
              <a:rect l="T12" t="T13" r="T14" b="T15"/>
              <a:pathLst>
                <a:path w="46" h="62">
                  <a:moveTo>
                    <a:pt x="0" y="0"/>
                  </a:moveTo>
                  <a:lnTo>
                    <a:pt x="36" y="22"/>
                  </a:lnTo>
                  <a:lnTo>
                    <a:pt x="46" y="62"/>
                  </a:lnTo>
                  <a:lnTo>
                    <a:pt x="0" y="0"/>
                  </a:lnTo>
                  <a:close/>
                </a:path>
              </a:pathLst>
            </a:custGeom>
            <a:solidFill>
              <a:srgbClr val="9DC6E2"/>
            </a:solidFill>
            <a:ln w="1651">
              <a:solidFill>
                <a:srgbClr val="004070"/>
              </a:solidFill>
              <a:prstDash val="solid"/>
              <a:round/>
              <a:headEnd/>
              <a:tailEnd/>
            </a:ln>
          </p:spPr>
          <p:txBody>
            <a:bodyPr/>
            <a:lstStyle/>
            <a:p>
              <a:endParaRPr lang="en-US"/>
            </a:p>
          </p:txBody>
        </p:sp>
        <p:sp>
          <p:nvSpPr>
            <p:cNvPr id="402" name="Freeform 132"/>
            <p:cNvSpPr>
              <a:spLocks/>
            </p:cNvSpPr>
            <p:nvPr/>
          </p:nvSpPr>
          <p:spPr bwMode="auto">
            <a:xfrm>
              <a:off x="840" y="1709"/>
              <a:ext cx="5" cy="10"/>
            </a:xfrm>
            <a:custGeom>
              <a:avLst/>
              <a:gdLst>
                <a:gd name="T0" fmla="*/ 0 w 23"/>
                <a:gd name="T1" fmla="*/ 21 h 36"/>
                <a:gd name="T2" fmla="*/ 11 w 23"/>
                <a:gd name="T3" fmla="*/ 0 h 36"/>
                <a:gd name="T4" fmla="*/ 23 w 23"/>
                <a:gd name="T5" fmla="*/ 36 h 36"/>
                <a:gd name="T6" fmla="*/ 0 w 23"/>
                <a:gd name="T7" fmla="*/ 21 h 36"/>
                <a:gd name="T8" fmla="*/ 0 60000 65536"/>
                <a:gd name="T9" fmla="*/ 0 60000 65536"/>
                <a:gd name="T10" fmla="*/ 0 60000 65536"/>
                <a:gd name="T11" fmla="*/ 0 60000 65536"/>
                <a:gd name="T12" fmla="*/ 0 w 23"/>
                <a:gd name="T13" fmla="*/ 0 h 36"/>
                <a:gd name="T14" fmla="*/ 23 w 23"/>
                <a:gd name="T15" fmla="*/ 36 h 36"/>
              </a:gdLst>
              <a:ahLst/>
              <a:cxnLst>
                <a:cxn ang="T8">
                  <a:pos x="T0" y="T1"/>
                </a:cxn>
                <a:cxn ang="T9">
                  <a:pos x="T2" y="T3"/>
                </a:cxn>
                <a:cxn ang="T10">
                  <a:pos x="T4" y="T5"/>
                </a:cxn>
                <a:cxn ang="T11">
                  <a:pos x="T6" y="T7"/>
                </a:cxn>
              </a:cxnLst>
              <a:rect l="T12" t="T13" r="T14" b="T15"/>
              <a:pathLst>
                <a:path w="23" h="36">
                  <a:moveTo>
                    <a:pt x="0" y="21"/>
                  </a:moveTo>
                  <a:lnTo>
                    <a:pt x="11" y="0"/>
                  </a:lnTo>
                  <a:lnTo>
                    <a:pt x="23" y="36"/>
                  </a:lnTo>
                  <a:lnTo>
                    <a:pt x="0" y="21"/>
                  </a:lnTo>
                  <a:close/>
                </a:path>
              </a:pathLst>
            </a:custGeom>
            <a:solidFill>
              <a:srgbClr val="9DC6E2"/>
            </a:solidFill>
            <a:ln w="1651">
              <a:solidFill>
                <a:srgbClr val="004070"/>
              </a:solidFill>
              <a:prstDash val="solid"/>
              <a:round/>
              <a:headEnd/>
              <a:tailEnd/>
            </a:ln>
          </p:spPr>
          <p:txBody>
            <a:bodyPr/>
            <a:lstStyle/>
            <a:p>
              <a:endParaRPr lang="en-US"/>
            </a:p>
          </p:txBody>
        </p:sp>
        <p:sp>
          <p:nvSpPr>
            <p:cNvPr id="403" name="Freeform 133"/>
            <p:cNvSpPr>
              <a:spLocks/>
            </p:cNvSpPr>
            <p:nvPr/>
          </p:nvSpPr>
          <p:spPr bwMode="auto">
            <a:xfrm>
              <a:off x="895" y="1784"/>
              <a:ext cx="455" cy="242"/>
            </a:xfrm>
            <a:custGeom>
              <a:avLst/>
              <a:gdLst>
                <a:gd name="T0" fmla="*/ 22 w 1924"/>
                <a:gd name="T1" fmla="*/ 128 h 934"/>
                <a:gd name="T2" fmla="*/ 27 w 1924"/>
                <a:gd name="T3" fmla="*/ 140 h 934"/>
                <a:gd name="T4" fmla="*/ 59 w 1924"/>
                <a:gd name="T5" fmla="*/ 461 h 934"/>
                <a:gd name="T6" fmla="*/ 78 w 1924"/>
                <a:gd name="T7" fmla="*/ 495 h 934"/>
                <a:gd name="T8" fmla="*/ 203 w 1924"/>
                <a:gd name="T9" fmla="*/ 615 h 934"/>
                <a:gd name="T10" fmla="*/ 331 w 1924"/>
                <a:gd name="T11" fmla="*/ 664 h 934"/>
                <a:gd name="T12" fmla="*/ 609 w 1924"/>
                <a:gd name="T13" fmla="*/ 696 h 934"/>
                <a:gd name="T14" fmla="*/ 771 w 1924"/>
                <a:gd name="T15" fmla="*/ 769 h 934"/>
                <a:gd name="T16" fmla="*/ 921 w 1924"/>
                <a:gd name="T17" fmla="*/ 911 h 934"/>
                <a:gd name="T18" fmla="*/ 983 w 1924"/>
                <a:gd name="T19" fmla="*/ 802 h 934"/>
                <a:gd name="T20" fmla="*/ 1090 w 1924"/>
                <a:gd name="T21" fmla="*/ 769 h 934"/>
                <a:gd name="T22" fmla="*/ 1178 w 1924"/>
                <a:gd name="T23" fmla="*/ 755 h 934"/>
                <a:gd name="T24" fmla="*/ 1216 w 1924"/>
                <a:gd name="T25" fmla="*/ 748 h 934"/>
                <a:gd name="T26" fmla="*/ 1226 w 1924"/>
                <a:gd name="T27" fmla="*/ 752 h 934"/>
                <a:gd name="T28" fmla="*/ 1398 w 1924"/>
                <a:gd name="T29" fmla="*/ 794 h 934"/>
                <a:gd name="T30" fmla="*/ 1447 w 1924"/>
                <a:gd name="T31" fmla="*/ 934 h 934"/>
                <a:gd name="T32" fmla="*/ 1484 w 1924"/>
                <a:gd name="T33" fmla="*/ 871 h 934"/>
                <a:gd name="T34" fmla="*/ 1466 w 1924"/>
                <a:gd name="T35" fmla="*/ 670 h 934"/>
                <a:gd name="T36" fmla="*/ 1602 w 1924"/>
                <a:gd name="T37" fmla="*/ 542 h 934"/>
                <a:gd name="T38" fmla="*/ 1609 w 1924"/>
                <a:gd name="T39" fmla="*/ 499 h 934"/>
                <a:gd name="T40" fmla="*/ 1580 w 1924"/>
                <a:gd name="T41" fmla="*/ 440 h 934"/>
                <a:gd name="T42" fmla="*/ 1604 w 1924"/>
                <a:gd name="T43" fmla="*/ 417 h 934"/>
                <a:gd name="T44" fmla="*/ 1633 w 1924"/>
                <a:gd name="T45" fmla="*/ 495 h 934"/>
                <a:gd name="T46" fmla="*/ 1642 w 1924"/>
                <a:gd name="T47" fmla="*/ 399 h 934"/>
                <a:gd name="T48" fmla="*/ 1694 w 1924"/>
                <a:gd name="T49" fmla="*/ 351 h 934"/>
                <a:gd name="T50" fmla="*/ 1795 w 1924"/>
                <a:gd name="T51" fmla="*/ 297 h 934"/>
                <a:gd name="T52" fmla="*/ 1921 w 1924"/>
                <a:gd name="T53" fmla="*/ 199 h 934"/>
                <a:gd name="T54" fmla="*/ 1899 w 1924"/>
                <a:gd name="T55" fmla="*/ 157 h 934"/>
                <a:gd name="T56" fmla="*/ 1844 w 1924"/>
                <a:gd name="T57" fmla="*/ 85 h 934"/>
                <a:gd name="T58" fmla="*/ 1633 w 1924"/>
                <a:gd name="T59" fmla="*/ 206 h 934"/>
                <a:gd name="T60" fmla="*/ 1523 w 1924"/>
                <a:gd name="T61" fmla="*/ 260 h 934"/>
                <a:gd name="T62" fmla="*/ 1431 w 1924"/>
                <a:gd name="T63" fmla="*/ 326 h 934"/>
                <a:gd name="T64" fmla="*/ 1387 w 1924"/>
                <a:gd name="T65" fmla="*/ 308 h 934"/>
                <a:gd name="T66" fmla="*/ 1404 w 1924"/>
                <a:gd name="T67" fmla="*/ 281 h 934"/>
                <a:gd name="T68" fmla="*/ 1395 w 1924"/>
                <a:gd name="T69" fmla="*/ 224 h 934"/>
                <a:gd name="T70" fmla="*/ 1373 w 1924"/>
                <a:gd name="T71" fmla="*/ 175 h 934"/>
                <a:gd name="T72" fmla="*/ 1282 w 1924"/>
                <a:gd name="T73" fmla="*/ 199 h 934"/>
                <a:gd name="T74" fmla="*/ 1237 w 1924"/>
                <a:gd name="T75" fmla="*/ 314 h 934"/>
                <a:gd name="T76" fmla="*/ 1252 w 1924"/>
                <a:gd name="T77" fmla="*/ 177 h 934"/>
                <a:gd name="T78" fmla="*/ 1270 w 1924"/>
                <a:gd name="T79" fmla="*/ 147 h 934"/>
                <a:gd name="T80" fmla="*/ 1343 w 1924"/>
                <a:gd name="T81" fmla="*/ 124 h 934"/>
                <a:gd name="T82" fmla="*/ 1208 w 1924"/>
                <a:gd name="T83" fmla="*/ 111 h 934"/>
                <a:gd name="T84" fmla="*/ 1149 w 1924"/>
                <a:gd name="T85" fmla="*/ 120 h 934"/>
                <a:gd name="T86" fmla="*/ 1163 w 1924"/>
                <a:gd name="T87" fmla="*/ 62 h 934"/>
                <a:gd name="T88" fmla="*/ 984 w 1924"/>
                <a:gd name="T89" fmla="*/ 0 h 934"/>
                <a:gd name="T90" fmla="*/ 63 w 1924"/>
                <a:gd name="T91" fmla="*/ 19 h 934"/>
                <a:gd name="T92" fmla="*/ 59 w 1924"/>
                <a:gd name="T93" fmla="*/ 85 h 934"/>
                <a:gd name="T94" fmla="*/ 0 w 1924"/>
                <a:gd name="T95" fmla="*/ 52 h 93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924"/>
                <a:gd name="T145" fmla="*/ 0 h 934"/>
                <a:gd name="T146" fmla="*/ 1924 w 1924"/>
                <a:gd name="T147" fmla="*/ 934 h 93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924" h="934">
                  <a:moveTo>
                    <a:pt x="0" y="52"/>
                  </a:moveTo>
                  <a:lnTo>
                    <a:pt x="22" y="128"/>
                  </a:lnTo>
                  <a:lnTo>
                    <a:pt x="49" y="136"/>
                  </a:lnTo>
                  <a:lnTo>
                    <a:pt x="27" y="140"/>
                  </a:lnTo>
                  <a:lnTo>
                    <a:pt x="11" y="371"/>
                  </a:lnTo>
                  <a:lnTo>
                    <a:pt x="59" y="461"/>
                  </a:lnTo>
                  <a:lnTo>
                    <a:pt x="91" y="461"/>
                  </a:lnTo>
                  <a:lnTo>
                    <a:pt x="78" y="495"/>
                  </a:lnTo>
                  <a:lnTo>
                    <a:pt x="140" y="593"/>
                  </a:lnTo>
                  <a:lnTo>
                    <a:pt x="203" y="615"/>
                  </a:lnTo>
                  <a:lnTo>
                    <a:pt x="254" y="671"/>
                  </a:lnTo>
                  <a:lnTo>
                    <a:pt x="331" y="664"/>
                  </a:lnTo>
                  <a:lnTo>
                    <a:pt x="458" y="717"/>
                  </a:lnTo>
                  <a:lnTo>
                    <a:pt x="609" y="696"/>
                  </a:lnTo>
                  <a:lnTo>
                    <a:pt x="701" y="795"/>
                  </a:lnTo>
                  <a:lnTo>
                    <a:pt x="771" y="769"/>
                  </a:lnTo>
                  <a:lnTo>
                    <a:pt x="855" y="889"/>
                  </a:lnTo>
                  <a:lnTo>
                    <a:pt x="921" y="911"/>
                  </a:lnTo>
                  <a:lnTo>
                    <a:pt x="914" y="843"/>
                  </a:lnTo>
                  <a:lnTo>
                    <a:pt x="983" y="802"/>
                  </a:lnTo>
                  <a:lnTo>
                    <a:pt x="989" y="770"/>
                  </a:lnTo>
                  <a:lnTo>
                    <a:pt x="1090" y="769"/>
                  </a:lnTo>
                  <a:lnTo>
                    <a:pt x="1176" y="795"/>
                  </a:lnTo>
                  <a:lnTo>
                    <a:pt x="1178" y="755"/>
                  </a:lnTo>
                  <a:lnTo>
                    <a:pt x="1143" y="750"/>
                  </a:lnTo>
                  <a:lnTo>
                    <a:pt x="1216" y="748"/>
                  </a:lnTo>
                  <a:lnTo>
                    <a:pt x="1220" y="729"/>
                  </a:lnTo>
                  <a:lnTo>
                    <a:pt x="1226" y="752"/>
                  </a:lnTo>
                  <a:lnTo>
                    <a:pt x="1362" y="761"/>
                  </a:lnTo>
                  <a:lnTo>
                    <a:pt x="1398" y="794"/>
                  </a:lnTo>
                  <a:lnTo>
                    <a:pt x="1403" y="854"/>
                  </a:lnTo>
                  <a:lnTo>
                    <a:pt x="1447" y="934"/>
                  </a:lnTo>
                  <a:lnTo>
                    <a:pt x="1473" y="931"/>
                  </a:lnTo>
                  <a:lnTo>
                    <a:pt x="1484" y="871"/>
                  </a:lnTo>
                  <a:lnTo>
                    <a:pt x="1439" y="729"/>
                  </a:lnTo>
                  <a:lnTo>
                    <a:pt x="1466" y="670"/>
                  </a:lnTo>
                  <a:lnTo>
                    <a:pt x="1635" y="554"/>
                  </a:lnTo>
                  <a:lnTo>
                    <a:pt x="1602" y="542"/>
                  </a:lnTo>
                  <a:lnTo>
                    <a:pt x="1633" y="538"/>
                  </a:lnTo>
                  <a:lnTo>
                    <a:pt x="1609" y="499"/>
                  </a:lnTo>
                  <a:lnTo>
                    <a:pt x="1615" y="466"/>
                  </a:lnTo>
                  <a:lnTo>
                    <a:pt x="1580" y="440"/>
                  </a:lnTo>
                  <a:lnTo>
                    <a:pt x="1615" y="458"/>
                  </a:lnTo>
                  <a:lnTo>
                    <a:pt x="1604" y="417"/>
                  </a:lnTo>
                  <a:lnTo>
                    <a:pt x="1628" y="404"/>
                  </a:lnTo>
                  <a:lnTo>
                    <a:pt x="1633" y="495"/>
                  </a:lnTo>
                  <a:lnTo>
                    <a:pt x="1659" y="441"/>
                  </a:lnTo>
                  <a:lnTo>
                    <a:pt x="1642" y="399"/>
                  </a:lnTo>
                  <a:lnTo>
                    <a:pt x="1660" y="424"/>
                  </a:lnTo>
                  <a:lnTo>
                    <a:pt x="1694" y="351"/>
                  </a:lnTo>
                  <a:lnTo>
                    <a:pt x="1829" y="318"/>
                  </a:lnTo>
                  <a:lnTo>
                    <a:pt x="1795" y="297"/>
                  </a:lnTo>
                  <a:lnTo>
                    <a:pt x="1819" y="241"/>
                  </a:lnTo>
                  <a:lnTo>
                    <a:pt x="1921" y="199"/>
                  </a:lnTo>
                  <a:lnTo>
                    <a:pt x="1924" y="176"/>
                  </a:lnTo>
                  <a:lnTo>
                    <a:pt x="1899" y="157"/>
                  </a:lnTo>
                  <a:lnTo>
                    <a:pt x="1899" y="103"/>
                  </a:lnTo>
                  <a:lnTo>
                    <a:pt x="1844" y="85"/>
                  </a:lnTo>
                  <a:lnTo>
                    <a:pt x="1803" y="173"/>
                  </a:lnTo>
                  <a:lnTo>
                    <a:pt x="1633" y="206"/>
                  </a:lnTo>
                  <a:lnTo>
                    <a:pt x="1620" y="245"/>
                  </a:lnTo>
                  <a:lnTo>
                    <a:pt x="1523" y="260"/>
                  </a:lnTo>
                  <a:lnTo>
                    <a:pt x="1529" y="272"/>
                  </a:lnTo>
                  <a:lnTo>
                    <a:pt x="1431" y="326"/>
                  </a:lnTo>
                  <a:lnTo>
                    <a:pt x="1389" y="325"/>
                  </a:lnTo>
                  <a:lnTo>
                    <a:pt x="1387" y="308"/>
                  </a:lnTo>
                  <a:lnTo>
                    <a:pt x="1395" y="292"/>
                  </a:lnTo>
                  <a:lnTo>
                    <a:pt x="1404" y="281"/>
                  </a:lnTo>
                  <a:lnTo>
                    <a:pt x="1409" y="264"/>
                  </a:lnTo>
                  <a:lnTo>
                    <a:pt x="1395" y="224"/>
                  </a:lnTo>
                  <a:lnTo>
                    <a:pt x="1360" y="239"/>
                  </a:lnTo>
                  <a:lnTo>
                    <a:pt x="1373" y="175"/>
                  </a:lnTo>
                  <a:lnTo>
                    <a:pt x="1322" y="157"/>
                  </a:lnTo>
                  <a:lnTo>
                    <a:pt x="1282" y="199"/>
                  </a:lnTo>
                  <a:lnTo>
                    <a:pt x="1267" y="311"/>
                  </a:lnTo>
                  <a:lnTo>
                    <a:pt x="1237" y="314"/>
                  </a:lnTo>
                  <a:lnTo>
                    <a:pt x="1227" y="261"/>
                  </a:lnTo>
                  <a:lnTo>
                    <a:pt x="1252" y="177"/>
                  </a:lnTo>
                  <a:lnTo>
                    <a:pt x="1229" y="191"/>
                  </a:lnTo>
                  <a:lnTo>
                    <a:pt x="1270" y="147"/>
                  </a:lnTo>
                  <a:lnTo>
                    <a:pt x="1359" y="146"/>
                  </a:lnTo>
                  <a:lnTo>
                    <a:pt x="1343" y="124"/>
                  </a:lnTo>
                  <a:lnTo>
                    <a:pt x="1337" y="124"/>
                  </a:lnTo>
                  <a:lnTo>
                    <a:pt x="1208" y="111"/>
                  </a:lnTo>
                  <a:lnTo>
                    <a:pt x="1229" y="84"/>
                  </a:lnTo>
                  <a:lnTo>
                    <a:pt x="1149" y="120"/>
                  </a:lnTo>
                  <a:lnTo>
                    <a:pt x="1088" y="120"/>
                  </a:lnTo>
                  <a:lnTo>
                    <a:pt x="1163" y="62"/>
                  </a:lnTo>
                  <a:lnTo>
                    <a:pt x="1005" y="30"/>
                  </a:lnTo>
                  <a:lnTo>
                    <a:pt x="984" y="0"/>
                  </a:lnTo>
                  <a:lnTo>
                    <a:pt x="983" y="19"/>
                  </a:lnTo>
                  <a:lnTo>
                    <a:pt x="63" y="19"/>
                  </a:lnTo>
                  <a:lnTo>
                    <a:pt x="81" y="56"/>
                  </a:lnTo>
                  <a:lnTo>
                    <a:pt x="59" y="85"/>
                  </a:lnTo>
                  <a:lnTo>
                    <a:pt x="66" y="55"/>
                  </a:lnTo>
                  <a:lnTo>
                    <a:pt x="0" y="52"/>
                  </a:lnTo>
                  <a:close/>
                </a:path>
              </a:pathLst>
            </a:custGeom>
            <a:solidFill>
              <a:srgbClr val="9DC6E2"/>
            </a:solidFill>
            <a:ln w="1651">
              <a:solidFill>
                <a:srgbClr val="004070"/>
              </a:solidFill>
              <a:prstDash val="solid"/>
              <a:round/>
              <a:headEnd/>
              <a:tailEnd/>
            </a:ln>
          </p:spPr>
          <p:txBody>
            <a:bodyPr/>
            <a:lstStyle/>
            <a:p>
              <a:endParaRPr lang="en-US"/>
            </a:p>
          </p:txBody>
        </p:sp>
        <p:sp>
          <p:nvSpPr>
            <p:cNvPr id="404" name="Freeform 134"/>
            <p:cNvSpPr>
              <a:spLocks/>
            </p:cNvSpPr>
            <p:nvPr/>
          </p:nvSpPr>
          <p:spPr bwMode="auto">
            <a:xfrm>
              <a:off x="3365" y="1611"/>
              <a:ext cx="24" cy="8"/>
            </a:xfrm>
            <a:custGeom>
              <a:avLst/>
              <a:gdLst>
                <a:gd name="T0" fmla="*/ 0 w 101"/>
                <a:gd name="T1" fmla="*/ 10 h 32"/>
                <a:gd name="T2" fmla="*/ 61 w 101"/>
                <a:gd name="T3" fmla="*/ 0 h 32"/>
                <a:gd name="T4" fmla="*/ 101 w 101"/>
                <a:gd name="T5" fmla="*/ 15 h 32"/>
                <a:gd name="T6" fmla="*/ 81 w 101"/>
                <a:gd name="T7" fmla="*/ 32 h 32"/>
                <a:gd name="T8" fmla="*/ 0 w 101"/>
                <a:gd name="T9" fmla="*/ 10 h 32"/>
                <a:gd name="T10" fmla="*/ 0 60000 65536"/>
                <a:gd name="T11" fmla="*/ 0 60000 65536"/>
                <a:gd name="T12" fmla="*/ 0 60000 65536"/>
                <a:gd name="T13" fmla="*/ 0 60000 65536"/>
                <a:gd name="T14" fmla="*/ 0 60000 65536"/>
                <a:gd name="T15" fmla="*/ 0 w 101"/>
                <a:gd name="T16" fmla="*/ 0 h 32"/>
                <a:gd name="T17" fmla="*/ 101 w 101"/>
                <a:gd name="T18" fmla="*/ 32 h 32"/>
              </a:gdLst>
              <a:ahLst/>
              <a:cxnLst>
                <a:cxn ang="T10">
                  <a:pos x="T0" y="T1"/>
                </a:cxn>
                <a:cxn ang="T11">
                  <a:pos x="T2" y="T3"/>
                </a:cxn>
                <a:cxn ang="T12">
                  <a:pos x="T4" y="T5"/>
                </a:cxn>
                <a:cxn ang="T13">
                  <a:pos x="T6" y="T7"/>
                </a:cxn>
                <a:cxn ang="T14">
                  <a:pos x="T8" y="T9"/>
                </a:cxn>
              </a:cxnLst>
              <a:rect l="T15" t="T16" r="T17" b="T18"/>
              <a:pathLst>
                <a:path w="101" h="32">
                  <a:moveTo>
                    <a:pt x="0" y="10"/>
                  </a:moveTo>
                  <a:lnTo>
                    <a:pt x="61" y="0"/>
                  </a:lnTo>
                  <a:lnTo>
                    <a:pt x="101" y="15"/>
                  </a:lnTo>
                  <a:lnTo>
                    <a:pt x="81" y="32"/>
                  </a:lnTo>
                  <a:lnTo>
                    <a:pt x="0" y="10"/>
                  </a:lnTo>
                  <a:close/>
                </a:path>
              </a:pathLst>
            </a:custGeom>
            <a:solidFill>
              <a:srgbClr val="9DC6E2"/>
            </a:solidFill>
            <a:ln w="1651">
              <a:solidFill>
                <a:srgbClr val="004070"/>
              </a:solidFill>
              <a:prstDash val="solid"/>
              <a:round/>
              <a:headEnd/>
              <a:tailEnd/>
            </a:ln>
          </p:spPr>
          <p:txBody>
            <a:bodyPr/>
            <a:lstStyle/>
            <a:p>
              <a:endParaRPr lang="en-US"/>
            </a:p>
          </p:txBody>
        </p:sp>
        <p:sp>
          <p:nvSpPr>
            <p:cNvPr id="405" name="Freeform 135"/>
            <p:cNvSpPr>
              <a:spLocks/>
            </p:cNvSpPr>
            <p:nvPr/>
          </p:nvSpPr>
          <p:spPr bwMode="auto">
            <a:xfrm>
              <a:off x="1418" y="2512"/>
              <a:ext cx="41" cy="46"/>
            </a:xfrm>
            <a:custGeom>
              <a:avLst/>
              <a:gdLst>
                <a:gd name="T0" fmla="*/ 0 w 174"/>
                <a:gd name="T1" fmla="*/ 144 h 179"/>
                <a:gd name="T2" fmla="*/ 29 w 174"/>
                <a:gd name="T3" fmla="*/ 7 h 179"/>
                <a:gd name="T4" fmla="*/ 53 w 174"/>
                <a:gd name="T5" fmla="*/ 0 h 179"/>
                <a:gd name="T6" fmla="*/ 154 w 174"/>
                <a:gd name="T7" fmla="*/ 70 h 179"/>
                <a:gd name="T8" fmla="*/ 174 w 174"/>
                <a:gd name="T9" fmla="*/ 99 h 179"/>
                <a:gd name="T10" fmla="*/ 166 w 174"/>
                <a:gd name="T11" fmla="*/ 135 h 179"/>
                <a:gd name="T12" fmla="*/ 119 w 174"/>
                <a:gd name="T13" fmla="*/ 179 h 179"/>
                <a:gd name="T14" fmla="*/ 0 w 174"/>
                <a:gd name="T15" fmla="*/ 144 h 179"/>
                <a:gd name="T16" fmla="*/ 0 60000 65536"/>
                <a:gd name="T17" fmla="*/ 0 60000 65536"/>
                <a:gd name="T18" fmla="*/ 0 60000 65536"/>
                <a:gd name="T19" fmla="*/ 0 60000 65536"/>
                <a:gd name="T20" fmla="*/ 0 60000 65536"/>
                <a:gd name="T21" fmla="*/ 0 60000 65536"/>
                <a:gd name="T22" fmla="*/ 0 60000 65536"/>
                <a:gd name="T23" fmla="*/ 0 60000 65536"/>
                <a:gd name="T24" fmla="*/ 0 w 174"/>
                <a:gd name="T25" fmla="*/ 0 h 179"/>
                <a:gd name="T26" fmla="*/ 174 w 174"/>
                <a:gd name="T27" fmla="*/ 179 h 1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4" h="179">
                  <a:moveTo>
                    <a:pt x="0" y="144"/>
                  </a:moveTo>
                  <a:lnTo>
                    <a:pt x="29" y="7"/>
                  </a:lnTo>
                  <a:lnTo>
                    <a:pt x="53" y="0"/>
                  </a:lnTo>
                  <a:lnTo>
                    <a:pt x="154" y="70"/>
                  </a:lnTo>
                  <a:lnTo>
                    <a:pt x="174" y="99"/>
                  </a:lnTo>
                  <a:lnTo>
                    <a:pt x="166" y="135"/>
                  </a:lnTo>
                  <a:lnTo>
                    <a:pt x="119" y="179"/>
                  </a:lnTo>
                  <a:lnTo>
                    <a:pt x="0" y="144"/>
                  </a:lnTo>
                  <a:close/>
                </a:path>
              </a:pathLst>
            </a:custGeom>
            <a:solidFill>
              <a:srgbClr val="9DC6E2"/>
            </a:solidFill>
            <a:ln w="1651">
              <a:solidFill>
                <a:srgbClr val="004070"/>
              </a:solidFill>
              <a:prstDash val="solid"/>
              <a:round/>
              <a:headEnd/>
              <a:tailEnd/>
            </a:ln>
          </p:spPr>
          <p:txBody>
            <a:bodyPr/>
            <a:lstStyle/>
            <a:p>
              <a:endParaRPr lang="en-US"/>
            </a:p>
          </p:txBody>
        </p:sp>
        <p:sp>
          <p:nvSpPr>
            <p:cNvPr id="406" name="Freeform 136"/>
            <p:cNvSpPr>
              <a:spLocks/>
            </p:cNvSpPr>
            <p:nvPr/>
          </p:nvSpPr>
          <p:spPr bwMode="auto">
            <a:xfrm>
              <a:off x="1300" y="2436"/>
              <a:ext cx="156" cy="305"/>
            </a:xfrm>
            <a:custGeom>
              <a:avLst/>
              <a:gdLst>
                <a:gd name="T0" fmla="*/ 0 w 657"/>
                <a:gd name="T1" fmla="*/ 1089 h 1177"/>
                <a:gd name="T2" fmla="*/ 6 w 657"/>
                <a:gd name="T3" fmla="*/ 1114 h 1177"/>
                <a:gd name="T4" fmla="*/ 33 w 657"/>
                <a:gd name="T5" fmla="*/ 1106 h 1177"/>
                <a:gd name="T6" fmla="*/ 44 w 657"/>
                <a:gd name="T7" fmla="*/ 1165 h 1177"/>
                <a:gd name="T8" fmla="*/ 165 w 657"/>
                <a:gd name="T9" fmla="*/ 1177 h 1177"/>
                <a:gd name="T10" fmla="*/ 132 w 657"/>
                <a:gd name="T11" fmla="*/ 1147 h 1177"/>
                <a:gd name="T12" fmla="*/ 157 w 657"/>
                <a:gd name="T13" fmla="*/ 1067 h 1177"/>
                <a:gd name="T14" fmla="*/ 180 w 657"/>
                <a:gd name="T15" fmla="*/ 1082 h 1177"/>
                <a:gd name="T16" fmla="*/ 256 w 657"/>
                <a:gd name="T17" fmla="*/ 971 h 1177"/>
                <a:gd name="T18" fmla="*/ 197 w 657"/>
                <a:gd name="T19" fmla="*/ 908 h 1177"/>
                <a:gd name="T20" fmla="*/ 263 w 657"/>
                <a:gd name="T21" fmla="*/ 869 h 1177"/>
                <a:gd name="T22" fmla="*/ 272 w 657"/>
                <a:gd name="T23" fmla="*/ 811 h 1177"/>
                <a:gd name="T24" fmla="*/ 303 w 657"/>
                <a:gd name="T25" fmla="*/ 785 h 1177"/>
                <a:gd name="T26" fmla="*/ 276 w 657"/>
                <a:gd name="T27" fmla="*/ 774 h 1177"/>
                <a:gd name="T28" fmla="*/ 326 w 657"/>
                <a:gd name="T29" fmla="*/ 774 h 1177"/>
                <a:gd name="T30" fmla="*/ 320 w 657"/>
                <a:gd name="T31" fmla="*/ 747 h 1177"/>
                <a:gd name="T32" fmla="*/ 298 w 657"/>
                <a:gd name="T33" fmla="*/ 766 h 1177"/>
                <a:gd name="T34" fmla="*/ 276 w 657"/>
                <a:gd name="T35" fmla="*/ 745 h 1177"/>
                <a:gd name="T36" fmla="*/ 274 w 657"/>
                <a:gd name="T37" fmla="*/ 703 h 1177"/>
                <a:gd name="T38" fmla="*/ 363 w 657"/>
                <a:gd name="T39" fmla="*/ 707 h 1177"/>
                <a:gd name="T40" fmla="*/ 371 w 657"/>
                <a:gd name="T41" fmla="*/ 620 h 1177"/>
                <a:gd name="T42" fmla="*/ 513 w 657"/>
                <a:gd name="T43" fmla="*/ 606 h 1177"/>
                <a:gd name="T44" fmla="*/ 554 w 657"/>
                <a:gd name="T45" fmla="*/ 546 h 1177"/>
                <a:gd name="T46" fmla="*/ 498 w 657"/>
                <a:gd name="T47" fmla="*/ 437 h 1177"/>
                <a:gd name="T48" fmla="*/ 527 w 657"/>
                <a:gd name="T49" fmla="*/ 300 h 1177"/>
                <a:gd name="T50" fmla="*/ 657 w 657"/>
                <a:gd name="T51" fmla="*/ 187 h 1177"/>
                <a:gd name="T52" fmla="*/ 652 w 657"/>
                <a:gd name="T53" fmla="*/ 136 h 1177"/>
                <a:gd name="T54" fmla="*/ 626 w 657"/>
                <a:gd name="T55" fmla="*/ 135 h 1177"/>
                <a:gd name="T56" fmla="*/ 591 w 657"/>
                <a:gd name="T57" fmla="*/ 195 h 1177"/>
                <a:gd name="T58" fmla="*/ 501 w 657"/>
                <a:gd name="T59" fmla="*/ 191 h 1177"/>
                <a:gd name="T60" fmla="*/ 520 w 657"/>
                <a:gd name="T61" fmla="*/ 124 h 1177"/>
                <a:gd name="T62" fmla="*/ 359 w 657"/>
                <a:gd name="T63" fmla="*/ 18 h 1177"/>
                <a:gd name="T64" fmla="*/ 305 w 657"/>
                <a:gd name="T65" fmla="*/ 9 h 1177"/>
                <a:gd name="T66" fmla="*/ 301 w 657"/>
                <a:gd name="T67" fmla="*/ 31 h 1177"/>
                <a:gd name="T68" fmla="*/ 239 w 657"/>
                <a:gd name="T69" fmla="*/ 0 h 1177"/>
                <a:gd name="T70" fmla="*/ 204 w 657"/>
                <a:gd name="T71" fmla="*/ 38 h 1177"/>
                <a:gd name="T72" fmla="*/ 201 w 657"/>
                <a:gd name="T73" fmla="*/ 80 h 1177"/>
                <a:gd name="T74" fmla="*/ 164 w 657"/>
                <a:gd name="T75" fmla="*/ 98 h 1177"/>
                <a:gd name="T76" fmla="*/ 165 w 657"/>
                <a:gd name="T77" fmla="*/ 179 h 1177"/>
                <a:gd name="T78" fmla="*/ 125 w 657"/>
                <a:gd name="T79" fmla="*/ 224 h 1177"/>
                <a:gd name="T80" fmla="*/ 94 w 657"/>
                <a:gd name="T81" fmla="*/ 338 h 1177"/>
                <a:gd name="T82" fmla="*/ 117 w 657"/>
                <a:gd name="T83" fmla="*/ 447 h 1177"/>
                <a:gd name="T84" fmla="*/ 74 w 657"/>
                <a:gd name="T85" fmla="*/ 539 h 1177"/>
                <a:gd name="T86" fmla="*/ 44 w 657"/>
                <a:gd name="T87" fmla="*/ 769 h 1177"/>
                <a:gd name="T88" fmla="*/ 68 w 657"/>
                <a:gd name="T89" fmla="*/ 853 h 1177"/>
                <a:gd name="T90" fmla="*/ 46 w 657"/>
                <a:gd name="T91" fmla="*/ 860 h 1177"/>
                <a:gd name="T92" fmla="*/ 57 w 657"/>
                <a:gd name="T93" fmla="*/ 934 h 1177"/>
                <a:gd name="T94" fmla="*/ 0 w 657"/>
                <a:gd name="T95" fmla="*/ 1089 h 117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57"/>
                <a:gd name="T145" fmla="*/ 0 h 1177"/>
                <a:gd name="T146" fmla="*/ 657 w 657"/>
                <a:gd name="T147" fmla="*/ 1177 h 117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57" h="1177">
                  <a:moveTo>
                    <a:pt x="0" y="1089"/>
                  </a:moveTo>
                  <a:lnTo>
                    <a:pt x="6" y="1114"/>
                  </a:lnTo>
                  <a:lnTo>
                    <a:pt x="33" y="1106"/>
                  </a:lnTo>
                  <a:lnTo>
                    <a:pt x="44" y="1165"/>
                  </a:lnTo>
                  <a:lnTo>
                    <a:pt x="165" y="1177"/>
                  </a:lnTo>
                  <a:lnTo>
                    <a:pt x="132" y="1147"/>
                  </a:lnTo>
                  <a:lnTo>
                    <a:pt x="157" y="1067"/>
                  </a:lnTo>
                  <a:lnTo>
                    <a:pt x="180" y="1082"/>
                  </a:lnTo>
                  <a:lnTo>
                    <a:pt x="256" y="971"/>
                  </a:lnTo>
                  <a:lnTo>
                    <a:pt x="197" y="908"/>
                  </a:lnTo>
                  <a:lnTo>
                    <a:pt x="263" y="869"/>
                  </a:lnTo>
                  <a:lnTo>
                    <a:pt x="272" y="811"/>
                  </a:lnTo>
                  <a:lnTo>
                    <a:pt x="303" y="785"/>
                  </a:lnTo>
                  <a:lnTo>
                    <a:pt x="276" y="774"/>
                  </a:lnTo>
                  <a:lnTo>
                    <a:pt x="326" y="774"/>
                  </a:lnTo>
                  <a:lnTo>
                    <a:pt x="320" y="747"/>
                  </a:lnTo>
                  <a:lnTo>
                    <a:pt x="298" y="766"/>
                  </a:lnTo>
                  <a:lnTo>
                    <a:pt x="276" y="745"/>
                  </a:lnTo>
                  <a:lnTo>
                    <a:pt x="274" y="703"/>
                  </a:lnTo>
                  <a:lnTo>
                    <a:pt x="363" y="707"/>
                  </a:lnTo>
                  <a:lnTo>
                    <a:pt x="371" y="620"/>
                  </a:lnTo>
                  <a:lnTo>
                    <a:pt x="513" y="606"/>
                  </a:lnTo>
                  <a:lnTo>
                    <a:pt x="554" y="546"/>
                  </a:lnTo>
                  <a:lnTo>
                    <a:pt x="498" y="437"/>
                  </a:lnTo>
                  <a:lnTo>
                    <a:pt x="527" y="300"/>
                  </a:lnTo>
                  <a:lnTo>
                    <a:pt x="657" y="187"/>
                  </a:lnTo>
                  <a:lnTo>
                    <a:pt x="652" y="136"/>
                  </a:lnTo>
                  <a:lnTo>
                    <a:pt x="626" y="135"/>
                  </a:lnTo>
                  <a:lnTo>
                    <a:pt x="591" y="195"/>
                  </a:lnTo>
                  <a:lnTo>
                    <a:pt x="501" y="191"/>
                  </a:lnTo>
                  <a:lnTo>
                    <a:pt x="520" y="124"/>
                  </a:lnTo>
                  <a:lnTo>
                    <a:pt x="359" y="18"/>
                  </a:lnTo>
                  <a:lnTo>
                    <a:pt x="305" y="9"/>
                  </a:lnTo>
                  <a:lnTo>
                    <a:pt x="301" y="31"/>
                  </a:lnTo>
                  <a:lnTo>
                    <a:pt x="239" y="0"/>
                  </a:lnTo>
                  <a:lnTo>
                    <a:pt x="204" y="38"/>
                  </a:lnTo>
                  <a:lnTo>
                    <a:pt x="201" y="80"/>
                  </a:lnTo>
                  <a:lnTo>
                    <a:pt x="164" y="98"/>
                  </a:lnTo>
                  <a:lnTo>
                    <a:pt x="165" y="179"/>
                  </a:lnTo>
                  <a:lnTo>
                    <a:pt x="125" y="224"/>
                  </a:lnTo>
                  <a:lnTo>
                    <a:pt x="94" y="338"/>
                  </a:lnTo>
                  <a:lnTo>
                    <a:pt x="117" y="447"/>
                  </a:lnTo>
                  <a:lnTo>
                    <a:pt x="74" y="539"/>
                  </a:lnTo>
                  <a:lnTo>
                    <a:pt x="44" y="769"/>
                  </a:lnTo>
                  <a:lnTo>
                    <a:pt x="68" y="853"/>
                  </a:lnTo>
                  <a:lnTo>
                    <a:pt x="46" y="860"/>
                  </a:lnTo>
                  <a:lnTo>
                    <a:pt x="57" y="934"/>
                  </a:lnTo>
                  <a:lnTo>
                    <a:pt x="0" y="1089"/>
                  </a:lnTo>
                  <a:close/>
                </a:path>
              </a:pathLst>
            </a:custGeom>
            <a:solidFill>
              <a:srgbClr val="9DC6E2"/>
            </a:solidFill>
            <a:ln w="1651">
              <a:solidFill>
                <a:srgbClr val="004070"/>
              </a:solidFill>
              <a:prstDash val="solid"/>
              <a:round/>
              <a:headEnd/>
              <a:tailEnd/>
            </a:ln>
          </p:spPr>
          <p:txBody>
            <a:bodyPr/>
            <a:lstStyle/>
            <a:p>
              <a:endParaRPr lang="en-US"/>
            </a:p>
          </p:txBody>
        </p:sp>
        <p:sp>
          <p:nvSpPr>
            <p:cNvPr id="407" name="Freeform 137"/>
            <p:cNvSpPr>
              <a:spLocks/>
            </p:cNvSpPr>
            <p:nvPr/>
          </p:nvSpPr>
          <p:spPr bwMode="auto">
            <a:xfrm>
              <a:off x="1337" y="2745"/>
              <a:ext cx="28" cy="27"/>
            </a:xfrm>
            <a:custGeom>
              <a:avLst/>
              <a:gdLst>
                <a:gd name="T0" fmla="*/ 0 w 117"/>
                <a:gd name="T1" fmla="*/ 0 h 102"/>
                <a:gd name="T2" fmla="*/ 3 w 117"/>
                <a:gd name="T3" fmla="*/ 102 h 102"/>
                <a:gd name="T4" fmla="*/ 117 w 117"/>
                <a:gd name="T5" fmla="*/ 91 h 102"/>
                <a:gd name="T6" fmla="*/ 26 w 117"/>
                <a:gd name="T7" fmla="*/ 50 h 102"/>
                <a:gd name="T8" fmla="*/ 0 w 117"/>
                <a:gd name="T9" fmla="*/ 0 h 102"/>
                <a:gd name="T10" fmla="*/ 0 60000 65536"/>
                <a:gd name="T11" fmla="*/ 0 60000 65536"/>
                <a:gd name="T12" fmla="*/ 0 60000 65536"/>
                <a:gd name="T13" fmla="*/ 0 60000 65536"/>
                <a:gd name="T14" fmla="*/ 0 60000 65536"/>
                <a:gd name="T15" fmla="*/ 0 w 117"/>
                <a:gd name="T16" fmla="*/ 0 h 102"/>
                <a:gd name="T17" fmla="*/ 117 w 117"/>
                <a:gd name="T18" fmla="*/ 102 h 102"/>
              </a:gdLst>
              <a:ahLst/>
              <a:cxnLst>
                <a:cxn ang="T10">
                  <a:pos x="T0" y="T1"/>
                </a:cxn>
                <a:cxn ang="T11">
                  <a:pos x="T2" y="T3"/>
                </a:cxn>
                <a:cxn ang="T12">
                  <a:pos x="T4" y="T5"/>
                </a:cxn>
                <a:cxn ang="T13">
                  <a:pos x="T6" y="T7"/>
                </a:cxn>
                <a:cxn ang="T14">
                  <a:pos x="T8" y="T9"/>
                </a:cxn>
              </a:cxnLst>
              <a:rect l="T15" t="T16" r="T17" b="T18"/>
              <a:pathLst>
                <a:path w="117" h="102">
                  <a:moveTo>
                    <a:pt x="0" y="0"/>
                  </a:moveTo>
                  <a:lnTo>
                    <a:pt x="3" y="102"/>
                  </a:lnTo>
                  <a:lnTo>
                    <a:pt x="117" y="91"/>
                  </a:lnTo>
                  <a:lnTo>
                    <a:pt x="26" y="50"/>
                  </a:lnTo>
                  <a:lnTo>
                    <a:pt x="0" y="0"/>
                  </a:lnTo>
                  <a:close/>
                </a:path>
              </a:pathLst>
            </a:custGeom>
            <a:solidFill>
              <a:srgbClr val="9DC6E2"/>
            </a:solidFill>
            <a:ln w="1651">
              <a:solidFill>
                <a:srgbClr val="004070"/>
              </a:solidFill>
              <a:prstDash val="solid"/>
              <a:round/>
              <a:headEnd/>
              <a:tailEnd/>
            </a:ln>
          </p:spPr>
          <p:txBody>
            <a:bodyPr/>
            <a:lstStyle/>
            <a:p>
              <a:endParaRPr lang="en-US"/>
            </a:p>
          </p:txBody>
        </p:sp>
        <p:sp>
          <p:nvSpPr>
            <p:cNvPr id="408" name="Freeform 138"/>
            <p:cNvSpPr>
              <a:spLocks/>
            </p:cNvSpPr>
            <p:nvPr/>
          </p:nvSpPr>
          <p:spPr bwMode="auto">
            <a:xfrm>
              <a:off x="1296" y="2203"/>
              <a:ext cx="308" cy="344"/>
            </a:xfrm>
            <a:custGeom>
              <a:avLst/>
              <a:gdLst>
                <a:gd name="T0" fmla="*/ 29 w 1303"/>
                <a:gd name="T1" fmla="*/ 483 h 1332"/>
                <a:gd name="T2" fmla="*/ 110 w 1303"/>
                <a:gd name="T3" fmla="*/ 480 h 1332"/>
                <a:gd name="T4" fmla="*/ 139 w 1303"/>
                <a:gd name="T5" fmla="*/ 535 h 1332"/>
                <a:gd name="T6" fmla="*/ 280 w 1303"/>
                <a:gd name="T7" fmla="*/ 490 h 1332"/>
                <a:gd name="T8" fmla="*/ 437 w 1303"/>
                <a:gd name="T9" fmla="*/ 625 h 1332"/>
                <a:gd name="T10" fmla="*/ 517 w 1303"/>
                <a:gd name="T11" fmla="*/ 718 h 1332"/>
                <a:gd name="T12" fmla="*/ 526 w 1303"/>
                <a:gd name="T13" fmla="*/ 846 h 1332"/>
                <a:gd name="T14" fmla="*/ 603 w 1303"/>
                <a:gd name="T15" fmla="*/ 924 h 1332"/>
                <a:gd name="T16" fmla="*/ 647 w 1303"/>
                <a:gd name="T17" fmla="*/ 980 h 1332"/>
                <a:gd name="T18" fmla="*/ 668 w 1303"/>
                <a:gd name="T19" fmla="*/ 1040 h 1332"/>
                <a:gd name="T20" fmla="*/ 543 w 1303"/>
                <a:gd name="T21" fmla="*/ 1204 h 1332"/>
                <a:gd name="T22" fmla="*/ 668 w 1303"/>
                <a:gd name="T23" fmla="*/ 1267 h 1332"/>
                <a:gd name="T24" fmla="*/ 680 w 1303"/>
                <a:gd name="T25" fmla="*/ 1332 h 1332"/>
                <a:gd name="T26" fmla="*/ 849 w 1303"/>
                <a:gd name="T27" fmla="*/ 1033 h 1332"/>
                <a:gd name="T28" fmla="*/ 1057 w 1303"/>
                <a:gd name="T29" fmla="*/ 942 h 1332"/>
                <a:gd name="T30" fmla="*/ 1156 w 1303"/>
                <a:gd name="T31" fmla="*/ 759 h 1332"/>
                <a:gd name="T32" fmla="*/ 1290 w 1303"/>
                <a:gd name="T33" fmla="*/ 469 h 1332"/>
                <a:gd name="T34" fmla="*/ 1282 w 1303"/>
                <a:gd name="T35" fmla="*/ 345 h 1332"/>
                <a:gd name="T36" fmla="*/ 1146 w 1303"/>
                <a:gd name="T37" fmla="*/ 274 h 1332"/>
                <a:gd name="T38" fmla="*/ 967 w 1303"/>
                <a:gd name="T39" fmla="*/ 222 h 1332"/>
                <a:gd name="T40" fmla="*/ 863 w 1303"/>
                <a:gd name="T41" fmla="*/ 194 h 1332"/>
                <a:gd name="T42" fmla="*/ 817 w 1303"/>
                <a:gd name="T43" fmla="*/ 231 h 1332"/>
                <a:gd name="T44" fmla="*/ 776 w 1303"/>
                <a:gd name="T45" fmla="*/ 230 h 1332"/>
                <a:gd name="T46" fmla="*/ 801 w 1303"/>
                <a:gd name="T47" fmla="*/ 120 h 1332"/>
                <a:gd name="T48" fmla="*/ 697 w 1303"/>
                <a:gd name="T49" fmla="*/ 102 h 1332"/>
                <a:gd name="T50" fmla="*/ 580 w 1303"/>
                <a:gd name="T51" fmla="*/ 107 h 1332"/>
                <a:gd name="T52" fmla="*/ 467 w 1303"/>
                <a:gd name="T53" fmla="*/ 87 h 1332"/>
                <a:gd name="T54" fmla="*/ 444 w 1303"/>
                <a:gd name="T55" fmla="*/ 0 h 1332"/>
                <a:gd name="T56" fmla="*/ 303 w 1303"/>
                <a:gd name="T57" fmla="*/ 28 h 1332"/>
                <a:gd name="T58" fmla="*/ 352 w 1303"/>
                <a:gd name="T59" fmla="*/ 99 h 1332"/>
                <a:gd name="T60" fmla="*/ 233 w 1303"/>
                <a:gd name="T61" fmla="*/ 128 h 1332"/>
                <a:gd name="T62" fmla="*/ 134 w 1303"/>
                <a:gd name="T63" fmla="*/ 117 h 1332"/>
                <a:gd name="T64" fmla="*/ 128 w 1303"/>
                <a:gd name="T65" fmla="*/ 154 h 1332"/>
                <a:gd name="T66" fmla="*/ 130 w 1303"/>
                <a:gd name="T67" fmla="*/ 310 h 1332"/>
                <a:gd name="T68" fmla="*/ 0 w 1303"/>
                <a:gd name="T69" fmla="*/ 421 h 133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03"/>
                <a:gd name="T106" fmla="*/ 0 h 1332"/>
                <a:gd name="T107" fmla="*/ 1303 w 1303"/>
                <a:gd name="T108" fmla="*/ 1332 h 133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03" h="1332">
                  <a:moveTo>
                    <a:pt x="0" y="421"/>
                  </a:moveTo>
                  <a:lnTo>
                    <a:pt x="29" y="483"/>
                  </a:lnTo>
                  <a:lnTo>
                    <a:pt x="74" y="504"/>
                  </a:lnTo>
                  <a:lnTo>
                    <a:pt x="110" y="480"/>
                  </a:lnTo>
                  <a:lnTo>
                    <a:pt x="110" y="535"/>
                  </a:lnTo>
                  <a:lnTo>
                    <a:pt x="139" y="535"/>
                  </a:lnTo>
                  <a:lnTo>
                    <a:pt x="180" y="538"/>
                  </a:lnTo>
                  <a:lnTo>
                    <a:pt x="280" y="490"/>
                  </a:lnTo>
                  <a:lnTo>
                    <a:pt x="288" y="565"/>
                  </a:lnTo>
                  <a:lnTo>
                    <a:pt x="437" y="625"/>
                  </a:lnTo>
                  <a:lnTo>
                    <a:pt x="460" y="714"/>
                  </a:lnTo>
                  <a:lnTo>
                    <a:pt x="517" y="718"/>
                  </a:lnTo>
                  <a:lnTo>
                    <a:pt x="538" y="777"/>
                  </a:lnTo>
                  <a:lnTo>
                    <a:pt x="526" y="846"/>
                  </a:lnTo>
                  <a:lnTo>
                    <a:pt x="534" y="913"/>
                  </a:lnTo>
                  <a:lnTo>
                    <a:pt x="603" y="924"/>
                  </a:lnTo>
                  <a:lnTo>
                    <a:pt x="613" y="971"/>
                  </a:lnTo>
                  <a:lnTo>
                    <a:pt x="647" y="980"/>
                  </a:lnTo>
                  <a:lnTo>
                    <a:pt x="642" y="1039"/>
                  </a:lnTo>
                  <a:lnTo>
                    <a:pt x="668" y="1040"/>
                  </a:lnTo>
                  <a:lnTo>
                    <a:pt x="673" y="1091"/>
                  </a:lnTo>
                  <a:lnTo>
                    <a:pt x="543" y="1204"/>
                  </a:lnTo>
                  <a:lnTo>
                    <a:pt x="567" y="1197"/>
                  </a:lnTo>
                  <a:lnTo>
                    <a:pt x="668" y="1267"/>
                  </a:lnTo>
                  <a:lnTo>
                    <a:pt x="688" y="1296"/>
                  </a:lnTo>
                  <a:lnTo>
                    <a:pt x="680" y="1332"/>
                  </a:lnTo>
                  <a:lnTo>
                    <a:pt x="839" y="1134"/>
                  </a:lnTo>
                  <a:lnTo>
                    <a:pt x="849" y="1033"/>
                  </a:lnTo>
                  <a:lnTo>
                    <a:pt x="977" y="942"/>
                  </a:lnTo>
                  <a:lnTo>
                    <a:pt x="1057" y="942"/>
                  </a:lnTo>
                  <a:lnTo>
                    <a:pt x="1090" y="911"/>
                  </a:lnTo>
                  <a:lnTo>
                    <a:pt x="1156" y="759"/>
                  </a:lnTo>
                  <a:lnTo>
                    <a:pt x="1164" y="611"/>
                  </a:lnTo>
                  <a:lnTo>
                    <a:pt x="1290" y="469"/>
                  </a:lnTo>
                  <a:lnTo>
                    <a:pt x="1303" y="407"/>
                  </a:lnTo>
                  <a:lnTo>
                    <a:pt x="1282" y="345"/>
                  </a:lnTo>
                  <a:lnTo>
                    <a:pt x="1230" y="337"/>
                  </a:lnTo>
                  <a:lnTo>
                    <a:pt x="1146" y="274"/>
                  </a:lnTo>
                  <a:lnTo>
                    <a:pt x="982" y="260"/>
                  </a:lnTo>
                  <a:lnTo>
                    <a:pt x="967" y="222"/>
                  </a:lnTo>
                  <a:lnTo>
                    <a:pt x="893" y="193"/>
                  </a:lnTo>
                  <a:lnTo>
                    <a:pt x="863" y="194"/>
                  </a:lnTo>
                  <a:lnTo>
                    <a:pt x="819" y="252"/>
                  </a:lnTo>
                  <a:lnTo>
                    <a:pt x="817" y="231"/>
                  </a:lnTo>
                  <a:lnTo>
                    <a:pt x="747" y="241"/>
                  </a:lnTo>
                  <a:lnTo>
                    <a:pt x="776" y="230"/>
                  </a:lnTo>
                  <a:lnTo>
                    <a:pt x="749" y="184"/>
                  </a:lnTo>
                  <a:lnTo>
                    <a:pt x="801" y="120"/>
                  </a:lnTo>
                  <a:lnTo>
                    <a:pt x="746" y="37"/>
                  </a:lnTo>
                  <a:lnTo>
                    <a:pt x="697" y="102"/>
                  </a:lnTo>
                  <a:lnTo>
                    <a:pt x="650" y="98"/>
                  </a:lnTo>
                  <a:lnTo>
                    <a:pt x="580" y="107"/>
                  </a:lnTo>
                  <a:lnTo>
                    <a:pt x="485" y="121"/>
                  </a:lnTo>
                  <a:lnTo>
                    <a:pt x="467" y="87"/>
                  </a:lnTo>
                  <a:lnTo>
                    <a:pt x="474" y="24"/>
                  </a:lnTo>
                  <a:lnTo>
                    <a:pt x="444" y="0"/>
                  </a:lnTo>
                  <a:lnTo>
                    <a:pt x="361" y="40"/>
                  </a:lnTo>
                  <a:lnTo>
                    <a:pt x="303" y="28"/>
                  </a:lnTo>
                  <a:lnTo>
                    <a:pt x="320" y="91"/>
                  </a:lnTo>
                  <a:lnTo>
                    <a:pt x="352" y="99"/>
                  </a:lnTo>
                  <a:lnTo>
                    <a:pt x="272" y="145"/>
                  </a:lnTo>
                  <a:lnTo>
                    <a:pt x="233" y="128"/>
                  </a:lnTo>
                  <a:lnTo>
                    <a:pt x="214" y="105"/>
                  </a:lnTo>
                  <a:lnTo>
                    <a:pt x="134" y="117"/>
                  </a:lnTo>
                  <a:lnTo>
                    <a:pt x="159" y="151"/>
                  </a:lnTo>
                  <a:lnTo>
                    <a:pt x="128" y="154"/>
                  </a:lnTo>
                  <a:lnTo>
                    <a:pt x="145" y="213"/>
                  </a:lnTo>
                  <a:lnTo>
                    <a:pt x="130" y="310"/>
                  </a:lnTo>
                  <a:lnTo>
                    <a:pt x="46" y="344"/>
                  </a:lnTo>
                  <a:lnTo>
                    <a:pt x="0" y="421"/>
                  </a:lnTo>
                  <a:close/>
                </a:path>
              </a:pathLst>
            </a:custGeom>
            <a:solidFill>
              <a:srgbClr val="9DC6E2"/>
            </a:solidFill>
            <a:ln w="1651">
              <a:solidFill>
                <a:srgbClr val="004070"/>
              </a:solidFill>
              <a:prstDash val="solid"/>
              <a:round/>
              <a:headEnd/>
              <a:tailEnd/>
            </a:ln>
          </p:spPr>
          <p:txBody>
            <a:bodyPr/>
            <a:lstStyle/>
            <a:p>
              <a:endParaRPr lang="en-US"/>
            </a:p>
          </p:txBody>
        </p:sp>
        <p:sp>
          <p:nvSpPr>
            <p:cNvPr id="409" name="Freeform 139"/>
            <p:cNvSpPr>
              <a:spLocks/>
            </p:cNvSpPr>
            <p:nvPr/>
          </p:nvSpPr>
          <p:spPr bwMode="auto">
            <a:xfrm>
              <a:off x="1282" y="2398"/>
              <a:ext cx="66" cy="361"/>
            </a:xfrm>
            <a:custGeom>
              <a:avLst/>
              <a:gdLst>
                <a:gd name="T0" fmla="*/ 0 w 278"/>
                <a:gd name="T1" fmla="*/ 1091 h 1395"/>
                <a:gd name="T2" fmla="*/ 22 w 278"/>
                <a:gd name="T3" fmla="*/ 1053 h 1395"/>
                <a:gd name="T4" fmla="*/ 59 w 278"/>
                <a:gd name="T5" fmla="*/ 1080 h 1395"/>
                <a:gd name="T6" fmla="*/ 95 w 278"/>
                <a:gd name="T7" fmla="*/ 1009 h 1395"/>
                <a:gd name="T8" fmla="*/ 81 w 278"/>
                <a:gd name="T9" fmla="*/ 981 h 1395"/>
                <a:gd name="T10" fmla="*/ 110 w 278"/>
                <a:gd name="T11" fmla="*/ 882 h 1395"/>
                <a:gd name="T12" fmla="*/ 58 w 278"/>
                <a:gd name="T13" fmla="*/ 874 h 1395"/>
                <a:gd name="T14" fmla="*/ 66 w 278"/>
                <a:gd name="T15" fmla="*/ 714 h 1395"/>
                <a:gd name="T16" fmla="*/ 135 w 278"/>
                <a:gd name="T17" fmla="*/ 548 h 1395"/>
                <a:gd name="T18" fmla="*/ 133 w 278"/>
                <a:gd name="T19" fmla="*/ 407 h 1395"/>
                <a:gd name="T20" fmla="*/ 181 w 278"/>
                <a:gd name="T21" fmla="*/ 142 h 1395"/>
                <a:gd name="T22" fmla="*/ 166 w 278"/>
                <a:gd name="T23" fmla="*/ 24 h 1395"/>
                <a:gd name="T24" fmla="*/ 199 w 278"/>
                <a:gd name="T25" fmla="*/ 0 h 1395"/>
                <a:gd name="T26" fmla="*/ 234 w 278"/>
                <a:gd name="T27" fmla="*/ 61 h 1395"/>
                <a:gd name="T28" fmla="*/ 254 w 278"/>
                <a:gd name="T29" fmla="*/ 185 h 1395"/>
                <a:gd name="T30" fmla="*/ 278 w 278"/>
                <a:gd name="T31" fmla="*/ 187 h 1395"/>
                <a:gd name="T32" fmla="*/ 275 w 278"/>
                <a:gd name="T33" fmla="*/ 229 h 1395"/>
                <a:gd name="T34" fmla="*/ 238 w 278"/>
                <a:gd name="T35" fmla="*/ 247 h 1395"/>
                <a:gd name="T36" fmla="*/ 239 w 278"/>
                <a:gd name="T37" fmla="*/ 328 h 1395"/>
                <a:gd name="T38" fmla="*/ 199 w 278"/>
                <a:gd name="T39" fmla="*/ 373 h 1395"/>
                <a:gd name="T40" fmla="*/ 168 w 278"/>
                <a:gd name="T41" fmla="*/ 487 h 1395"/>
                <a:gd name="T42" fmla="*/ 191 w 278"/>
                <a:gd name="T43" fmla="*/ 596 h 1395"/>
                <a:gd name="T44" fmla="*/ 148 w 278"/>
                <a:gd name="T45" fmla="*/ 688 h 1395"/>
                <a:gd name="T46" fmla="*/ 118 w 278"/>
                <a:gd name="T47" fmla="*/ 918 h 1395"/>
                <a:gd name="T48" fmla="*/ 142 w 278"/>
                <a:gd name="T49" fmla="*/ 1002 h 1395"/>
                <a:gd name="T50" fmla="*/ 120 w 278"/>
                <a:gd name="T51" fmla="*/ 1009 h 1395"/>
                <a:gd name="T52" fmla="*/ 131 w 278"/>
                <a:gd name="T53" fmla="*/ 1083 h 1395"/>
                <a:gd name="T54" fmla="*/ 74 w 278"/>
                <a:gd name="T55" fmla="*/ 1238 h 1395"/>
                <a:gd name="T56" fmla="*/ 80 w 278"/>
                <a:gd name="T57" fmla="*/ 1263 h 1395"/>
                <a:gd name="T58" fmla="*/ 107 w 278"/>
                <a:gd name="T59" fmla="*/ 1255 h 1395"/>
                <a:gd name="T60" fmla="*/ 118 w 278"/>
                <a:gd name="T61" fmla="*/ 1314 h 1395"/>
                <a:gd name="T62" fmla="*/ 239 w 278"/>
                <a:gd name="T63" fmla="*/ 1326 h 1395"/>
                <a:gd name="T64" fmla="*/ 158 w 278"/>
                <a:gd name="T65" fmla="*/ 1350 h 1395"/>
                <a:gd name="T66" fmla="*/ 148 w 278"/>
                <a:gd name="T67" fmla="*/ 1395 h 1395"/>
                <a:gd name="T68" fmla="*/ 113 w 278"/>
                <a:gd name="T69" fmla="*/ 1383 h 1395"/>
                <a:gd name="T70" fmla="*/ 153 w 278"/>
                <a:gd name="T71" fmla="*/ 1354 h 1395"/>
                <a:gd name="T72" fmla="*/ 94 w 278"/>
                <a:gd name="T73" fmla="*/ 1341 h 1395"/>
                <a:gd name="T74" fmla="*/ 87 w 278"/>
                <a:gd name="T75" fmla="*/ 1292 h 1395"/>
                <a:gd name="T76" fmla="*/ 72 w 278"/>
                <a:gd name="T77" fmla="*/ 1315 h 1395"/>
                <a:gd name="T78" fmla="*/ 50 w 278"/>
                <a:gd name="T79" fmla="*/ 1270 h 1395"/>
                <a:gd name="T80" fmla="*/ 61 w 278"/>
                <a:gd name="T81" fmla="*/ 1256 h 1395"/>
                <a:gd name="T82" fmla="*/ 34 w 278"/>
                <a:gd name="T83" fmla="*/ 1236 h 1395"/>
                <a:gd name="T84" fmla="*/ 58 w 278"/>
                <a:gd name="T85" fmla="*/ 1209 h 1395"/>
                <a:gd name="T86" fmla="*/ 36 w 278"/>
                <a:gd name="T87" fmla="*/ 1142 h 1395"/>
                <a:gd name="T88" fmla="*/ 78 w 278"/>
                <a:gd name="T89" fmla="*/ 1149 h 1395"/>
                <a:gd name="T90" fmla="*/ 36 w 278"/>
                <a:gd name="T91" fmla="*/ 1114 h 1395"/>
                <a:gd name="T92" fmla="*/ 45 w 278"/>
                <a:gd name="T93" fmla="*/ 1088 h 1395"/>
                <a:gd name="T94" fmla="*/ 0 w 278"/>
                <a:gd name="T95" fmla="*/ 1091 h 139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78"/>
                <a:gd name="T145" fmla="*/ 0 h 1395"/>
                <a:gd name="T146" fmla="*/ 278 w 278"/>
                <a:gd name="T147" fmla="*/ 1395 h 139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78" h="1395">
                  <a:moveTo>
                    <a:pt x="0" y="1091"/>
                  </a:moveTo>
                  <a:lnTo>
                    <a:pt x="22" y="1053"/>
                  </a:lnTo>
                  <a:lnTo>
                    <a:pt x="59" y="1080"/>
                  </a:lnTo>
                  <a:lnTo>
                    <a:pt x="95" y="1009"/>
                  </a:lnTo>
                  <a:lnTo>
                    <a:pt x="81" y="981"/>
                  </a:lnTo>
                  <a:lnTo>
                    <a:pt x="110" y="882"/>
                  </a:lnTo>
                  <a:lnTo>
                    <a:pt x="58" y="874"/>
                  </a:lnTo>
                  <a:lnTo>
                    <a:pt x="66" y="714"/>
                  </a:lnTo>
                  <a:lnTo>
                    <a:pt x="135" y="548"/>
                  </a:lnTo>
                  <a:lnTo>
                    <a:pt x="133" y="407"/>
                  </a:lnTo>
                  <a:lnTo>
                    <a:pt x="181" y="142"/>
                  </a:lnTo>
                  <a:lnTo>
                    <a:pt x="166" y="24"/>
                  </a:lnTo>
                  <a:lnTo>
                    <a:pt x="199" y="0"/>
                  </a:lnTo>
                  <a:lnTo>
                    <a:pt x="234" y="61"/>
                  </a:lnTo>
                  <a:lnTo>
                    <a:pt x="254" y="185"/>
                  </a:lnTo>
                  <a:lnTo>
                    <a:pt x="278" y="187"/>
                  </a:lnTo>
                  <a:lnTo>
                    <a:pt x="275" y="229"/>
                  </a:lnTo>
                  <a:lnTo>
                    <a:pt x="238" y="247"/>
                  </a:lnTo>
                  <a:lnTo>
                    <a:pt x="239" y="328"/>
                  </a:lnTo>
                  <a:lnTo>
                    <a:pt x="199" y="373"/>
                  </a:lnTo>
                  <a:lnTo>
                    <a:pt x="168" y="487"/>
                  </a:lnTo>
                  <a:lnTo>
                    <a:pt x="191" y="596"/>
                  </a:lnTo>
                  <a:lnTo>
                    <a:pt x="148" y="688"/>
                  </a:lnTo>
                  <a:lnTo>
                    <a:pt x="118" y="918"/>
                  </a:lnTo>
                  <a:lnTo>
                    <a:pt x="142" y="1002"/>
                  </a:lnTo>
                  <a:lnTo>
                    <a:pt x="120" y="1009"/>
                  </a:lnTo>
                  <a:lnTo>
                    <a:pt x="131" y="1083"/>
                  </a:lnTo>
                  <a:lnTo>
                    <a:pt x="74" y="1238"/>
                  </a:lnTo>
                  <a:lnTo>
                    <a:pt x="80" y="1263"/>
                  </a:lnTo>
                  <a:lnTo>
                    <a:pt x="107" y="1255"/>
                  </a:lnTo>
                  <a:lnTo>
                    <a:pt x="118" y="1314"/>
                  </a:lnTo>
                  <a:lnTo>
                    <a:pt x="239" y="1326"/>
                  </a:lnTo>
                  <a:lnTo>
                    <a:pt x="158" y="1350"/>
                  </a:lnTo>
                  <a:lnTo>
                    <a:pt x="148" y="1395"/>
                  </a:lnTo>
                  <a:lnTo>
                    <a:pt x="113" y="1383"/>
                  </a:lnTo>
                  <a:lnTo>
                    <a:pt x="153" y="1354"/>
                  </a:lnTo>
                  <a:lnTo>
                    <a:pt x="94" y="1341"/>
                  </a:lnTo>
                  <a:lnTo>
                    <a:pt x="87" y="1292"/>
                  </a:lnTo>
                  <a:lnTo>
                    <a:pt x="72" y="1315"/>
                  </a:lnTo>
                  <a:lnTo>
                    <a:pt x="50" y="1270"/>
                  </a:lnTo>
                  <a:lnTo>
                    <a:pt x="61" y="1256"/>
                  </a:lnTo>
                  <a:lnTo>
                    <a:pt x="34" y="1236"/>
                  </a:lnTo>
                  <a:lnTo>
                    <a:pt x="58" y="1209"/>
                  </a:lnTo>
                  <a:lnTo>
                    <a:pt x="36" y="1142"/>
                  </a:lnTo>
                  <a:lnTo>
                    <a:pt x="78" y="1149"/>
                  </a:lnTo>
                  <a:lnTo>
                    <a:pt x="36" y="1114"/>
                  </a:lnTo>
                  <a:lnTo>
                    <a:pt x="45" y="1088"/>
                  </a:lnTo>
                  <a:lnTo>
                    <a:pt x="0" y="1091"/>
                  </a:lnTo>
                  <a:close/>
                </a:path>
              </a:pathLst>
            </a:custGeom>
            <a:solidFill>
              <a:srgbClr val="9DC6E2"/>
            </a:solidFill>
            <a:ln w="1651">
              <a:solidFill>
                <a:srgbClr val="004070"/>
              </a:solidFill>
              <a:prstDash val="solid"/>
              <a:round/>
              <a:headEnd/>
              <a:tailEnd/>
            </a:ln>
          </p:spPr>
          <p:txBody>
            <a:bodyPr/>
            <a:lstStyle/>
            <a:p>
              <a:endParaRPr lang="en-US"/>
            </a:p>
          </p:txBody>
        </p:sp>
        <p:sp>
          <p:nvSpPr>
            <p:cNvPr id="410" name="Freeform 140"/>
            <p:cNvSpPr>
              <a:spLocks/>
            </p:cNvSpPr>
            <p:nvPr/>
          </p:nvSpPr>
          <p:spPr bwMode="auto">
            <a:xfrm>
              <a:off x="1286" y="2700"/>
              <a:ext cx="5" cy="14"/>
            </a:xfrm>
            <a:custGeom>
              <a:avLst/>
              <a:gdLst>
                <a:gd name="T0" fmla="*/ 0 w 22"/>
                <a:gd name="T1" fmla="*/ 23 h 51"/>
                <a:gd name="T2" fmla="*/ 8 w 22"/>
                <a:gd name="T3" fmla="*/ 0 h 51"/>
                <a:gd name="T4" fmla="*/ 22 w 22"/>
                <a:gd name="T5" fmla="*/ 51 h 51"/>
                <a:gd name="T6" fmla="*/ 0 w 22"/>
                <a:gd name="T7" fmla="*/ 23 h 51"/>
                <a:gd name="T8" fmla="*/ 0 60000 65536"/>
                <a:gd name="T9" fmla="*/ 0 60000 65536"/>
                <a:gd name="T10" fmla="*/ 0 60000 65536"/>
                <a:gd name="T11" fmla="*/ 0 60000 65536"/>
                <a:gd name="T12" fmla="*/ 0 w 22"/>
                <a:gd name="T13" fmla="*/ 0 h 51"/>
                <a:gd name="T14" fmla="*/ 22 w 22"/>
                <a:gd name="T15" fmla="*/ 51 h 51"/>
              </a:gdLst>
              <a:ahLst/>
              <a:cxnLst>
                <a:cxn ang="T8">
                  <a:pos x="T0" y="T1"/>
                </a:cxn>
                <a:cxn ang="T9">
                  <a:pos x="T2" y="T3"/>
                </a:cxn>
                <a:cxn ang="T10">
                  <a:pos x="T4" y="T5"/>
                </a:cxn>
                <a:cxn ang="T11">
                  <a:pos x="T6" y="T7"/>
                </a:cxn>
              </a:cxnLst>
              <a:rect l="T12" t="T13" r="T14" b="T15"/>
              <a:pathLst>
                <a:path w="22" h="51">
                  <a:moveTo>
                    <a:pt x="0" y="23"/>
                  </a:moveTo>
                  <a:lnTo>
                    <a:pt x="8" y="0"/>
                  </a:lnTo>
                  <a:lnTo>
                    <a:pt x="22" y="51"/>
                  </a:lnTo>
                  <a:lnTo>
                    <a:pt x="0" y="23"/>
                  </a:lnTo>
                  <a:close/>
                </a:path>
              </a:pathLst>
            </a:custGeom>
            <a:solidFill>
              <a:srgbClr val="9DC6E2"/>
            </a:solidFill>
            <a:ln w="1651">
              <a:solidFill>
                <a:srgbClr val="004070"/>
              </a:solidFill>
              <a:prstDash val="solid"/>
              <a:round/>
              <a:headEnd/>
              <a:tailEnd/>
            </a:ln>
          </p:spPr>
          <p:txBody>
            <a:bodyPr/>
            <a:lstStyle/>
            <a:p>
              <a:endParaRPr lang="en-US"/>
            </a:p>
          </p:txBody>
        </p:sp>
        <p:sp>
          <p:nvSpPr>
            <p:cNvPr id="411" name="Freeform 141"/>
            <p:cNvSpPr>
              <a:spLocks/>
            </p:cNvSpPr>
            <p:nvPr/>
          </p:nvSpPr>
          <p:spPr bwMode="auto">
            <a:xfrm>
              <a:off x="1291" y="2627"/>
              <a:ext cx="5" cy="17"/>
            </a:xfrm>
            <a:custGeom>
              <a:avLst/>
              <a:gdLst>
                <a:gd name="T0" fmla="*/ 0 w 19"/>
                <a:gd name="T1" fmla="*/ 56 h 66"/>
                <a:gd name="T2" fmla="*/ 19 w 19"/>
                <a:gd name="T3" fmla="*/ 0 h 66"/>
                <a:gd name="T4" fmla="*/ 19 w 19"/>
                <a:gd name="T5" fmla="*/ 66 h 66"/>
                <a:gd name="T6" fmla="*/ 0 w 19"/>
                <a:gd name="T7" fmla="*/ 56 h 66"/>
                <a:gd name="T8" fmla="*/ 0 60000 65536"/>
                <a:gd name="T9" fmla="*/ 0 60000 65536"/>
                <a:gd name="T10" fmla="*/ 0 60000 65536"/>
                <a:gd name="T11" fmla="*/ 0 60000 65536"/>
                <a:gd name="T12" fmla="*/ 0 w 19"/>
                <a:gd name="T13" fmla="*/ 0 h 66"/>
                <a:gd name="T14" fmla="*/ 19 w 19"/>
                <a:gd name="T15" fmla="*/ 66 h 66"/>
              </a:gdLst>
              <a:ahLst/>
              <a:cxnLst>
                <a:cxn ang="T8">
                  <a:pos x="T0" y="T1"/>
                </a:cxn>
                <a:cxn ang="T9">
                  <a:pos x="T2" y="T3"/>
                </a:cxn>
                <a:cxn ang="T10">
                  <a:pos x="T4" y="T5"/>
                </a:cxn>
                <a:cxn ang="T11">
                  <a:pos x="T6" y="T7"/>
                </a:cxn>
              </a:cxnLst>
              <a:rect l="T12" t="T13" r="T14" b="T15"/>
              <a:pathLst>
                <a:path w="19" h="66">
                  <a:moveTo>
                    <a:pt x="0" y="56"/>
                  </a:moveTo>
                  <a:lnTo>
                    <a:pt x="19" y="0"/>
                  </a:lnTo>
                  <a:lnTo>
                    <a:pt x="19" y="66"/>
                  </a:lnTo>
                  <a:lnTo>
                    <a:pt x="0" y="56"/>
                  </a:lnTo>
                  <a:close/>
                </a:path>
              </a:pathLst>
            </a:custGeom>
            <a:solidFill>
              <a:srgbClr val="9DC6E2"/>
            </a:solidFill>
            <a:ln w="1651">
              <a:solidFill>
                <a:srgbClr val="004070"/>
              </a:solidFill>
              <a:prstDash val="solid"/>
              <a:round/>
              <a:headEnd/>
              <a:tailEnd/>
            </a:ln>
          </p:spPr>
          <p:txBody>
            <a:bodyPr/>
            <a:lstStyle/>
            <a:p>
              <a:endParaRPr lang="en-US"/>
            </a:p>
          </p:txBody>
        </p:sp>
        <p:sp>
          <p:nvSpPr>
            <p:cNvPr id="412" name="Freeform 142"/>
            <p:cNvSpPr>
              <a:spLocks/>
            </p:cNvSpPr>
            <p:nvPr/>
          </p:nvSpPr>
          <p:spPr bwMode="auto">
            <a:xfrm>
              <a:off x="1297" y="2754"/>
              <a:ext cx="10" cy="8"/>
            </a:xfrm>
            <a:custGeom>
              <a:avLst/>
              <a:gdLst>
                <a:gd name="T0" fmla="*/ 0 w 44"/>
                <a:gd name="T1" fmla="*/ 0 h 28"/>
                <a:gd name="T2" fmla="*/ 42 w 44"/>
                <a:gd name="T3" fmla="*/ 6 h 28"/>
                <a:gd name="T4" fmla="*/ 44 w 44"/>
                <a:gd name="T5" fmla="*/ 28 h 28"/>
                <a:gd name="T6" fmla="*/ 0 w 44"/>
                <a:gd name="T7" fmla="*/ 0 h 28"/>
                <a:gd name="T8" fmla="*/ 0 60000 65536"/>
                <a:gd name="T9" fmla="*/ 0 60000 65536"/>
                <a:gd name="T10" fmla="*/ 0 60000 65536"/>
                <a:gd name="T11" fmla="*/ 0 60000 65536"/>
                <a:gd name="T12" fmla="*/ 0 w 44"/>
                <a:gd name="T13" fmla="*/ 0 h 28"/>
                <a:gd name="T14" fmla="*/ 44 w 44"/>
                <a:gd name="T15" fmla="*/ 28 h 28"/>
              </a:gdLst>
              <a:ahLst/>
              <a:cxnLst>
                <a:cxn ang="T8">
                  <a:pos x="T0" y="T1"/>
                </a:cxn>
                <a:cxn ang="T9">
                  <a:pos x="T2" y="T3"/>
                </a:cxn>
                <a:cxn ang="T10">
                  <a:pos x="T4" y="T5"/>
                </a:cxn>
                <a:cxn ang="T11">
                  <a:pos x="T6" y="T7"/>
                </a:cxn>
              </a:cxnLst>
              <a:rect l="T12" t="T13" r="T14" b="T15"/>
              <a:pathLst>
                <a:path w="44" h="28">
                  <a:moveTo>
                    <a:pt x="0" y="0"/>
                  </a:moveTo>
                  <a:lnTo>
                    <a:pt x="42" y="6"/>
                  </a:lnTo>
                  <a:lnTo>
                    <a:pt x="44" y="28"/>
                  </a:lnTo>
                  <a:lnTo>
                    <a:pt x="0" y="0"/>
                  </a:lnTo>
                  <a:close/>
                </a:path>
              </a:pathLst>
            </a:custGeom>
            <a:solidFill>
              <a:srgbClr val="9DC6E2"/>
            </a:solidFill>
            <a:ln w="1651">
              <a:solidFill>
                <a:srgbClr val="004070"/>
              </a:solidFill>
              <a:prstDash val="solid"/>
              <a:round/>
              <a:headEnd/>
              <a:tailEnd/>
            </a:ln>
          </p:spPr>
          <p:txBody>
            <a:bodyPr/>
            <a:lstStyle/>
            <a:p>
              <a:endParaRPr lang="en-US"/>
            </a:p>
          </p:txBody>
        </p:sp>
        <p:sp>
          <p:nvSpPr>
            <p:cNvPr id="413" name="Freeform 143"/>
            <p:cNvSpPr>
              <a:spLocks/>
            </p:cNvSpPr>
            <p:nvPr/>
          </p:nvSpPr>
          <p:spPr bwMode="auto">
            <a:xfrm>
              <a:off x="1299" y="2738"/>
              <a:ext cx="15" cy="17"/>
            </a:xfrm>
            <a:custGeom>
              <a:avLst/>
              <a:gdLst>
                <a:gd name="T0" fmla="*/ 0 w 66"/>
                <a:gd name="T1" fmla="*/ 11 h 66"/>
                <a:gd name="T2" fmla="*/ 18 w 66"/>
                <a:gd name="T3" fmla="*/ 0 h 66"/>
                <a:gd name="T4" fmla="*/ 17 w 66"/>
                <a:gd name="T5" fmla="*/ 30 h 66"/>
                <a:gd name="T6" fmla="*/ 66 w 66"/>
                <a:gd name="T7" fmla="*/ 41 h 66"/>
                <a:gd name="T8" fmla="*/ 34 w 66"/>
                <a:gd name="T9" fmla="*/ 66 h 66"/>
                <a:gd name="T10" fmla="*/ 0 w 66"/>
                <a:gd name="T11" fmla="*/ 11 h 66"/>
                <a:gd name="T12" fmla="*/ 0 60000 65536"/>
                <a:gd name="T13" fmla="*/ 0 60000 65536"/>
                <a:gd name="T14" fmla="*/ 0 60000 65536"/>
                <a:gd name="T15" fmla="*/ 0 60000 65536"/>
                <a:gd name="T16" fmla="*/ 0 60000 65536"/>
                <a:gd name="T17" fmla="*/ 0 60000 65536"/>
                <a:gd name="T18" fmla="*/ 0 w 66"/>
                <a:gd name="T19" fmla="*/ 0 h 66"/>
                <a:gd name="T20" fmla="*/ 66 w 66"/>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66" h="66">
                  <a:moveTo>
                    <a:pt x="0" y="11"/>
                  </a:moveTo>
                  <a:lnTo>
                    <a:pt x="18" y="0"/>
                  </a:lnTo>
                  <a:lnTo>
                    <a:pt x="17" y="30"/>
                  </a:lnTo>
                  <a:lnTo>
                    <a:pt x="66" y="41"/>
                  </a:lnTo>
                  <a:lnTo>
                    <a:pt x="34" y="66"/>
                  </a:lnTo>
                  <a:lnTo>
                    <a:pt x="0" y="11"/>
                  </a:lnTo>
                  <a:close/>
                </a:path>
              </a:pathLst>
            </a:custGeom>
            <a:solidFill>
              <a:srgbClr val="9DC6E2"/>
            </a:solidFill>
            <a:ln w="1651">
              <a:solidFill>
                <a:srgbClr val="004070"/>
              </a:solidFill>
              <a:prstDash val="solid"/>
              <a:round/>
              <a:headEnd/>
              <a:tailEnd/>
            </a:ln>
          </p:spPr>
          <p:txBody>
            <a:bodyPr/>
            <a:lstStyle/>
            <a:p>
              <a:endParaRPr lang="en-US"/>
            </a:p>
          </p:txBody>
        </p:sp>
        <p:sp>
          <p:nvSpPr>
            <p:cNvPr id="414" name="Freeform 144"/>
            <p:cNvSpPr>
              <a:spLocks/>
            </p:cNvSpPr>
            <p:nvPr/>
          </p:nvSpPr>
          <p:spPr bwMode="auto">
            <a:xfrm>
              <a:off x="1310" y="2760"/>
              <a:ext cx="9" cy="4"/>
            </a:xfrm>
            <a:custGeom>
              <a:avLst/>
              <a:gdLst>
                <a:gd name="T0" fmla="*/ 0 w 36"/>
                <a:gd name="T1" fmla="*/ 12 h 16"/>
                <a:gd name="T2" fmla="*/ 10 w 36"/>
                <a:gd name="T3" fmla="*/ 0 h 16"/>
                <a:gd name="T4" fmla="*/ 36 w 36"/>
                <a:gd name="T5" fmla="*/ 16 h 16"/>
                <a:gd name="T6" fmla="*/ 0 w 36"/>
                <a:gd name="T7" fmla="*/ 12 h 16"/>
                <a:gd name="T8" fmla="*/ 0 60000 65536"/>
                <a:gd name="T9" fmla="*/ 0 60000 65536"/>
                <a:gd name="T10" fmla="*/ 0 60000 65536"/>
                <a:gd name="T11" fmla="*/ 0 60000 65536"/>
                <a:gd name="T12" fmla="*/ 0 w 36"/>
                <a:gd name="T13" fmla="*/ 0 h 16"/>
                <a:gd name="T14" fmla="*/ 36 w 36"/>
                <a:gd name="T15" fmla="*/ 16 h 16"/>
              </a:gdLst>
              <a:ahLst/>
              <a:cxnLst>
                <a:cxn ang="T8">
                  <a:pos x="T0" y="T1"/>
                </a:cxn>
                <a:cxn ang="T9">
                  <a:pos x="T2" y="T3"/>
                </a:cxn>
                <a:cxn ang="T10">
                  <a:pos x="T4" y="T5"/>
                </a:cxn>
                <a:cxn ang="T11">
                  <a:pos x="T6" y="T7"/>
                </a:cxn>
              </a:cxnLst>
              <a:rect l="T12" t="T13" r="T14" b="T15"/>
              <a:pathLst>
                <a:path w="36" h="16">
                  <a:moveTo>
                    <a:pt x="0" y="12"/>
                  </a:moveTo>
                  <a:lnTo>
                    <a:pt x="10" y="0"/>
                  </a:lnTo>
                  <a:lnTo>
                    <a:pt x="36" y="16"/>
                  </a:lnTo>
                  <a:lnTo>
                    <a:pt x="0" y="12"/>
                  </a:lnTo>
                  <a:close/>
                </a:path>
              </a:pathLst>
            </a:custGeom>
            <a:solidFill>
              <a:srgbClr val="9DC6E2"/>
            </a:solidFill>
            <a:ln w="1651">
              <a:solidFill>
                <a:srgbClr val="004070"/>
              </a:solidFill>
              <a:prstDash val="solid"/>
              <a:round/>
              <a:headEnd/>
              <a:tailEnd/>
            </a:ln>
          </p:spPr>
          <p:txBody>
            <a:bodyPr/>
            <a:lstStyle/>
            <a:p>
              <a:endParaRPr lang="en-US"/>
            </a:p>
          </p:txBody>
        </p:sp>
        <p:sp>
          <p:nvSpPr>
            <p:cNvPr id="415" name="Freeform 145"/>
            <p:cNvSpPr>
              <a:spLocks/>
            </p:cNvSpPr>
            <p:nvPr/>
          </p:nvSpPr>
          <p:spPr bwMode="auto">
            <a:xfrm>
              <a:off x="1316" y="2745"/>
              <a:ext cx="22" cy="27"/>
            </a:xfrm>
            <a:custGeom>
              <a:avLst/>
              <a:gdLst>
                <a:gd name="T0" fmla="*/ 0 w 92"/>
                <a:gd name="T1" fmla="*/ 83 h 102"/>
                <a:gd name="T2" fmla="*/ 15 w 92"/>
                <a:gd name="T3" fmla="*/ 68 h 102"/>
                <a:gd name="T4" fmla="*/ 64 w 92"/>
                <a:gd name="T5" fmla="*/ 77 h 102"/>
                <a:gd name="T6" fmla="*/ 42 w 92"/>
                <a:gd name="T7" fmla="*/ 51 h 102"/>
                <a:gd name="T8" fmla="*/ 66 w 92"/>
                <a:gd name="T9" fmla="*/ 35 h 102"/>
                <a:gd name="T10" fmla="*/ 30 w 92"/>
                <a:gd name="T11" fmla="*/ 30 h 102"/>
                <a:gd name="T12" fmla="*/ 30 w 92"/>
                <a:gd name="T13" fmla="*/ 6 h 102"/>
                <a:gd name="T14" fmla="*/ 89 w 92"/>
                <a:gd name="T15" fmla="*/ 0 h 102"/>
                <a:gd name="T16" fmla="*/ 92 w 92"/>
                <a:gd name="T17" fmla="*/ 102 h 102"/>
                <a:gd name="T18" fmla="*/ 0 w 92"/>
                <a:gd name="T19" fmla="*/ 83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2"/>
                <a:gd name="T31" fmla="*/ 0 h 102"/>
                <a:gd name="T32" fmla="*/ 92 w 92"/>
                <a:gd name="T33" fmla="*/ 102 h 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2" h="102">
                  <a:moveTo>
                    <a:pt x="0" y="83"/>
                  </a:moveTo>
                  <a:lnTo>
                    <a:pt x="15" y="68"/>
                  </a:lnTo>
                  <a:lnTo>
                    <a:pt x="64" y="77"/>
                  </a:lnTo>
                  <a:lnTo>
                    <a:pt x="42" y="51"/>
                  </a:lnTo>
                  <a:lnTo>
                    <a:pt x="66" y="35"/>
                  </a:lnTo>
                  <a:lnTo>
                    <a:pt x="30" y="30"/>
                  </a:lnTo>
                  <a:lnTo>
                    <a:pt x="30" y="6"/>
                  </a:lnTo>
                  <a:lnTo>
                    <a:pt x="89" y="0"/>
                  </a:lnTo>
                  <a:lnTo>
                    <a:pt x="92" y="102"/>
                  </a:lnTo>
                  <a:lnTo>
                    <a:pt x="0" y="83"/>
                  </a:lnTo>
                  <a:close/>
                </a:path>
              </a:pathLst>
            </a:custGeom>
            <a:solidFill>
              <a:srgbClr val="9DC6E2"/>
            </a:solidFill>
            <a:ln w="1651">
              <a:solidFill>
                <a:srgbClr val="004070"/>
              </a:solidFill>
              <a:prstDash val="solid"/>
              <a:round/>
              <a:headEnd/>
              <a:tailEnd/>
            </a:ln>
          </p:spPr>
          <p:txBody>
            <a:bodyPr/>
            <a:lstStyle/>
            <a:p>
              <a:endParaRPr lang="en-US"/>
            </a:p>
          </p:txBody>
        </p:sp>
        <p:sp>
          <p:nvSpPr>
            <p:cNvPr id="416" name="Freeform 146"/>
            <p:cNvSpPr>
              <a:spLocks/>
            </p:cNvSpPr>
            <p:nvPr/>
          </p:nvSpPr>
          <p:spPr bwMode="auto">
            <a:xfrm>
              <a:off x="1327" y="2776"/>
              <a:ext cx="16" cy="5"/>
            </a:xfrm>
            <a:custGeom>
              <a:avLst/>
              <a:gdLst>
                <a:gd name="T0" fmla="*/ 0 w 69"/>
                <a:gd name="T1" fmla="*/ 0 h 21"/>
                <a:gd name="T2" fmla="*/ 62 w 69"/>
                <a:gd name="T3" fmla="*/ 6 h 21"/>
                <a:gd name="T4" fmla="*/ 69 w 69"/>
                <a:gd name="T5" fmla="*/ 21 h 21"/>
                <a:gd name="T6" fmla="*/ 0 w 69"/>
                <a:gd name="T7" fmla="*/ 0 h 21"/>
                <a:gd name="T8" fmla="*/ 0 60000 65536"/>
                <a:gd name="T9" fmla="*/ 0 60000 65536"/>
                <a:gd name="T10" fmla="*/ 0 60000 65536"/>
                <a:gd name="T11" fmla="*/ 0 60000 65536"/>
                <a:gd name="T12" fmla="*/ 0 w 69"/>
                <a:gd name="T13" fmla="*/ 0 h 21"/>
                <a:gd name="T14" fmla="*/ 69 w 69"/>
                <a:gd name="T15" fmla="*/ 21 h 21"/>
              </a:gdLst>
              <a:ahLst/>
              <a:cxnLst>
                <a:cxn ang="T8">
                  <a:pos x="T0" y="T1"/>
                </a:cxn>
                <a:cxn ang="T9">
                  <a:pos x="T2" y="T3"/>
                </a:cxn>
                <a:cxn ang="T10">
                  <a:pos x="T4" y="T5"/>
                </a:cxn>
                <a:cxn ang="T11">
                  <a:pos x="T6" y="T7"/>
                </a:cxn>
              </a:cxnLst>
              <a:rect l="T12" t="T13" r="T14" b="T15"/>
              <a:pathLst>
                <a:path w="69" h="21">
                  <a:moveTo>
                    <a:pt x="0" y="0"/>
                  </a:moveTo>
                  <a:lnTo>
                    <a:pt x="62" y="6"/>
                  </a:lnTo>
                  <a:lnTo>
                    <a:pt x="69" y="21"/>
                  </a:lnTo>
                  <a:lnTo>
                    <a:pt x="0" y="0"/>
                  </a:lnTo>
                  <a:close/>
                </a:path>
              </a:pathLst>
            </a:custGeom>
            <a:solidFill>
              <a:srgbClr val="9DC6E2"/>
            </a:solidFill>
            <a:ln w="1651">
              <a:solidFill>
                <a:srgbClr val="004070"/>
              </a:solidFill>
              <a:prstDash val="solid"/>
              <a:round/>
              <a:headEnd/>
              <a:tailEnd/>
            </a:ln>
          </p:spPr>
          <p:txBody>
            <a:bodyPr/>
            <a:lstStyle/>
            <a:p>
              <a:endParaRPr lang="en-US"/>
            </a:p>
          </p:txBody>
        </p:sp>
        <p:sp>
          <p:nvSpPr>
            <p:cNvPr id="417" name="Freeform 147"/>
            <p:cNvSpPr>
              <a:spLocks/>
            </p:cNvSpPr>
            <p:nvPr/>
          </p:nvSpPr>
          <p:spPr bwMode="auto">
            <a:xfrm>
              <a:off x="1342" y="2772"/>
              <a:ext cx="8" cy="4"/>
            </a:xfrm>
            <a:custGeom>
              <a:avLst/>
              <a:gdLst>
                <a:gd name="T0" fmla="*/ 0 w 32"/>
                <a:gd name="T1" fmla="*/ 14 h 14"/>
                <a:gd name="T2" fmla="*/ 7 w 32"/>
                <a:gd name="T3" fmla="*/ 0 h 14"/>
                <a:gd name="T4" fmla="*/ 32 w 32"/>
                <a:gd name="T5" fmla="*/ 14 h 14"/>
                <a:gd name="T6" fmla="*/ 0 w 32"/>
                <a:gd name="T7" fmla="*/ 14 h 14"/>
                <a:gd name="T8" fmla="*/ 0 60000 65536"/>
                <a:gd name="T9" fmla="*/ 0 60000 65536"/>
                <a:gd name="T10" fmla="*/ 0 60000 65536"/>
                <a:gd name="T11" fmla="*/ 0 60000 65536"/>
                <a:gd name="T12" fmla="*/ 0 w 32"/>
                <a:gd name="T13" fmla="*/ 0 h 14"/>
                <a:gd name="T14" fmla="*/ 32 w 32"/>
                <a:gd name="T15" fmla="*/ 14 h 14"/>
              </a:gdLst>
              <a:ahLst/>
              <a:cxnLst>
                <a:cxn ang="T8">
                  <a:pos x="T0" y="T1"/>
                </a:cxn>
                <a:cxn ang="T9">
                  <a:pos x="T2" y="T3"/>
                </a:cxn>
                <a:cxn ang="T10">
                  <a:pos x="T4" y="T5"/>
                </a:cxn>
                <a:cxn ang="T11">
                  <a:pos x="T6" y="T7"/>
                </a:cxn>
              </a:cxnLst>
              <a:rect l="T12" t="T13" r="T14" b="T15"/>
              <a:pathLst>
                <a:path w="32" h="14">
                  <a:moveTo>
                    <a:pt x="0" y="14"/>
                  </a:moveTo>
                  <a:lnTo>
                    <a:pt x="7" y="0"/>
                  </a:lnTo>
                  <a:lnTo>
                    <a:pt x="32" y="14"/>
                  </a:lnTo>
                  <a:lnTo>
                    <a:pt x="0" y="14"/>
                  </a:lnTo>
                  <a:close/>
                </a:path>
              </a:pathLst>
            </a:custGeom>
            <a:solidFill>
              <a:srgbClr val="9DC6E2"/>
            </a:solidFill>
            <a:ln w="1651">
              <a:solidFill>
                <a:srgbClr val="004070"/>
              </a:solidFill>
              <a:prstDash val="solid"/>
              <a:round/>
              <a:headEnd/>
              <a:tailEnd/>
            </a:ln>
          </p:spPr>
          <p:txBody>
            <a:bodyPr/>
            <a:lstStyle/>
            <a:p>
              <a:endParaRPr lang="en-US"/>
            </a:p>
          </p:txBody>
        </p:sp>
        <p:sp>
          <p:nvSpPr>
            <p:cNvPr id="418" name="Freeform 148"/>
            <p:cNvSpPr>
              <a:spLocks/>
            </p:cNvSpPr>
            <p:nvPr/>
          </p:nvSpPr>
          <p:spPr bwMode="auto">
            <a:xfrm>
              <a:off x="1257" y="2140"/>
              <a:ext cx="94" cy="142"/>
            </a:xfrm>
            <a:custGeom>
              <a:avLst/>
              <a:gdLst>
                <a:gd name="T0" fmla="*/ 0 w 400"/>
                <a:gd name="T1" fmla="*/ 367 h 552"/>
                <a:gd name="T2" fmla="*/ 50 w 400"/>
                <a:gd name="T3" fmla="*/ 407 h 552"/>
                <a:gd name="T4" fmla="*/ 120 w 400"/>
                <a:gd name="T5" fmla="*/ 417 h 552"/>
                <a:gd name="T6" fmla="*/ 193 w 400"/>
                <a:gd name="T7" fmla="*/ 491 h 552"/>
                <a:gd name="T8" fmla="*/ 288 w 400"/>
                <a:gd name="T9" fmla="*/ 498 h 552"/>
                <a:gd name="T10" fmla="*/ 274 w 400"/>
                <a:gd name="T11" fmla="*/ 538 h 552"/>
                <a:gd name="T12" fmla="*/ 297 w 400"/>
                <a:gd name="T13" fmla="*/ 552 h 552"/>
                <a:gd name="T14" fmla="*/ 312 w 400"/>
                <a:gd name="T15" fmla="*/ 455 h 552"/>
                <a:gd name="T16" fmla="*/ 295 w 400"/>
                <a:gd name="T17" fmla="*/ 396 h 552"/>
                <a:gd name="T18" fmla="*/ 326 w 400"/>
                <a:gd name="T19" fmla="*/ 393 h 552"/>
                <a:gd name="T20" fmla="*/ 301 w 400"/>
                <a:gd name="T21" fmla="*/ 359 h 552"/>
                <a:gd name="T22" fmla="*/ 381 w 400"/>
                <a:gd name="T23" fmla="*/ 347 h 552"/>
                <a:gd name="T24" fmla="*/ 400 w 400"/>
                <a:gd name="T25" fmla="*/ 370 h 552"/>
                <a:gd name="T26" fmla="*/ 370 w 400"/>
                <a:gd name="T27" fmla="*/ 322 h 552"/>
                <a:gd name="T28" fmla="*/ 380 w 400"/>
                <a:gd name="T29" fmla="*/ 206 h 552"/>
                <a:gd name="T30" fmla="*/ 315 w 400"/>
                <a:gd name="T31" fmla="*/ 211 h 552"/>
                <a:gd name="T32" fmla="*/ 295 w 400"/>
                <a:gd name="T33" fmla="*/ 183 h 552"/>
                <a:gd name="T34" fmla="*/ 229 w 400"/>
                <a:gd name="T35" fmla="*/ 175 h 552"/>
                <a:gd name="T36" fmla="*/ 187 w 400"/>
                <a:gd name="T37" fmla="*/ 109 h 552"/>
                <a:gd name="T38" fmla="*/ 251 w 400"/>
                <a:gd name="T39" fmla="*/ 21 h 552"/>
                <a:gd name="T40" fmla="*/ 242 w 400"/>
                <a:gd name="T41" fmla="*/ 0 h 552"/>
                <a:gd name="T42" fmla="*/ 130 w 400"/>
                <a:gd name="T43" fmla="*/ 48 h 552"/>
                <a:gd name="T44" fmla="*/ 68 w 400"/>
                <a:gd name="T45" fmla="*/ 147 h 552"/>
                <a:gd name="T46" fmla="*/ 49 w 400"/>
                <a:gd name="T47" fmla="*/ 124 h 552"/>
                <a:gd name="T48" fmla="*/ 32 w 400"/>
                <a:gd name="T49" fmla="*/ 172 h 552"/>
                <a:gd name="T50" fmla="*/ 49 w 400"/>
                <a:gd name="T51" fmla="*/ 282 h 552"/>
                <a:gd name="T52" fmla="*/ 62 w 400"/>
                <a:gd name="T53" fmla="*/ 282 h 552"/>
                <a:gd name="T54" fmla="*/ 0 w 400"/>
                <a:gd name="T55" fmla="*/ 367 h 5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00"/>
                <a:gd name="T85" fmla="*/ 0 h 552"/>
                <a:gd name="T86" fmla="*/ 400 w 400"/>
                <a:gd name="T87" fmla="*/ 552 h 5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00" h="552">
                  <a:moveTo>
                    <a:pt x="0" y="367"/>
                  </a:moveTo>
                  <a:lnTo>
                    <a:pt x="50" y="407"/>
                  </a:lnTo>
                  <a:lnTo>
                    <a:pt x="120" y="417"/>
                  </a:lnTo>
                  <a:lnTo>
                    <a:pt x="193" y="491"/>
                  </a:lnTo>
                  <a:lnTo>
                    <a:pt x="288" y="498"/>
                  </a:lnTo>
                  <a:lnTo>
                    <a:pt x="274" y="538"/>
                  </a:lnTo>
                  <a:lnTo>
                    <a:pt x="297" y="552"/>
                  </a:lnTo>
                  <a:lnTo>
                    <a:pt x="312" y="455"/>
                  </a:lnTo>
                  <a:lnTo>
                    <a:pt x="295" y="396"/>
                  </a:lnTo>
                  <a:lnTo>
                    <a:pt x="326" y="393"/>
                  </a:lnTo>
                  <a:lnTo>
                    <a:pt x="301" y="359"/>
                  </a:lnTo>
                  <a:lnTo>
                    <a:pt x="381" y="347"/>
                  </a:lnTo>
                  <a:lnTo>
                    <a:pt x="400" y="370"/>
                  </a:lnTo>
                  <a:lnTo>
                    <a:pt x="370" y="322"/>
                  </a:lnTo>
                  <a:lnTo>
                    <a:pt x="380" y="206"/>
                  </a:lnTo>
                  <a:lnTo>
                    <a:pt x="315" y="211"/>
                  </a:lnTo>
                  <a:lnTo>
                    <a:pt x="295" y="183"/>
                  </a:lnTo>
                  <a:lnTo>
                    <a:pt x="229" y="175"/>
                  </a:lnTo>
                  <a:lnTo>
                    <a:pt x="187" y="109"/>
                  </a:lnTo>
                  <a:lnTo>
                    <a:pt x="251" y="21"/>
                  </a:lnTo>
                  <a:lnTo>
                    <a:pt x="242" y="0"/>
                  </a:lnTo>
                  <a:lnTo>
                    <a:pt x="130" y="48"/>
                  </a:lnTo>
                  <a:lnTo>
                    <a:pt x="68" y="147"/>
                  </a:lnTo>
                  <a:lnTo>
                    <a:pt x="49" y="124"/>
                  </a:lnTo>
                  <a:lnTo>
                    <a:pt x="32" y="172"/>
                  </a:lnTo>
                  <a:lnTo>
                    <a:pt x="49" y="282"/>
                  </a:lnTo>
                  <a:lnTo>
                    <a:pt x="62" y="282"/>
                  </a:lnTo>
                  <a:lnTo>
                    <a:pt x="0" y="367"/>
                  </a:lnTo>
                  <a:close/>
                </a:path>
              </a:pathLst>
            </a:custGeom>
            <a:solidFill>
              <a:srgbClr val="9DC6E2"/>
            </a:solidFill>
            <a:ln w="1651">
              <a:solidFill>
                <a:srgbClr val="004070"/>
              </a:solidFill>
              <a:prstDash val="solid"/>
              <a:round/>
              <a:headEnd/>
              <a:tailEnd/>
            </a:ln>
          </p:spPr>
          <p:txBody>
            <a:bodyPr/>
            <a:lstStyle/>
            <a:p>
              <a:endParaRPr lang="en-US"/>
            </a:p>
          </p:txBody>
        </p:sp>
        <p:sp>
          <p:nvSpPr>
            <p:cNvPr id="419" name="Freeform 149"/>
            <p:cNvSpPr>
              <a:spLocks/>
            </p:cNvSpPr>
            <p:nvPr/>
          </p:nvSpPr>
          <p:spPr bwMode="auto">
            <a:xfrm>
              <a:off x="1241" y="2235"/>
              <a:ext cx="44" cy="54"/>
            </a:xfrm>
            <a:custGeom>
              <a:avLst/>
              <a:gdLst>
                <a:gd name="T0" fmla="*/ 0 w 185"/>
                <a:gd name="T1" fmla="*/ 80 h 208"/>
                <a:gd name="T2" fmla="*/ 1 w 185"/>
                <a:gd name="T3" fmla="*/ 121 h 208"/>
                <a:gd name="T4" fmla="*/ 34 w 185"/>
                <a:gd name="T5" fmla="*/ 131 h 208"/>
                <a:gd name="T6" fmla="*/ 16 w 185"/>
                <a:gd name="T7" fmla="*/ 164 h 208"/>
                <a:gd name="T8" fmla="*/ 11 w 185"/>
                <a:gd name="T9" fmla="*/ 198 h 208"/>
                <a:gd name="T10" fmla="*/ 54 w 185"/>
                <a:gd name="T11" fmla="*/ 208 h 208"/>
                <a:gd name="T12" fmla="*/ 93 w 185"/>
                <a:gd name="T13" fmla="*/ 150 h 208"/>
                <a:gd name="T14" fmla="*/ 169 w 185"/>
                <a:gd name="T15" fmla="*/ 105 h 208"/>
                <a:gd name="T16" fmla="*/ 185 w 185"/>
                <a:gd name="T17" fmla="*/ 50 h 208"/>
                <a:gd name="T18" fmla="*/ 115 w 185"/>
                <a:gd name="T19" fmla="*/ 40 h 208"/>
                <a:gd name="T20" fmla="*/ 65 w 185"/>
                <a:gd name="T21" fmla="*/ 0 h 208"/>
                <a:gd name="T22" fmla="*/ 23 w 185"/>
                <a:gd name="T23" fmla="*/ 21 h 208"/>
                <a:gd name="T24" fmla="*/ 0 w 185"/>
                <a:gd name="T25" fmla="*/ 80 h 2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5"/>
                <a:gd name="T40" fmla="*/ 0 h 208"/>
                <a:gd name="T41" fmla="*/ 185 w 185"/>
                <a:gd name="T42" fmla="*/ 208 h 20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5" h="208">
                  <a:moveTo>
                    <a:pt x="0" y="80"/>
                  </a:moveTo>
                  <a:lnTo>
                    <a:pt x="1" y="121"/>
                  </a:lnTo>
                  <a:lnTo>
                    <a:pt x="34" y="131"/>
                  </a:lnTo>
                  <a:lnTo>
                    <a:pt x="16" y="164"/>
                  </a:lnTo>
                  <a:lnTo>
                    <a:pt x="11" y="198"/>
                  </a:lnTo>
                  <a:lnTo>
                    <a:pt x="54" y="208"/>
                  </a:lnTo>
                  <a:lnTo>
                    <a:pt x="93" y="150"/>
                  </a:lnTo>
                  <a:lnTo>
                    <a:pt x="169" y="105"/>
                  </a:lnTo>
                  <a:lnTo>
                    <a:pt x="185" y="50"/>
                  </a:lnTo>
                  <a:lnTo>
                    <a:pt x="115" y="40"/>
                  </a:lnTo>
                  <a:lnTo>
                    <a:pt x="65" y="0"/>
                  </a:lnTo>
                  <a:lnTo>
                    <a:pt x="23" y="21"/>
                  </a:lnTo>
                  <a:lnTo>
                    <a:pt x="0" y="80"/>
                  </a:lnTo>
                  <a:close/>
                </a:path>
              </a:pathLst>
            </a:custGeom>
            <a:solidFill>
              <a:srgbClr val="9DC6E2"/>
            </a:solidFill>
            <a:ln w="1651">
              <a:solidFill>
                <a:srgbClr val="004070"/>
              </a:solidFill>
              <a:prstDash val="solid"/>
              <a:round/>
              <a:headEnd/>
              <a:tailEnd/>
            </a:ln>
          </p:spPr>
          <p:txBody>
            <a:bodyPr/>
            <a:lstStyle/>
            <a:p>
              <a:endParaRPr lang="en-US"/>
            </a:p>
          </p:txBody>
        </p:sp>
        <p:sp>
          <p:nvSpPr>
            <p:cNvPr id="420" name="Freeform 150"/>
            <p:cNvSpPr>
              <a:spLocks/>
            </p:cNvSpPr>
            <p:nvPr/>
          </p:nvSpPr>
          <p:spPr bwMode="auto">
            <a:xfrm>
              <a:off x="1301" y="2141"/>
              <a:ext cx="106" cy="99"/>
            </a:xfrm>
            <a:custGeom>
              <a:avLst/>
              <a:gdLst>
                <a:gd name="T0" fmla="*/ 0 w 448"/>
                <a:gd name="T1" fmla="*/ 105 h 383"/>
                <a:gd name="T2" fmla="*/ 42 w 448"/>
                <a:gd name="T3" fmla="*/ 171 h 383"/>
                <a:gd name="T4" fmla="*/ 108 w 448"/>
                <a:gd name="T5" fmla="*/ 179 h 383"/>
                <a:gd name="T6" fmla="*/ 128 w 448"/>
                <a:gd name="T7" fmla="*/ 207 h 383"/>
                <a:gd name="T8" fmla="*/ 193 w 448"/>
                <a:gd name="T9" fmla="*/ 202 h 383"/>
                <a:gd name="T10" fmla="*/ 183 w 448"/>
                <a:gd name="T11" fmla="*/ 318 h 383"/>
                <a:gd name="T12" fmla="*/ 213 w 448"/>
                <a:gd name="T13" fmla="*/ 366 h 383"/>
                <a:gd name="T14" fmla="*/ 252 w 448"/>
                <a:gd name="T15" fmla="*/ 383 h 383"/>
                <a:gd name="T16" fmla="*/ 332 w 448"/>
                <a:gd name="T17" fmla="*/ 337 h 383"/>
                <a:gd name="T18" fmla="*/ 300 w 448"/>
                <a:gd name="T19" fmla="*/ 329 h 383"/>
                <a:gd name="T20" fmla="*/ 283 w 448"/>
                <a:gd name="T21" fmla="*/ 266 h 383"/>
                <a:gd name="T22" fmla="*/ 341 w 448"/>
                <a:gd name="T23" fmla="*/ 278 h 383"/>
                <a:gd name="T24" fmla="*/ 424 w 448"/>
                <a:gd name="T25" fmla="*/ 238 h 383"/>
                <a:gd name="T26" fmla="*/ 400 w 448"/>
                <a:gd name="T27" fmla="*/ 207 h 383"/>
                <a:gd name="T28" fmla="*/ 429 w 448"/>
                <a:gd name="T29" fmla="*/ 178 h 383"/>
                <a:gd name="T30" fmla="*/ 417 w 448"/>
                <a:gd name="T31" fmla="*/ 156 h 383"/>
                <a:gd name="T32" fmla="*/ 448 w 448"/>
                <a:gd name="T33" fmla="*/ 132 h 383"/>
                <a:gd name="T34" fmla="*/ 409 w 448"/>
                <a:gd name="T35" fmla="*/ 127 h 383"/>
                <a:gd name="T36" fmla="*/ 409 w 448"/>
                <a:gd name="T37" fmla="*/ 96 h 383"/>
                <a:gd name="T38" fmla="*/ 344 w 448"/>
                <a:gd name="T39" fmla="*/ 63 h 383"/>
                <a:gd name="T40" fmla="*/ 373 w 448"/>
                <a:gd name="T41" fmla="*/ 54 h 383"/>
                <a:gd name="T42" fmla="*/ 176 w 448"/>
                <a:gd name="T43" fmla="*/ 61 h 383"/>
                <a:gd name="T44" fmla="*/ 112 w 448"/>
                <a:gd name="T45" fmla="*/ 0 h 383"/>
                <a:gd name="T46" fmla="*/ 114 w 448"/>
                <a:gd name="T47" fmla="*/ 28 h 383"/>
                <a:gd name="T48" fmla="*/ 59 w 448"/>
                <a:gd name="T49" fmla="*/ 51 h 383"/>
                <a:gd name="T50" fmla="*/ 76 w 448"/>
                <a:gd name="T51" fmla="*/ 96 h 383"/>
                <a:gd name="T52" fmla="*/ 55 w 448"/>
                <a:gd name="T53" fmla="*/ 113 h 383"/>
                <a:gd name="T54" fmla="*/ 42 w 448"/>
                <a:gd name="T55" fmla="*/ 72 h 383"/>
                <a:gd name="T56" fmla="*/ 64 w 448"/>
                <a:gd name="T57" fmla="*/ 17 h 383"/>
                <a:gd name="T58" fmla="*/ 0 w 448"/>
                <a:gd name="T59" fmla="*/ 105 h 38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48"/>
                <a:gd name="T91" fmla="*/ 0 h 383"/>
                <a:gd name="T92" fmla="*/ 448 w 448"/>
                <a:gd name="T93" fmla="*/ 383 h 38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48" h="383">
                  <a:moveTo>
                    <a:pt x="0" y="105"/>
                  </a:moveTo>
                  <a:lnTo>
                    <a:pt x="42" y="171"/>
                  </a:lnTo>
                  <a:lnTo>
                    <a:pt x="108" y="179"/>
                  </a:lnTo>
                  <a:lnTo>
                    <a:pt x="128" y="207"/>
                  </a:lnTo>
                  <a:lnTo>
                    <a:pt x="193" y="202"/>
                  </a:lnTo>
                  <a:lnTo>
                    <a:pt x="183" y="318"/>
                  </a:lnTo>
                  <a:lnTo>
                    <a:pt x="213" y="366"/>
                  </a:lnTo>
                  <a:lnTo>
                    <a:pt x="252" y="383"/>
                  </a:lnTo>
                  <a:lnTo>
                    <a:pt x="332" y="337"/>
                  </a:lnTo>
                  <a:lnTo>
                    <a:pt x="300" y="329"/>
                  </a:lnTo>
                  <a:lnTo>
                    <a:pt x="283" y="266"/>
                  </a:lnTo>
                  <a:lnTo>
                    <a:pt x="341" y="278"/>
                  </a:lnTo>
                  <a:lnTo>
                    <a:pt x="424" y="238"/>
                  </a:lnTo>
                  <a:lnTo>
                    <a:pt x="400" y="207"/>
                  </a:lnTo>
                  <a:lnTo>
                    <a:pt x="429" y="178"/>
                  </a:lnTo>
                  <a:lnTo>
                    <a:pt x="417" y="156"/>
                  </a:lnTo>
                  <a:lnTo>
                    <a:pt x="448" y="132"/>
                  </a:lnTo>
                  <a:lnTo>
                    <a:pt x="409" y="127"/>
                  </a:lnTo>
                  <a:lnTo>
                    <a:pt x="409" y="96"/>
                  </a:lnTo>
                  <a:lnTo>
                    <a:pt x="344" y="63"/>
                  </a:lnTo>
                  <a:lnTo>
                    <a:pt x="373" y="54"/>
                  </a:lnTo>
                  <a:lnTo>
                    <a:pt x="176" y="61"/>
                  </a:lnTo>
                  <a:lnTo>
                    <a:pt x="112" y="0"/>
                  </a:lnTo>
                  <a:lnTo>
                    <a:pt x="114" y="28"/>
                  </a:lnTo>
                  <a:lnTo>
                    <a:pt x="59" y="51"/>
                  </a:lnTo>
                  <a:lnTo>
                    <a:pt x="76" y="96"/>
                  </a:lnTo>
                  <a:lnTo>
                    <a:pt x="55" y="113"/>
                  </a:lnTo>
                  <a:lnTo>
                    <a:pt x="42" y="72"/>
                  </a:lnTo>
                  <a:lnTo>
                    <a:pt x="64" y="17"/>
                  </a:lnTo>
                  <a:lnTo>
                    <a:pt x="0" y="105"/>
                  </a:lnTo>
                  <a:close/>
                </a:path>
              </a:pathLst>
            </a:custGeom>
            <a:solidFill>
              <a:srgbClr val="9DC6E2"/>
            </a:solidFill>
            <a:ln w="1651">
              <a:solidFill>
                <a:srgbClr val="004070"/>
              </a:solidFill>
              <a:prstDash val="solid"/>
              <a:round/>
              <a:headEnd/>
              <a:tailEnd/>
            </a:ln>
          </p:spPr>
          <p:txBody>
            <a:bodyPr/>
            <a:lstStyle/>
            <a:p>
              <a:endParaRPr lang="en-US"/>
            </a:p>
          </p:txBody>
        </p:sp>
        <p:sp>
          <p:nvSpPr>
            <p:cNvPr id="421" name="Freeform 151"/>
            <p:cNvSpPr>
              <a:spLocks/>
            </p:cNvSpPr>
            <p:nvPr/>
          </p:nvSpPr>
          <p:spPr bwMode="auto">
            <a:xfrm>
              <a:off x="2462" y="1738"/>
              <a:ext cx="483" cy="332"/>
            </a:xfrm>
            <a:custGeom>
              <a:avLst/>
              <a:gdLst>
                <a:gd name="T0" fmla="*/ 13 w 2044"/>
                <a:gd name="T1" fmla="*/ 562 h 1286"/>
                <a:gd name="T2" fmla="*/ 216 w 2044"/>
                <a:gd name="T3" fmla="*/ 484 h 1286"/>
                <a:gd name="T4" fmla="*/ 209 w 2044"/>
                <a:gd name="T5" fmla="*/ 371 h 1286"/>
                <a:gd name="T6" fmla="*/ 312 w 2044"/>
                <a:gd name="T7" fmla="*/ 273 h 1286"/>
                <a:gd name="T8" fmla="*/ 407 w 2044"/>
                <a:gd name="T9" fmla="*/ 225 h 1286"/>
                <a:gd name="T10" fmla="*/ 506 w 2044"/>
                <a:gd name="T11" fmla="*/ 243 h 1286"/>
                <a:gd name="T12" fmla="*/ 572 w 2044"/>
                <a:gd name="T13" fmla="*/ 355 h 1286"/>
                <a:gd name="T14" fmla="*/ 781 w 2044"/>
                <a:gd name="T15" fmla="*/ 456 h 1286"/>
                <a:gd name="T16" fmla="*/ 1039 w 2044"/>
                <a:gd name="T17" fmla="*/ 503 h 1286"/>
                <a:gd name="T18" fmla="*/ 1278 w 2044"/>
                <a:gd name="T19" fmla="*/ 419 h 1286"/>
                <a:gd name="T20" fmla="*/ 1329 w 2044"/>
                <a:gd name="T21" fmla="*/ 374 h 1286"/>
                <a:gd name="T22" fmla="*/ 1530 w 2044"/>
                <a:gd name="T23" fmla="*/ 295 h 1286"/>
                <a:gd name="T24" fmla="*/ 1402 w 2044"/>
                <a:gd name="T25" fmla="*/ 254 h 1286"/>
                <a:gd name="T26" fmla="*/ 1423 w 2044"/>
                <a:gd name="T27" fmla="*/ 157 h 1286"/>
                <a:gd name="T28" fmla="*/ 1522 w 2044"/>
                <a:gd name="T29" fmla="*/ 154 h 1286"/>
                <a:gd name="T30" fmla="*/ 1548 w 2044"/>
                <a:gd name="T31" fmla="*/ 38 h 1286"/>
                <a:gd name="T32" fmla="*/ 1736 w 2044"/>
                <a:gd name="T33" fmla="*/ 26 h 1286"/>
                <a:gd name="T34" fmla="*/ 1899 w 2044"/>
                <a:gd name="T35" fmla="*/ 201 h 1286"/>
                <a:gd name="T36" fmla="*/ 2044 w 2044"/>
                <a:gd name="T37" fmla="*/ 220 h 1286"/>
                <a:gd name="T38" fmla="*/ 1913 w 2044"/>
                <a:gd name="T39" fmla="*/ 379 h 1286"/>
                <a:gd name="T40" fmla="*/ 1899 w 2044"/>
                <a:gd name="T41" fmla="*/ 463 h 1286"/>
                <a:gd name="T42" fmla="*/ 1823 w 2044"/>
                <a:gd name="T43" fmla="*/ 491 h 1286"/>
                <a:gd name="T44" fmla="*/ 1777 w 2044"/>
                <a:gd name="T45" fmla="*/ 506 h 1286"/>
                <a:gd name="T46" fmla="*/ 1593 w 2044"/>
                <a:gd name="T47" fmla="*/ 617 h 1286"/>
                <a:gd name="T48" fmla="*/ 1608 w 2044"/>
                <a:gd name="T49" fmla="*/ 528 h 1286"/>
                <a:gd name="T50" fmla="*/ 1469 w 2044"/>
                <a:gd name="T51" fmla="*/ 624 h 1286"/>
                <a:gd name="T52" fmla="*/ 1574 w 2044"/>
                <a:gd name="T53" fmla="*/ 653 h 1286"/>
                <a:gd name="T54" fmla="*/ 1553 w 2044"/>
                <a:gd name="T55" fmla="*/ 710 h 1286"/>
                <a:gd name="T56" fmla="*/ 1611 w 2044"/>
                <a:gd name="T57" fmla="*/ 880 h 1286"/>
                <a:gd name="T58" fmla="*/ 1611 w 2044"/>
                <a:gd name="T59" fmla="*/ 909 h 1286"/>
                <a:gd name="T60" fmla="*/ 1614 w 2044"/>
                <a:gd name="T61" fmla="*/ 946 h 1286"/>
                <a:gd name="T62" fmla="*/ 1425 w 2044"/>
                <a:gd name="T63" fmla="*/ 1188 h 1286"/>
                <a:gd name="T64" fmla="*/ 1347 w 2044"/>
                <a:gd name="T65" fmla="*/ 1207 h 1286"/>
                <a:gd name="T66" fmla="*/ 1310 w 2044"/>
                <a:gd name="T67" fmla="*/ 1228 h 1286"/>
                <a:gd name="T68" fmla="*/ 1216 w 2044"/>
                <a:gd name="T69" fmla="*/ 1286 h 1286"/>
                <a:gd name="T70" fmla="*/ 1142 w 2044"/>
                <a:gd name="T71" fmla="*/ 1242 h 1286"/>
                <a:gd name="T72" fmla="*/ 953 w 2044"/>
                <a:gd name="T73" fmla="*/ 1209 h 1286"/>
                <a:gd name="T74" fmla="*/ 935 w 2044"/>
                <a:gd name="T75" fmla="*/ 1247 h 1286"/>
                <a:gd name="T76" fmla="*/ 856 w 2044"/>
                <a:gd name="T77" fmla="*/ 1220 h 1286"/>
                <a:gd name="T78" fmla="*/ 799 w 2044"/>
                <a:gd name="T79" fmla="*/ 1161 h 1286"/>
                <a:gd name="T80" fmla="*/ 833 w 2044"/>
                <a:gd name="T81" fmla="*/ 1030 h 1286"/>
                <a:gd name="T82" fmla="*/ 757 w 2044"/>
                <a:gd name="T83" fmla="*/ 996 h 1286"/>
                <a:gd name="T84" fmla="*/ 604 w 2044"/>
                <a:gd name="T85" fmla="*/ 1020 h 1286"/>
                <a:gd name="T86" fmla="*/ 507 w 2044"/>
                <a:gd name="T87" fmla="*/ 1038 h 1286"/>
                <a:gd name="T88" fmla="*/ 481 w 2044"/>
                <a:gd name="T89" fmla="*/ 1019 h 1286"/>
                <a:gd name="T90" fmla="*/ 352 w 2044"/>
                <a:gd name="T91" fmla="*/ 967 h 1286"/>
                <a:gd name="T92" fmla="*/ 178 w 2044"/>
                <a:gd name="T93" fmla="*/ 908 h 1286"/>
                <a:gd name="T94" fmla="*/ 197 w 2044"/>
                <a:gd name="T95" fmla="*/ 843 h 1286"/>
                <a:gd name="T96" fmla="*/ 221 w 2044"/>
                <a:gd name="T97" fmla="*/ 740 h 1286"/>
                <a:gd name="T98" fmla="*/ 134 w 2044"/>
                <a:gd name="T99" fmla="*/ 741 h 1286"/>
                <a:gd name="T100" fmla="*/ 35 w 2044"/>
                <a:gd name="T101" fmla="*/ 671 h 1286"/>
                <a:gd name="T102" fmla="*/ 0 w 2044"/>
                <a:gd name="T103" fmla="*/ 612 h 128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44"/>
                <a:gd name="T157" fmla="*/ 0 h 1286"/>
                <a:gd name="T158" fmla="*/ 2044 w 2044"/>
                <a:gd name="T159" fmla="*/ 1286 h 128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44" h="1286">
                  <a:moveTo>
                    <a:pt x="0" y="612"/>
                  </a:moveTo>
                  <a:lnTo>
                    <a:pt x="13" y="562"/>
                  </a:lnTo>
                  <a:lnTo>
                    <a:pt x="87" y="551"/>
                  </a:lnTo>
                  <a:lnTo>
                    <a:pt x="216" y="484"/>
                  </a:lnTo>
                  <a:lnTo>
                    <a:pt x="235" y="432"/>
                  </a:lnTo>
                  <a:lnTo>
                    <a:pt x="209" y="371"/>
                  </a:lnTo>
                  <a:lnTo>
                    <a:pt x="290" y="355"/>
                  </a:lnTo>
                  <a:lnTo>
                    <a:pt x="312" y="273"/>
                  </a:lnTo>
                  <a:lnTo>
                    <a:pt x="397" y="278"/>
                  </a:lnTo>
                  <a:lnTo>
                    <a:pt x="407" y="225"/>
                  </a:lnTo>
                  <a:lnTo>
                    <a:pt x="472" y="198"/>
                  </a:lnTo>
                  <a:lnTo>
                    <a:pt x="506" y="243"/>
                  </a:lnTo>
                  <a:lnTo>
                    <a:pt x="553" y="260"/>
                  </a:lnTo>
                  <a:lnTo>
                    <a:pt x="572" y="355"/>
                  </a:lnTo>
                  <a:lnTo>
                    <a:pt x="719" y="392"/>
                  </a:lnTo>
                  <a:lnTo>
                    <a:pt x="781" y="456"/>
                  </a:lnTo>
                  <a:lnTo>
                    <a:pt x="902" y="452"/>
                  </a:lnTo>
                  <a:lnTo>
                    <a:pt x="1039" y="503"/>
                  </a:lnTo>
                  <a:lnTo>
                    <a:pt x="1222" y="456"/>
                  </a:lnTo>
                  <a:lnTo>
                    <a:pt x="1278" y="419"/>
                  </a:lnTo>
                  <a:lnTo>
                    <a:pt x="1278" y="368"/>
                  </a:lnTo>
                  <a:lnTo>
                    <a:pt x="1329" y="374"/>
                  </a:lnTo>
                  <a:lnTo>
                    <a:pt x="1440" y="300"/>
                  </a:lnTo>
                  <a:lnTo>
                    <a:pt x="1530" y="295"/>
                  </a:lnTo>
                  <a:lnTo>
                    <a:pt x="1487" y="239"/>
                  </a:lnTo>
                  <a:lnTo>
                    <a:pt x="1402" y="254"/>
                  </a:lnTo>
                  <a:lnTo>
                    <a:pt x="1401" y="191"/>
                  </a:lnTo>
                  <a:lnTo>
                    <a:pt x="1423" y="157"/>
                  </a:lnTo>
                  <a:lnTo>
                    <a:pt x="1473" y="176"/>
                  </a:lnTo>
                  <a:lnTo>
                    <a:pt x="1522" y="154"/>
                  </a:lnTo>
                  <a:lnTo>
                    <a:pt x="1571" y="69"/>
                  </a:lnTo>
                  <a:lnTo>
                    <a:pt x="1548" y="38"/>
                  </a:lnTo>
                  <a:lnTo>
                    <a:pt x="1669" y="0"/>
                  </a:lnTo>
                  <a:lnTo>
                    <a:pt x="1736" y="26"/>
                  </a:lnTo>
                  <a:lnTo>
                    <a:pt x="1798" y="169"/>
                  </a:lnTo>
                  <a:lnTo>
                    <a:pt x="1899" y="201"/>
                  </a:lnTo>
                  <a:lnTo>
                    <a:pt x="1919" y="253"/>
                  </a:lnTo>
                  <a:lnTo>
                    <a:pt x="2044" y="220"/>
                  </a:lnTo>
                  <a:lnTo>
                    <a:pt x="1986" y="359"/>
                  </a:lnTo>
                  <a:lnTo>
                    <a:pt x="1913" y="379"/>
                  </a:lnTo>
                  <a:lnTo>
                    <a:pt x="1923" y="432"/>
                  </a:lnTo>
                  <a:lnTo>
                    <a:pt x="1899" y="463"/>
                  </a:lnTo>
                  <a:lnTo>
                    <a:pt x="1886" y="452"/>
                  </a:lnTo>
                  <a:lnTo>
                    <a:pt x="1823" y="491"/>
                  </a:lnTo>
                  <a:lnTo>
                    <a:pt x="1823" y="513"/>
                  </a:lnTo>
                  <a:lnTo>
                    <a:pt x="1777" y="506"/>
                  </a:lnTo>
                  <a:lnTo>
                    <a:pt x="1692" y="568"/>
                  </a:lnTo>
                  <a:lnTo>
                    <a:pt x="1593" y="617"/>
                  </a:lnTo>
                  <a:lnTo>
                    <a:pt x="1623" y="551"/>
                  </a:lnTo>
                  <a:lnTo>
                    <a:pt x="1608" y="528"/>
                  </a:lnTo>
                  <a:lnTo>
                    <a:pt x="1473" y="604"/>
                  </a:lnTo>
                  <a:lnTo>
                    <a:pt x="1469" y="624"/>
                  </a:lnTo>
                  <a:lnTo>
                    <a:pt x="1515" y="674"/>
                  </a:lnTo>
                  <a:lnTo>
                    <a:pt x="1574" y="653"/>
                  </a:lnTo>
                  <a:lnTo>
                    <a:pt x="1636" y="671"/>
                  </a:lnTo>
                  <a:lnTo>
                    <a:pt x="1553" y="710"/>
                  </a:lnTo>
                  <a:lnTo>
                    <a:pt x="1523" y="763"/>
                  </a:lnTo>
                  <a:lnTo>
                    <a:pt x="1611" y="880"/>
                  </a:lnTo>
                  <a:lnTo>
                    <a:pt x="1550" y="869"/>
                  </a:lnTo>
                  <a:lnTo>
                    <a:pt x="1611" y="909"/>
                  </a:lnTo>
                  <a:lnTo>
                    <a:pt x="1552" y="935"/>
                  </a:lnTo>
                  <a:lnTo>
                    <a:pt x="1614" y="946"/>
                  </a:lnTo>
                  <a:lnTo>
                    <a:pt x="1501" y="1133"/>
                  </a:lnTo>
                  <a:lnTo>
                    <a:pt x="1425" y="1188"/>
                  </a:lnTo>
                  <a:lnTo>
                    <a:pt x="1353" y="1206"/>
                  </a:lnTo>
                  <a:lnTo>
                    <a:pt x="1347" y="1207"/>
                  </a:lnTo>
                  <a:lnTo>
                    <a:pt x="1329" y="1196"/>
                  </a:lnTo>
                  <a:lnTo>
                    <a:pt x="1310" y="1228"/>
                  </a:lnTo>
                  <a:lnTo>
                    <a:pt x="1223" y="1247"/>
                  </a:lnTo>
                  <a:lnTo>
                    <a:pt x="1216" y="1286"/>
                  </a:lnTo>
                  <a:lnTo>
                    <a:pt x="1201" y="1239"/>
                  </a:lnTo>
                  <a:lnTo>
                    <a:pt x="1142" y="1242"/>
                  </a:lnTo>
                  <a:lnTo>
                    <a:pt x="1052" y="1184"/>
                  </a:lnTo>
                  <a:lnTo>
                    <a:pt x="953" y="1209"/>
                  </a:lnTo>
                  <a:lnTo>
                    <a:pt x="932" y="1210"/>
                  </a:lnTo>
                  <a:lnTo>
                    <a:pt x="935" y="1247"/>
                  </a:lnTo>
                  <a:lnTo>
                    <a:pt x="920" y="1238"/>
                  </a:lnTo>
                  <a:lnTo>
                    <a:pt x="856" y="1220"/>
                  </a:lnTo>
                  <a:lnTo>
                    <a:pt x="837" y="1152"/>
                  </a:lnTo>
                  <a:lnTo>
                    <a:pt x="799" y="1161"/>
                  </a:lnTo>
                  <a:lnTo>
                    <a:pt x="834" y="1062"/>
                  </a:lnTo>
                  <a:lnTo>
                    <a:pt x="833" y="1030"/>
                  </a:lnTo>
                  <a:lnTo>
                    <a:pt x="792" y="1009"/>
                  </a:lnTo>
                  <a:lnTo>
                    <a:pt x="757" y="996"/>
                  </a:lnTo>
                  <a:lnTo>
                    <a:pt x="746" y="960"/>
                  </a:lnTo>
                  <a:lnTo>
                    <a:pt x="604" y="1020"/>
                  </a:lnTo>
                  <a:lnTo>
                    <a:pt x="540" y="1004"/>
                  </a:lnTo>
                  <a:lnTo>
                    <a:pt x="507" y="1038"/>
                  </a:lnTo>
                  <a:lnTo>
                    <a:pt x="503" y="1014"/>
                  </a:lnTo>
                  <a:lnTo>
                    <a:pt x="481" y="1019"/>
                  </a:lnTo>
                  <a:lnTo>
                    <a:pt x="408" y="1019"/>
                  </a:lnTo>
                  <a:lnTo>
                    <a:pt x="352" y="967"/>
                  </a:lnTo>
                  <a:lnTo>
                    <a:pt x="246" y="932"/>
                  </a:lnTo>
                  <a:lnTo>
                    <a:pt x="178" y="908"/>
                  </a:lnTo>
                  <a:lnTo>
                    <a:pt x="161" y="850"/>
                  </a:lnTo>
                  <a:lnTo>
                    <a:pt x="197" y="843"/>
                  </a:lnTo>
                  <a:lnTo>
                    <a:pt x="175" y="796"/>
                  </a:lnTo>
                  <a:lnTo>
                    <a:pt x="221" y="740"/>
                  </a:lnTo>
                  <a:lnTo>
                    <a:pt x="186" y="721"/>
                  </a:lnTo>
                  <a:lnTo>
                    <a:pt x="134" y="741"/>
                  </a:lnTo>
                  <a:lnTo>
                    <a:pt x="32" y="679"/>
                  </a:lnTo>
                  <a:lnTo>
                    <a:pt x="35" y="671"/>
                  </a:lnTo>
                  <a:lnTo>
                    <a:pt x="36" y="626"/>
                  </a:lnTo>
                  <a:lnTo>
                    <a:pt x="0" y="612"/>
                  </a:lnTo>
                  <a:close/>
                </a:path>
              </a:pathLst>
            </a:custGeom>
            <a:solidFill>
              <a:srgbClr val="9DC6E2"/>
            </a:solidFill>
            <a:ln w="1651">
              <a:solidFill>
                <a:srgbClr val="004070"/>
              </a:solidFill>
              <a:prstDash val="solid"/>
              <a:round/>
              <a:headEnd/>
              <a:tailEnd/>
            </a:ln>
          </p:spPr>
          <p:txBody>
            <a:bodyPr/>
            <a:lstStyle/>
            <a:p>
              <a:endParaRPr lang="en-US"/>
            </a:p>
          </p:txBody>
        </p:sp>
        <p:sp>
          <p:nvSpPr>
            <p:cNvPr id="422" name="Freeform 152"/>
            <p:cNvSpPr>
              <a:spLocks/>
            </p:cNvSpPr>
            <p:nvPr/>
          </p:nvSpPr>
          <p:spPr bwMode="auto">
            <a:xfrm>
              <a:off x="2739" y="2073"/>
              <a:ext cx="17" cy="16"/>
            </a:xfrm>
            <a:custGeom>
              <a:avLst/>
              <a:gdLst>
                <a:gd name="T0" fmla="*/ 0 w 73"/>
                <a:gd name="T1" fmla="*/ 48 h 62"/>
                <a:gd name="T2" fmla="*/ 23 w 73"/>
                <a:gd name="T3" fmla="*/ 0 h 62"/>
                <a:gd name="T4" fmla="*/ 73 w 73"/>
                <a:gd name="T5" fmla="*/ 11 h 62"/>
                <a:gd name="T6" fmla="*/ 33 w 73"/>
                <a:gd name="T7" fmla="*/ 62 h 62"/>
                <a:gd name="T8" fmla="*/ 0 w 73"/>
                <a:gd name="T9" fmla="*/ 48 h 62"/>
                <a:gd name="T10" fmla="*/ 0 60000 65536"/>
                <a:gd name="T11" fmla="*/ 0 60000 65536"/>
                <a:gd name="T12" fmla="*/ 0 60000 65536"/>
                <a:gd name="T13" fmla="*/ 0 60000 65536"/>
                <a:gd name="T14" fmla="*/ 0 60000 65536"/>
                <a:gd name="T15" fmla="*/ 0 w 73"/>
                <a:gd name="T16" fmla="*/ 0 h 62"/>
                <a:gd name="T17" fmla="*/ 73 w 73"/>
                <a:gd name="T18" fmla="*/ 62 h 62"/>
              </a:gdLst>
              <a:ahLst/>
              <a:cxnLst>
                <a:cxn ang="T10">
                  <a:pos x="T0" y="T1"/>
                </a:cxn>
                <a:cxn ang="T11">
                  <a:pos x="T2" y="T3"/>
                </a:cxn>
                <a:cxn ang="T12">
                  <a:pos x="T4" y="T5"/>
                </a:cxn>
                <a:cxn ang="T13">
                  <a:pos x="T6" y="T7"/>
                </a:cxn>
                <a:cxn ang="T14">
                  <a:pos x="T8" y="T9"/>
                </a:cxn>
              </a:cxnLst>
              <a:rect l="T15" t="T16" r="T17" b="T18"/>
              <a:pathLst>
                <a:path w="73" h="62">
                  <a:moveTo>
                    <a:pt x="0" y="48"/>
                  </a:moveTo>
                  <a:lnTo>
                    <a:pt x="23" y="0"/>
                  </a:lnTo>
                  <a:lnTo>
                    <a:pt x="73" y="11"/>
                  </a:lnTo>
                  <a:lnTo>
                    <a:pt x="33" y="62"/>
                  </a:lnTo>
                  <a:lnTo>
                    <a:pt x="0" y="48"/>
                  </a:lnTo>
                  <a:close/>
                </a:path>
              </a:pathLst>
            </a:custGeom>
            <a:solidFill>
              <a:srgbClr val="9DC6E2"/>
            </a:solidFill>
            <a:ln w="1651">
              <a:solidFill>
                <a:srgbClr val="004070"/>
              </a:solidFill>
              <a:prstDash val="solid"/>
              <a:round/>
              <a:headEnd/>
              <a:tailEnd/>
            </a:ln>
          </p:spPr>
          <p:txBody>
            <a:bodyPr/>
            <a:lstStyle/>
            <a:p>
              <a:endParaRPr lang="en-US"/>
            </a:p>
          </p:txBody>
        </p:sp>
        <p:sp>
          <p:nvSpPr>
            <p:cNvPr id="423" name="Freeform 153"/>
            <p:cNvSpPr>
              <a:spLocks/>
            </p:cNvSpPr>
            <p:nvPr/>
          </p:nvSpPr>
          <p:spPr bwMode="auto">
            <a:xfrm>
              <a:off x="2417" y="1925"/>
              <a:ext cx="232" cy="252"/>
            </a:xfrm>
            <a:custGeom>
              <a:avLst/>
              <a:gdLst>
                <a:gd name="T0" fmla="*/ 0 w 980"/>
                <a:gd name="T1" fmla="*/ 444 h 976"/>
                <a:gd name="T2" fmla="*/ 27 w 980"/>
                <a:gd name="T3" fmla="*/ 422 h 976"/>
                <a:gd name="T4" fmla="*/ 103 w 980"/>
                <a:gd name="T5" fmla="*/ 422 h 976"/>
                <a:gd name="T6" fmla="*/ 51 w 980"/>
                <a:gd name="T7" fmla="*/ 320 h 976"/>
                <a:gd name="T8" fmla="*/ 81 w 980"/>
                <a:gd name="T9" fmla="*/ 293 h 976"/>
                <a:gd name="T10" fmla="*/ 125 w 980"/>
                <a:gd name="T11" fmla="*/ 295 h 976"/>
                <a:gd name="T12" fmla="*/ 224 w 980"/>
                <a:gd name="T13" fmla="*/ 184 h 976"/>
                <a:gd name="T14" fmla="*/ 217 w 980"/>
                <a:gd name="T15" fmla="*/ 154 h 976"/>
                <a:gd name="T16" fmla="*/ 243 w 980"/>
                <a:gd name="T17" fmla="*/ 136 h 976"/>
                <a:gd name="T18" fmla="*/ 199 w 980"/>
                <a:gd name="T19" fmla="*/ 101 h 976"/>
                <a:gd name="T20" fmla="*/ 198 w 980"/>
                <a:gd name="T21" fmla="*/ 46 h 976"/>
                <a:gd name="T22" fmla="*/ 294 w 980"/>
                <a:gd name="T23" fmla="*/ 46 h 976"/>
                <a:gd name="T24" fmla="*/ 322 w 980"/>
                <a:gd name="T25" fmla="*/ 20 h 976"/>
                <a:gd name="T26" fmla="*/ 374 w 980"/>
                <a:gd name="T27" fmla="*/ 0 h 976"/>
                <a:gd name="T28" fmla="*/ 409 w 980"/>
                <a:gd name="T29" fmla="*/ 19 h 976"/>
                <a:gd name="T30" fmla="*/ 363 w 980"/>
                <a:gd name="T31" fmla="*/ 75 h 976"/>
                <a:gd name="T32" fmla="*/ 385 w 980"/>
                <a:gd name="T33" fmla="*/ 122 h 976"/>
                <a:gd name="T34" fmla="*/ 349 w 980"/>
                <a:gd name="T35" fmla="*/ 129 h 976"/>
                <a:gd name="T36" fmla="*/ 366 w 980"/>
                <a:gd name="T37" fmla="*/ 187 h 976"/>
                <a:gd name="T38" fmla="*/ 434 w 980"/>
                <a:gd name="T39" fmla="*/ 211 h 976"/>
                <a:gd name="T40" fmla="*/ 401 w 980"/>
                <a:gd name="T41" fmla="*/ 265 h 976"/>
                <a:gd name="T42" fmla="*/ 491 w 980"/>
                <a:gd name="T43" fmla="*/ 316 h 976"/>
                <a:gd name="T44" fmla="*/ 665 w 980"/>
                <a:gd name="T45" fmla="*/ 349 h 976"/>
                <a:gd name="T46" fmla="*/ 669 w 980"/>
                <a:gd name="T47" fmla="*/ 298 h 976"/>
                <a:gd name="T48" fmla="*/ 691 w 980"/>
                <a:gd name="T49" fmla="*/ 293 h 976"/>
                <a:gd name="T50" fmla="*/ 695 w 980"/>
                <a:gd name="T51" fmla="*/ 317 h 976"/>
                <a:gd name="T52" fmla="*/ 709 w 980"/>
                <a:gd name="T53" fmla="*/ 339 h 976"/>
                <a:gd name="T54" fmla="*/ 797 w 980"/>
                <a:gd name="T55" fmla="*/ 330 h 976"/>
                <a:gd name="T56" fmla="*/ 792 w 980"/>
                <a:gd name="T57" fmla="*/ 299 h 976"/>
                <a:gd name="T58" fmla="*/ 934 w 980"/>
                <a:gd name="T59" fmla="*/ 239 h 976"/>
                <a:gd name="T60" fmla="*/ 945 w 980"/>
                <a:gd name="T61" fmla="*/ 275 h 976"/>
                <a:gd name="T62" fmla="*/ 980 w 980"/>
                <a:gd name="T63" fmla="*/ 288 h 976"/>
                <a:gd name="T64" fmla="*/ 966 w 980"/>
                <a:gd name="T65" fmla="*/ 324 h 976"/>
                <a:gd name="T66" fmla="*/ 907 w 980"/>
                <a:gd name="T67" fmla="*/ 346 h 976"/>
                <a:gd name="T68" fmla="*/ 820 w 980"/>
                <a:gd name="T69" fmla="*/ 507 h 976"/>
                <a:gd name="T70" fmla="*/ 803 w 980"/>
                <a:gd name="T71" fmla="*/ 442 h 976"/>
                <a:gd name="T72" fmla="*/ 787 w 980"/>
                <a:gd name="T73" fmla="*/ 467 h 976"/>
                <a:gd name="T74" fmla="*/ 767 w 980"/>
                <a:gd name="T75" fmla="*/ 436 h 976"/>
                <a:gd name="T76" fmla="*/ 805 w 980"/>
                <a:gd name="T77" fmla="*/ 396 h 976"/>
                <a:gd name="T78" fmla="*/ 730 w 980"/>
                <a:gd name="T79" fmla="*/ 390 h 976"/>
                <a:gd name="T80" fmla="*/ 682 w 980"/>
                <a:gd name="T81" fmla="*/ 345 h 976"/>
                <a:gd name="T82" fmla="*/ 666 w 980"/>
                <a:gd name="T83" fmla="*/ 370 h 976"/>
                <a:gd name="T84" fmla="*/ 684 w 980"/>
                <a:gd name="T85" fmla="*/ 390 h 976"/>
                <a:gd name="T86" fmla="*/ 661 w 980"/>
                <a:gd name="T87" fmla="*/ 404 h 976"/>
                <a:gd name="T88" fmla="*/ 683 w 980"/>
                <a:gd name="T89" fmla="*/ 425 h 976"/>
                <a:gd name="T90" fmla="*/ 695 w 980"/>
                <a:gd name="T91" fmla="*/ 517 h 976"/>
                <a:gd name="T92" fmla="*/ 666 w 980"/>
                <a:gd name="T93" fmla="*/ 502 h 976"/>
                <a:gd name="T94" fmla="*/ 610 w 980"/>
                <a:gd name="T95" fmla="*/ 574 h 976"/>
                <a:gd name="T96" fmla="*/ 408 w 980"/>
                <a:gd name="T97" fmla="*/ 722 h 976"/>
                <a:gd name="T98" fmla="*/ 393 w 980"/>
                <a:gd name="T99" fmla="*/ 903 h 976"/>
                <a:gd name="T100" fmla="*/ 309 w 980"/>
                <a:gd name="T101" fmla="*/ 976 h 976"/>
                <a:gd name="T102" fmla="*/ 234 w 980"/>
                <a:gd name="T103" fmla="*/ 836 h 976"/>
                <a:gd name="T104" fmla="*/ 203 w 980"/>
                <a:gd name="T105" fmla="*/ 724 h 976"/>
                <a:gd name="T106" fmla="*/ 176 w 980"/>
                <a:gd name="T107" fmla="*/ 698 h 976"/>
                <a:gd name="T108" fmla="*/ 155 w 980"/>
                <a:gd name="T109" fmla="*/ 496 h 976"/>
                <a:gd name="T110" fmla="*/ 139 w 980"/>
                <a:gd name="T111" fmla="*/ 489 h 976"/>
                <a:gd name="T112" fmla="*/ 126 w 980"/>
                <a:gd name="T113" fmla="*/ 533 h 976"/>
                <a:gd name="T114" fmla="*/ 78 w 980"/>
                <a:gd name="T115" fmla="*/ 546 h 976"/>
                <a:gd name="T116" fmla="*/ 30 w 980"/>
                <a:gd name="T117" fmla="*/ 492 h 976"/>
                <a:gd name="T118" fmla="*/ 77 w 980"/>
                <a:gd name="T119" fmla="*/ 464 h 976"/>
                <a:gd name="T120" fmla="*/ 30 w 980"/>
                <a:gd name="T121" fmla="*/ 474 h 976"/>
                <a:gd name="T122" fmla="*/ 0 w 980"/>
                <a:gd name="T123" fmla="*/ 444 h 9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80"/>
                <a:gd name="T187" fmla="*/ 0 h 976"/>
                <a:gd name="T188" fmla="*/ 980 w 980"/>
                <a:gd name="T189" fmla="*/ 976 h 9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80" h="976">
                  <a:moveTo>
                    <a:pt x="0" y="444"/>
                  </a:moveTo>
                  <a:lnTo>
                    <a:pt x="27" y="422"/>
                  </a:lnTo>
                  <a:lnTo>
                    <a:pt x="103" y="422"/>
                  </a:lnTo>
                  <a:lnTo>
                    <a:pt x="51" y="320"/>
                  </a:lnTo>
                  <a:lnTo>
                    <a:pt x="81" y="293"/>
                  </a:lnTo>
                  <a:lnTo>
                    <a:pt x="125" y="295"/>
                  </a:lnTo>
                  <a:lnTo>
                    <a:pt x="224" y="184"/>
                  </a:lnTo>
                  <a:lnTo>
                    <a:pt x="217" y="154"/>
                  </a:lnTo>
                  <a:lnTo>
                    <a:pt x="243" y="136"/>
                  </a:lnTo>
                  <a:lnTo>
                    <a:pt x="199" y="101"/>
                  </a:lnTo>
                  <a:lnTo>
                    <a:pt x="198" y="46"/>
                  </a:lnTo>
                  <a:lnTo>
                    <a:pt x="294" y="46"/>
                  </a:lnTo>
                  <a:lnTo>
                    <a:pt x="322" y="20"/>
                  </a:lnTo>
                  <a:lnTo>
                    <a:pt x="374" y="0"/>
                  </a:lnTo>
                  <a:lnTo>
                    <a:pt x="409" y="19"/>
                  </a:lnTo>
                  <a:lnTo>
                    <a:pt x="363" y="75"/>
                  </a:lnTo>
                  <a:lnTo>
                    <a:pt x="385" y="122"/>
                  </a:lnTo>
                  <a:lnTo>
                    <a:pt x="349" y="129"/>
                  </a:lnTo>
                  <a:lnTo>
                    <a:pt x="366" y="187"/>
                  </a:lnTo>
                  <a:lnTo>
                    <a:pt x="434" y="211"/>
                  </a:lnTo>
                  <a:lnTo>
                    <a:pt x="401" y="265"/>
                  </a:lnTo>
                  <a:lnTo>
                    <a:pt x="491" y="316"/>
                  </a:lnTo>
                  <a:lnTo>
                    <a:pt x="665" y="349"/>
                  </a:lnTo>
                  <a:lnTo>
                    <a:pt x="669" y="298"/>
                  </a:lnTo>
                  <a:lnTo>
                    <a:pt x="691" y="293"/>
                  </a:lnTo>
                  <a:lnTo>
                    <a:pt x="695" y="317"/>
                  </a:lnTo>
                  <a:lnTo>
                    <a:pt x="709" y="339"/>
                  </a:lnTo>
                  <a:lnTo>
                    <a:pt x="797" y="330"/>
                  </a:lnTo>
                  <a:lnTo>
                    <a:pt x="792" y="299"/>
                  </a:lnTo>
                  <a:lnTo>
                    <a:pt x="934" y="239"/>
                  </a:lnTo>
                  <a:lnTo>
                    <a:pt x="945" y="275"/>
                  </a:lnTo>
                  <a:lnTo>
                    <a:pt x="980" y="288"/>
                  </a:lnTo>
                  <a:lnTo>
                    <a:pt x="966" y="324"/>
                  </a:lnTo>
                  <a:lnTo>
                    <a:pt x="907" y="346"/>
                  </a:lnTo>
                  <a:lnTo>
                    <a:pt x="820" y="507"/>
                  </a:lnTo>
                  <a:lnTo>
                    <a:pt x="803" y="442"/>
                  </a:lnTo>
                  <a:lnTo>
                    <a:pt x="787" y="467"/>
                  </a:lnTo>
                  <a:lnTo>
                    <a:pt x="767" y="436"/>
                  </a:lnTo>
                  <a:lnTo>
                    <a:pt x="805" y="396"/>
                  </a:lnTo>
                  <a:lnTo>
                    <a:pt x="730" y="390"/>
                  </a:lnTo>
                  <a:lnTo>
                    <a:pt x="682" y="345"/>
                  </a:lnTo>
                  <a:lnTo>
                    <a:pt x="666" y="370"/>
                  </a:lnTo>
                  <a:lnTo>
                    <a:pt x="684" y="390"/>
                  </a:lnTo>
                  <a:lnTo>
                    <a:pt x="661" y="404"/>
                  </a:lnTo>
                  <a:lnTo>
                    <a:pt x="683" y="425"/>
                  </a:lnTo>
                  <a:lnTo>
                    <a:pt x="695" y="517"/>
                  </a:lnTo>
                  <a:lnTo>
                    <a:pt x="666" y="502"/>
                  </a:lnTo>
                  <a:lnTo>
                    <a:pt x="610" y="574"/>
                  </a:lnTo>
                  <a:lnTo>
                    <a:pt x="408" y="722"/>
                  </a:lnTo>
                  <a:lnTo>
                    <a:pt x="393" y="903"/>
                  </a:lnTo>
                  <a:lnTo>
                    <a:pt x="309" y="976"/>
                  </a:lnTo>
                  <a:lnTo>
                    <a:pt x="234" y="836"/>
                  </a:lnTo>
                  <a:lnTo>
                    <a:pt x="203" y="724"/>
                  </a:lnTo>
                  <a:lnTo>
                    <a:pt x="176" y="698"/>
                  </a:lnTo>
                  <a:lnTo>
                    <a:pt x="155" y="496"/>
                  </a:lnTo>
                  <a:lnTo>
                    <a:pt x="139" y="489"/>
                  </a:lnTo>
                  <a:lnTo>
                    <a:pt x="126" y="533"/>
                  </a:lnTo>
                  <a:lnTo>
                    <a:pt x="78" y="546"/>
                  </a:lnTo>
                  <a:lnTo>
                    <a:pt x="30" y="492"/>
                  </a:lnTo>
                  <a:lnTo>
                    <a:pt x="77" y="464"/>
                  </a:lnTo>
                  <a:lnTo>
                    <a:pt x="30" y="474"/>
                  </a:lnTo>
                  <a:lnTo>
                    <a:pt x="0" y="444"/>
                  </a:lnTo>
                  <a:close/>
                </a:path>
              </a:pathLst>
            </a:custGeom>
            <a:solidFill>
              <a:srgbClr val="9DC6E2"/>
            </a:solidFill>
            <a:ln w="1651">
              <a:solidFill>
                <a:srgbClr val="004070"/>
              </a:solidFill>
              <a:prstDash val="solid"/>
              <a:round/>
              <a:headEnd/>
              <a:tailEnd/>
            </a:ln>
          </p:spPr>
          <p:txBody>
            <a:bodyPr/>
            <a:lstStyle/>
            <a:p>
              <a:endParaRPr lang="en-US"/>
            </a:p>
          </p:txBody>
        </p:sp>
        <p:sp>
          <p:nvSpPr>
            <p:cNvPr id="424" name="Freeform 154"/>
            <p:cNvSpPr>
              <a:spLocks/>
            </p:cNvSpPr>
            <p:nvPr/>
          </p:nvSpPr>
          <p:spPr bwMode="auto">
            <a:xfrm>
              <a:off x="2632" y="2199"/>
              <a:ext cx="86" cy="97"/>
            </a:xfrm>
            <a:custGeom>
              <a:avLst/>
              <a:gdLst>
                <a:gd name="T0" fmla="*/ 0 w 363"/>
                <a:gd name="T1" fmla="*/ 0 h 378"/>
                <a:gd name="T2" fmla="*/ 80 w 363"/>
                <a:gd name="T3" fmla="*/ 15 h 378"/>
                <a:gd name="T4" fmla="*/ 182 w 363"/>
                <a:gd name="T5" fmla="*/ 114 h 378"/>
                <a:gd name="T6" fmla="*/ 264 w 363"/>
                <a:gd name="T7" fmla="*/ 150 h 378"/>
                <a:gd name="T8" fmla="*/ 255 w 363"/>
                <a:gd name="T9" fmla="*/ 177 h 378"/>
                <a:gd name="T10" fmla="*/ 283 w 363"/>
                <a:gd name="T11" fmla="*/ 175 h 378"/>
                <a:gd name="T12" fmla="*/ 279 w 363"/>
                <a:gd name="T13" fmla="*/ 212 h 378"/>
                <a:gd name="T14" fmla="*/ 363 w 363"/>
                <a:gd name="T15" fmla="*/ 282 h 378"/>
                <a:gd name="T16" fmla="*/ 354 w 363"/>
                <a:gd name="T17" fmla="*/ 377 h 378"/>
                <a:gd name="T18" fmla="*/ 318 w 363"/>
                <a:gd name="T19" fmla="*/ 378 h 378"/>
                <a:gd name="T20" fmla="*/ 244 w 363"/>
                <a:gd name="T21" fmla="*/ 323 h 378"/>
                <a:gd name="T22" fmla="*/ 124 w 363"/>
                <a:gd name="T23" fmla="*/ 132 h 378"/>
                <a:gd name="T24" fmla="*/ 0 w 363"/>
                <a:gd name="T25" fmla="*/ 0 h 3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3"/>
                <a:gd name="T40" fmla="*/ 0 h 378"/>
                <a:gd name="T41" fmla="*/ 363 w 363"/>
                <a:gd name="T42" fmla="*/ 378 h 3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3" h="378">
                  <a:moveTo>
                    <a:pt x="0" y="0"/>
                  </a:moveTo>
                  <a:lnTo>
                    <a:pt x="80" y="15"/>
                  </a:lnTo>
                  <a:lnTo>
                    <a:pt x="182" y="114"/>
                  </a:lnTo>
                  <a:lnTo>
                    <a:pt x="264" y="150"/>
                  </a:lnTo>
                  <a:lnTo>
                    <a:pt x="255" y="177"/>
                  </a:lnTo>
                  <a:lnTo>
                    <a:pt x="283" y="175"/>
                  </a:lnTo>
                  <a:lnTo>
                    <a:pt x="279" y="212"/>
                  </a:lnTo>
                  <a:lnTo>
                    <a:pt x="363" y="282"/>
                  </a:lnTo>
                  <a:lnTo>
                    <a:pt x="354" y="377"/>
                  </a:lnTo>
                  <a:lnTo>
                    <a:pt x="318" y="378"/>
                  </a:lnTo>
                  <a:lnTo>
                    <a:pt x="244" y="323"/>
                  </a:lnTo>
                  <a:lnTo>
                    <a:pt x="124" y="132"/>
                  </a:lnTo>
                  <a:lnTo>
                    <a:pt x="0" y="0"/>
                  </a:lnTo>
                  <a:close/>
                </a:path>
              </a:pathLst>
            </a:custGeom>
            <a:solidFill>
              <a:srgbClr val="9DC6E2"/>
            </a:solidFill>
            <a:ln w="1651">
              <a:solidFill>
                <a:srgbClr val="004070"/>
              </a:solidFill>
              <a:prstDash val="solid"/>
              <a:round/>
              <a:headEnd/>
              <a:tailEnd/>
            </a:ln>
          </p:spPr>
          <p:txBody>
            <a:bodyPr/>
            <a:lstStyle/>
            <a:p>
              <a:endParaRPr lang="en-US"/>
            </a:p>
          </p:txBody>
        </p:sp>
        <p:sp>
          <p:nvSpPr>
            <p:cNvPr id="425" name="Freeform 155"/>
            <p:cNvSpPr>
              <a:spLocks/>
            </p:cNvSpPr>
            <p:nvPr/>
          </p:nvSpPr>
          <p:spPr bwMode="auto">
            <a:xfrm>
              <a:off x="2713" y="2298"/>
              <a:ext cx="72" cy="24"/>
            </a:xfrm>
            <a:custGeom>
              <a:avLst/>
              <a:gdLst>
                <a:gd name="T0" fmla="*/ 0 w 304"/>
                <a:gd name="T1" fmla="*/ 26 h 95"/>
                <a:gd name="T2" fmla="*/ 21 w 304"/>
                <a:gd name="T3" fmla="*/ 0 h 95"/>
                <a:gd name="T4" fmla="*/ 234 w 304"/>
                <a:gd name="T5" fmla="*/ 29 h 95"/>
                <a:gd name="T6" fmla="*/ 254 w 304"/>
                <a:gd name="T7" fmla="*/ 53 h 95"/>
                <a:gd name="T8" fmla="*/ 298 w 304"/>
                <a:gd name="T9" fmla="*/ 62 h 95"/>
                <a:gd name="T10" fmla="*/ 304 w 304"/>
                <a:gd name="T11" fmla="*/ 95 h 95"/>
                <a:gd name="T12" fmla="*/ 54 w 304"/>
                <a:gd name="T13" fmla="*/ 49 h 95"/>
                <a:gd name="T14" fmla="*/ 0 w 304"/>
                <a:gd name="T15" fmla="*/ 26 h 95"/>
                <a:gd name="T16" fmla="*/ 0 60000 65536"/>
                <a:gd name="T17" fmla="*/ 0 60000 65536"/>
                <a:gd name="T18" fmla="*/ 0 60000 65536"/>
                <a:gd name="T19" fmla="*/ 0 60000 65536"/>
                <a:gd name="T20" fmla="*/ 0 60000 65536"/>
                <a:gd name="T21" fmla="*/ 0 60000 65536"/>
                <a:gd name="T22" fmla="*/ 0 60000 65536"/>
                <a:gd name="T23" fmla="*/ 0 60000 65536"/>
                <a:gd name="T24" fmla="*/ 0 w 304"/>
                <a:gd name="T25" fmla="*/ 0 h 95"/>
                <a:gd name="T26" fmla="*/ 304 w 304"/>
                <a:gd name="T27" fmla="*/ 95 h 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4" h="95">
                  <a:moveTo>
                    <a:pt x="0" y="26"/>
                  </a:moveTo>
                  <a:lnTo>
                    <a:pt x="21" y="0"/>
                  </a:lnTo>
                  <a:lnTo>
                    <a:pt x="234" y="29"/>
                  </a:lnTo>
                  <a:lnTo>
                    <a:pt x="254" y="53"/>
                  </a:lnTo>
                  <a:lnTo>
                    <a:pt x="298" y="62"/>
                  </a:lnTo>
                  <a:lnTo>
                    <a:pt x="304" y="95"/>
                  </a:lnTo>
                  <a:lnTo>
                    <a:pt x="54" y="49"/>
                  </a:lnTo>
                  <a:lnTo>
                    <a:pt x="0" y="26"/>
                  </a:lnTo>
                  <a:close/>
                </a:path>
              </a:pathLst>
            </a:custGeom>
            <a:solidFill>
              <a:srgbClr val="9DC6E2"/>
            </a:solidFill>
            <a:ln w="1651">
              <a:solidFill>
                <a:srgbClr val="004070"/>
              </a:solidFill>
              <a:prstDash val="solid"/>
              <a:round/>
              <a:headEnd/>
              <a:tailEnd/>
            </a:ln>
          </p:spPr>
          <p:txBody>
            <a:bodyPr/>
            <a:lstStyle/>
            <a:p>
              <a:endParaRPr lang="en-US"/>
            </a:p>
          </p:txBody>
        </p:sp>
        <p:sp>
          <p:nvSpPr>
            <p:cNvPr id="426" name="Freeform 156"/>
            <p:cNvSpPr>
              <a:spLocks/>
            </p:cNvSpPr>
            <p:nvPr/>
          </p:nvSpPr>
          <p:spPr bwMode="auto">
            <a:xfrm>
              <a:off x="2742" y="2210"/>
              <a:ext cx="77" cy="72"/>
            </a:xfrm>
            <a:custGeom>
              <a:avLst/>
              <a:gdLst>
                <a:gd name="T0" fmla="*/ 0 w 329"/>
                <a:gd name="T1" fmla="*/ 126 h 280"/>
                <a:gd name="T2" fmla="*/ 22 w 329"/>
                <a:gd name="T3" fmla="*/ 89 h 280"/>
                <a:gd name="T4" fmla="*/ 50 w 329"/>
                <a:gd name="T5" fmla="*/ 112 h 280"/>
                <a:gd name="T6" fmla="*/ 150 w 329"/>
                <a:gd name="T7" fmla="*/ 104 h 280"/>
                <a:gd name="T8" fmla="*/ 183 w 329"/>
                <a:gd name="T9" fmla="*/ 92 h 280"/>
                <a:gd name="T10" fmla="*/ 227 w 329"/>
                <a:gd name="T11" fmla="*/ 0 h 280"/>
                <a:gd name="T12" fmla="*/ 285 w 329"/>
                <a:gd name="T13" fmla="*/ 4 h 280"/>
                <a:gd name="T14" fmla="*/ 272 w 329"/>
                <a:gd name="T15" fmla="*/ 27 h 280"/>
                <a:gd name="T16" fmla="*/ 329 w 329"/>
                <a:gd name="T17" fmla="*/ 112 h 280"/>
                <a:gd name="T18" fmla="*/ 297 w 329"/>
                <a:gd name="T19" fmla="*/ 106 h 280"/>
                <a:gd name="T20" fmla="*/ 241 w 329"/>
                <a:gd name="T21" fmla="*/ 202 h 280"/>
                <a:gd name="T22" fmla="*/ 232 w 329"/>
                <a:gd name="T23" fmla="*/ 262 h 280"/>
                <a:gd name="T24" fmla="*/ 197 w 329"/>
                <a:gd name="T25" fmla="*/ 280 h 280"/>
                <a:gd name="T26" fmla="*/ 133 w 329"/>
                <a:gd name="T27" fmla="*/ 245 h 280"/>
                <a:gd name="T28" fmla="*/ 96 w 329"/>
                <a:gd name="T29" fmla="*/ 261 h 280"/>
                <a:gd name="T30" fmla="*/ 91 w 329"/>
                <a:gd name="T31" fmla="*/ 232 h 280"/>
                <a:gd name="T32" fmla="*/ 40 w 329"/>
                <a:gd name="T33" fmla="*/ 238 h 280"/>
                <a:gd name="T34" fmla="*/ 0 w 329"/>
                <a:gd name="T35" fmla="*/ 126 h 2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9"/>
                <a:gd name="T55" fmla="*/ 0 h 280"/>
                <a:gd name="T56" fmla="*/ 329 w 329"/>
                <a:gd name="T57" fmla="*/ 280 h 28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9" h="280">
                  <a:moveTo>
                    <a:pt x="0" y="126"/>
                  </a:moveTo>
                  <a:lnTo>
                    <a:pt x="22" y="89"/>
                  </a:lnTo>
                  <a:lnTo>
                    <a:pt x="50" y="112"/>
                  </a:lnTo>
                  <a:lnTo>
                    <a:pt x="150" y="104"/>
                  </a:lnTo>
                  <a:lnTo>
                    <a:pt x="183" y="92"/>
                  </a:lnTo>
                  <a:lnTo>
                    <a:pt x="227" y="0"/>
                  </a:lnTo>
                  <a:lnTo>
                    <a:pt x="285" y="4"/>
                  </a:lnTo>
                  <a:lnTo>
                    <a:pt x="272" y="27"/>
                  </a:lnTo>
                  <a:lnTo>
                    <a:pt x="329" y="112"/>
                  </a:lnTo>
                  <a:lnTo>
                    <a:pt x="297" y="106"/>
                  </a:lnTo>
                  <a:lnTo>
                    <a:pt x="241" y="202"/>
                  </a:lnTo>
                  <a:lnTo>
                    <a:pt x="232" y="262"/>
                  </a:lnTo>
                  <a:lnTo>
                    <a:pt x="197" y="280"/>
                  </a:lnTo>
                  <a:lnTo>
                    <a:pt x="133" y="245"/>
                  </a:lnTo>
                  <a:lnTo>
                    <a:pt x="96" y="261"/>
                  </a:lnTo>
                  <a:lnTo>
                    <a:pt x="91" y="232"/>
                  </a:lnTo>
                  <a:lnTo>
                    <a:pt x="40" y="238"/>
                  </a:lnTo>
                  <a:lnTo>
                    <a:pt x="0" y="126"/>
                  </a:lnTo>
                  <a:close/>
                </a:path>
              </a:pathLst>
            </a:custGeom>
            <a:solidFill>
              <a:srgbClr val="9DC6E2"/>
            </a:solidFill>
            <a:ln w="1651">
              <a:solidFill>
                <a:srgbClr val="004070"/>
              </a:solidFill>
              <a:prstDash val="solid"/>
              <a:round/>
              <a:headEnd/>
              <a:tailEnd/>
            </a:ln>
          </p:spPr>
          <p:txBody>
            <a:bodyPr/>
            <a:lstStyle/>
            <a:p>
              <a:endParaRPr lang="en-US"/>
            </a:p>
          </p:txBody>
        </p:sp>
        <p:sp>
          <p:nvSpPr>
            <p:cNvPr id="427" name="Freeform 157"/>
            <p:cNvSpPr>
              <a:spLocks/>
            </p:cNvSpPr>
            <p:nvPr/>
          </p:nvSpPr>
          <p:spPr bwMode="auto">
            <a:xfrm>
              <a:off x="2803" y="2319"/>
              <a:ext cx="19" cy="5"/>
            </a:xfrm>
            <a:custGeom>
              <a:avLst/>
              <a:gdLst>
                <a:gd name="T0" fmla="*/ 0 w 82"/>
                <a:gd name="T1" fmla="*/ 4 h 21"/>
                <a:gd name="T2" fmla="*/ 10 w 82"/>
                <a:gd name="T3" fmla="*/ 21 h 21"/>
                <a:gd name="T4" fmla="*/ 82 w 82"/>
                <a:gd name="T5" fmla="*/ 7 h 21"/>
                <a:gd name="T6" fmla="*/ 27 w 82"/>
                <a:gd name="T7" fmla="*/ 0 h 21"/>
                <a:gd name="T8" fmla="*/ 0 w 82"/>
                <a:gd name="T9" fmla="*/ 4 h 21"/>
                <a:gd name="T10" fmla="*/ 0 60000 65536"/>
                <a:gd name="T11" fmla="*/ 0 60000 65536"/>
                <a:gd name="T12" fmla="*/ 0 60000 65536"/>
                <a:gd name="T13" fmla="*/ 0 60000 65536"/>
                <a:gd name="T14" fmla="*/ 0 60000 65536"/>
                <a:gd name="T15" fmla="*/ 0 w 82"/>
                <a:gd name="T16" fmla="*/ 0 h 21"/>
                <a:gd name="T17" fmla="*/ 82 w 82"/>
                <a:gd name="T18" fmla="*/ 21 h 21"/>
              </a:gdLst>
              <a:ahLst/>
              <a:cxnLst>
                <a:cxn ang="T10">
                  <a:pos x="T0" y="T1"/>
                </a:cxn>
                <a:cxn ang="T11">
                  <a:pos x="T2" y="T3"/>
                </a:cxn>
                <a:cxn ang="T12">
                  <a:pos x="T4" y="T5"/>
                </a:cxn>
                <a:cxn ang="T13">
                  <a:pos x="T6" y="T7"/>
                </a:cxn>
                <a:cxn ang="T14">
                  <a:pos x="T8" y="T9"/>
                </a:cxn>
              </a:cxnLst>
              <a:rect l="T15" t="T16" r="T17" b="T18"/>
              <a:pathLst>
                <a:path w="82" h="21">
                  <a:moveTo>
                    <a:pt x="0" y="4"/>
                  </a:moveTo>
                  <a:lnTo>
                    <a:pt x="10" y="21"/>
                  </a:lnTo>
                  <a:lnTo>
                    <a:pt x="82" y="7"/>
                  </a:lnTo>
                  <a:lnTo>
                    <a:pt x="27" y="0"/>
                  </a:lnTo>
                  <a:lnTo>
                    <a:pt x="0" y="4"/>
                  </a:lnTo>
                  <a:close/>
                </a:path>
              </a:pathLst>
            </a:custGeom>
            <a:solidFill>
              <a:srgbClr val="9DC6E2"/>
            </a:solidFill>
            <a:ln w="1651">
              <a:solidFill>
                <a:srgbClr val="004070"/>
              </a:solidFill>
              <a:prstDash val="solid"/>
              <a:round/>
              <a:headEnd/>
              <a:tailEnd/>
            </a:ln>
          </p:spPr>
          <p:txBody>
            <a:bodyPr/>
            <a:lstStyle/>
            <a:p>
              <a:endParaRPr lang="en-US"/>
            </a:p>
          </p:txBody>
        </p:sp>
        <p:sp>
          <p:nvSpPr>
            <p:cNvPr id="428" name="Freeform 158"/>
            <p:cNvSpPr>
              <a:spLocks/>
            </p:cNvSpPr>
            <p:nvPr/>
          </p:nvSpPr>
          <p:spPr bwMode="auto">
            <a:xfrm>
              <a:off x="2819" y="2231"/>
              <a:ext cx="49" cy="64"/>
            </a:xfrm>
            <a:custGeom>
              <a:avLst/>
              <a:gdLst>
                <a:gd name="T0" fmla="*/ 0 w 206"/>
                <a:gd name="T1" fmla="*/ 145 h 244"/>
                <a:gd name="T2" fmla="*/ 26 w 206"/>
                <a:gd name="T3" fmla="*/ 191 h 244"/>
                <a:gd name="T4" fmla="*/ 17 w 206"/>
                <a:gd name="T5" fmla="*/ 235 h 244"/>
                <a:gd name="T6" fmla="*/ 50 w 206"/>
                <a:gd name="T7" fmla="*/ 244 h 244"/>
                <a:gd name="T8" fmla="*/ 48 w 206"/>
                <a:gd name="T9" fmla="*/ 154 h 244"/>
                <a:gd name="T10" fmla="*/ 70 w 206"/>
                <a:gd name="T11" fmla="*/ 145 h 244"/>
                <a:gd name="T12" fmla="*/ 72 w 206"/>
                <a:gd name="T13" fmla="*/ 180 h 244"/>
                <a:gd name="T14" fmla="*/ 92 w 206"/>
                <a:gd name="T15" fmla="*/ 220 h 244"/>
                <a:gd name="T16" fmla="*/ 129 w 206"/>
                <a:gd name="T17" fmla="*/ 202 h 244"/>
                <a:gd name="T18" fmla="*/ 83 w 206"/>
                <a:gd name="T19" fmla="*/ 118 h 244"/>
                <a:gd name="T20" fmla="*/ 152 w 206"/>
                <a:gd name="T21" fmla="*/ 81 h 244"/>
                <a:gd name="T22" fmla="*/ 60 w 206"/>
                <a:gd name="T23" fmla="*/ 104 h 244"/>
                <a:gd name="T24" fmla="*/ 46 w 206"/>
                <a:gd name="T25" fmla="*/ 50 h 244"/>
                <a:gd name="T26" fmla="*/ 181 w 206"/>
                <a:gd name="T27" fmla="*/ 45 h 244"/>
                <a:gd name="T28" fmla="*/ 206 w 206"/>
                <a:gd name="T29" fmla="*/ 0 h 244"/>
                <a:gd name="T30" fmla="*/ 166 w 206"/>
                <a:gd name="T31" fmla="*/ 28 h 244"/>
                <a:gd name="T32" fmla="*/ 70 w 206"/>
                <a:gd name="T33" fmla="*/ 13 h 244"/>
                <a:gd name="T34" fmla="*/ 37 w 206"/>
                <a:gd name="T35" fmla="*/ 34 h 244"/>
                <a:gd name="T36" fmla="*/ 0 w 206"/>
                <a:gd name="T37" fmla="*/ 145 h 2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6"/>
                <a:gd name="T58" fmla="*/ 0 h 244"/>
                <a:gd name="T59" fmla="*/ 206 w 206"/>
                <a:gd name="T60" fmla="*/ 244 h 24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6" h="244">
                  <a:moveTo>
                    <a:pt x="0" y="145"/>
                  </a:moveTo>
                  <a:lnTo>
                    <a:pt x="26" y="191"/>
                  </a:lnTo>
                  <a:lnTo>
                    <a:pt x="17" y="235"/>
                  </a:lnTo>
                  <a:lnTo>
                    <a:pt x="50" y="244"/>
                  </a:lnTo>
                  <a:lnTo>
                    <a:pt x="48" y="154"/>
                  </a:lnTo>
                  <a:lnTo>
                    <a:pt x="70" y="145"/>
                  </a:lnTo>
                  <a:lnTo>
                    <a:pt x="72" y="180"/>
                  </a:lnTo>
                  <a:lnTo>
                    <a:pt x="92" y="220"/>
                  </a:lnTo>
                  <a:lnTo>
                    <a:pt x="129" y="202"/>
                  </a:lnTo>
                  <a:lnTo>
                    <a:pt x="83" y="118"/>
                  </a:lnTo>
                  <a:lnTo>
                    <a:pt x="152" y="81"/>
                  </a:lnTo>
                  <a:lnTo>
                    <a:pt x="60" y="104"/>
                  </a:lnTo>
                  <a:lnTo>
                    <a:pt x="46" y="50"/>
                  </a:lnTo>
                  <a:lnTo>
                    <a:pt x="181" y="45"/>
                  </a:lnTo>
                  <a:lnTo>
                    <a:pt x="206" y="0"/>
                  </a:lnTo>
                  <a:lnTo>
                    <a:pt x="166" y="28"/>
                  </a:lnTo>
                  <a:lnTo>
                    <a:pt x="70" y="13"/>
                  </a:lnTo>
                  <a:lnTo>
                    <a:pt x="37" y="34"/>
                  </a:lnTo>
                  <a:lnTo>
                    <a:pt x="0" y="145"/>
                  </a:lnTo>
                  <a:close/>
                </a:path>
              </a:pathLst>
            </a:custGeom>
            <a:solidFill>
              <a:srgbClr val="9DC6E2"/>
            </a:solidFill>
            <a:ln w="1651">
              <a:solidFill>
                <a:srgbClr val="004070"/>
              </a:solidFill>
              <a:prstDash val="solid"/>
              <a:round/>
              <a:headEnd/>
              <a:tailEnd/>
            </a:ln>
          </p:spPr>
          <p:txBody>
            <a:bodyPr/>
            <a:lstStyle/>
            <a:p>
              <a:endParaRPr lang="en-US"/>
            </a:p>
          </p:txBody>
        </p:sp>
        <p:sp>
          <p:nvSpPr>
            <p:cNvPr id="429" name="Freeform 159"/>
            <p:cNvSpPr>
              <a:spLocks/>
            </p:cNvSpPr>
            <p:nvPr/>
          </p:nvSpPr>
          <p:spPr bwMode="auto">
            <a:xfrm>
              <a:off x="2857" y="2320"/>
              <a:ext cx="28" cy="16"/>
            </a:xfrm>
            <a:custGeom>
              <a:avLst/>
              <a:gdLst>
                <a:gd name="T0" fmla="*/ 0 w 115"/>
                <a:gd name="T1" fmla="*/ 37 h 63"/>
                <a:gd name="T2" fmla="*/ 5 w 115"/>
                <a:gd name="T3" fmla="*/ 63 h 63"/>
                <a:gd name="T4" fmla="*/ 115 w 115"/>
                <a:gd name="T5" fmla="*/ 0 h 63"/>
                <a:gd name="T6" fmla="*/ 33 w 115"/>
                <a:gd name="T7" fmla="*/ 19 h 63"/>
                <a:gd name="T8" fmla="*/ 0 w 115"/>
                <a:gd name="T9" fmla="*/ 37 h 63"/>
                <a:gd name="T10" fmla="*/ 0 60000 65536"/>
                <a:gd name="T11" fmla="*/ 0 60000 65536"/>
                <a:gd name="T12" fmla="*/ 0 60000 65536"/>
                <a:gd name="T13" fmla="*/ 0 60000 65536"/>
                <a:gd name="T14" fmla="*/ 0 60000 65536"/>
                <a:gd name="T15" fmla="*/ 0 w 115"/>
                <a:gd name="T16" fmla="*/ 0 h 63"/>
                <a:gd name="T17" fmla="*/ 115 w 115"/>
                <a:gd name="T18" fmla="*/ 63 h 63"/>
              </a:gdLst>
              <a:ahLst/>
              <a:cxnLst>
                <a:cxn ang="T10">
                  <a:pos x="T0" y="T1"/>
                </a:cxn>
                <a:cxn ang="T11">
                  <a:pos x="T2" y="T3"/>
                </a:cxn>
                <a:cxn ang="T12">
                  <a:pos x="T4" y="T5"/>
                </a:cxn>
                <a:cxn ang="T13">
                  <a:pos x="T6" y="T7"/>
                </a:cxn>
                <a:cxn ang="T14">
                  <a:pos x="T8" y="T9"/>
                </a:cxn>
              </a:cxnLst>
              <a:rect l="T15" t="T16" r="T17" b="T18"/>
              <a:pathLst>
                <a:path w="115" h="63">
                  <a:moveTo>
                    <a:pt x="0" y="37"/>
                  </a:moveTo>
                  <a:lnTo>
                    <a:pt x="5" y="63"/>
                  </a:lnTo>
                  <a:lnTo>
                    <a:pt x="115" y="0"/>
                  </a:lnTo>
                  <a:lnTo>
                    <a:pt x="33" y="19"/>
                  </a:lnTo>
                  <a:lnTo>
                    <a:pt x="0" y="37"/>
                  </a:lnTo>
                  <a:close/>
                </a:path>
              </a:pathLst>
            </a:custGeom>
            <a:solidFill>
              <a:srgbClr val="9DC6E2"/>
            </a:solidFill>
            <a:ln w="1651">
              <a:solidFill>
                <a:srgbClr val="004070"/>
              </a:solidFill>
              <a:prstDash val="solid"/>
              <a:round/>
              <a:headEnd/>
              <a:tailEnd/>
            </a:ln>
          </p:spPr>
          <p:txBody>
            <a:bodyPr/>
            <a:lstStyle/>
            <a:p>
              <a:endParaRPr lang="en-US"/>
            </a:p>
          </p:txBody>
        </p:sp>
        <p:sp>
          <p:nvSpPr>
            <p:cNvPr id="430" name="Freeform 160"/>
            <p:cNvSpPr>
              <a:spLocks/>
            </p:cNvSpPr>
            <p:nvPr/>
          </p:nvSpPr>
          <p:spPr bwMode="auto">
            <a:xfrm>
              <a:off x="2886" y="2228"/>
              <a:ext cx="10" cy="26"/>
            </a:xfrm>
            <a:custGeom>
              <a:avLst/>
              <a:gdLst>
                <a:gd name="T0" fmla="*/ 0 w 40"/>
                <a:gd name="T1" fmla="*/ 35 h 99"/>
                <a:gd name="T2" fmla="*/ 8 w 40"/>
                <a:gd name="T3" fmla="*/ 80 h 99"/>
                <a:gd name="T4" fmla="*/ 32 w 40"/>
                <a:gd name="T5" fmla="*/ 99 h 99"/>
                <a:gd name="T6" fmla="*/ 17 w 40"/>
                <a:gd name="T7" fmla="*/ 58 h 99"/>
                <a:gd name="T8" fmla="*/ 40 w 40"/>
                <a:gd name="T9" fmla="*/ 52 h 99"/>
                <a:gd name="T10" fmla="*/ 37 w 40"/>
                <a:gd name="T11" fmla="*/ 21 h 99"/>
                <a:gd name="T12" fmla="*/ 8 w 40"/>
                <a:gd name="T13" fmla="*/ 41 h 99"/>
                <a:gd name="T14" fmla="*/ 21 w 40"/>
                <a:gd name="T15" fmla="*/ 0 h 99"/>
                <a:gd name="T16" fmla="*/ 0 w 40"/>
                <a:gd name="T17" fmla="*/ 35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99"/>
                <a:gd name="T29" fmla="*/ 40 w 40"/>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99">
                  <a:moveTo>
                    <a:pt x="0" y="35"/>
                  </a:moveTo>
                  <a:lnTo>
                    <a:pt x="8" y="80"/>
                  </a:lnTo>
                  <a:lnTo>
                    <a:pt x="32" y="99"/>
                  </a:lnTo>
                  <a:lnTo>
                    <a:pt x="17" y="58"/>
                  </a:lnTo>
                  <a:lnTo>
                    <a:pt x="40" y="52"/>
                  </a:lnTo>
                  <a:lnTo>
                    <a:pt x="37" y="21"/>
                  </a:lnTo>
                  <a:lnTo>
                    <a:pt x="8" y="41"/>
                  </a:lnTo>
                  <a:lnTo>
                    <a:pt x="21" y="0"/>
                  </a:lnTo>
                  <a:lnTo>
                    <a:pt x="0" y="35"/>
                  </a:lnTo>
                  <a:close/>
                </a:path>
              </a:pathLst>
            </a:custGeom>
            <a:solidFill>
              <a:srgbClr val="9DC6E2"/>
            </a:solidFill>
            <a:ln w="1651">
              <a:solidFill>
                <a:srgbClr val="004070"/>
              </a:solidFill>
              <a:prstDash val="solid"/>
              <a:round/>
              <a:headEnd/>
              <a:tailEnd/>
            </a:ln>
          </p:spPr>
          <p:txBody>
            <a:bodyPr/>
            <a:lstStyle/>
            <a:p>
              <a:endParaRPr lang="en-US"/>
            </a:p>
          </p:txBody>
        </p:sp>
        <p:sp>
          <p:nvSpPr>
            <p:cNvPr id="431" name="Freeform 161"/>
            <p:cNvSpPr>
              <a:spLocks/>
            </p:cNvSpPr>
            <p:nvPr/>
          </p:nvSpPr>
          <p:spPr bwMode="auto">
            <a:xfrm>
              <a:off x="2890" y="2270"/>
              <a:ext cx="23" cy="8"/>
            </a:xfrm>
            <a:custGeom>
              <a:avLst/>
              <a:gdLst>
                <a:gd name="T0" fmla="*/ 0 w 96"/>
                <a:gd name="T1" fmla="*/ 12 h 31"/>
                <a:gd name="T2" fmla="*/ 53 w 96"/>
                <a:gd name="T3" fmla="*/ 0 h 31"/>
                <a:gd name="T4" fmla="*/ 96 w 96"/>
                <a:gd name="T5" fmla="*/ 31 h 31"/>
                <a:gd name="T6" fmla="*/ 0 w 96"/>
                <a:gd name="T7" fmla="*/ 12 h 31"/>
                <a:gd name="T8" fmla="*/ 0 60000 65536"/>
                <a:gd name="T9" fmla="*/ 0 60000 65536"/>
                <a:gd name="T10" fmla="*/ 0 60000 65536"/>
                <a:gd name="T11" fmla="*/ 0 60000 65536"/>
                <a:gd name="T12" fmla="*/ 0 w 96"/>
                <a:gd name="T13" fmla="*/ 0 h 31"/>
                <a:gd name="T14" fmla="*/ 96 w 96"/>
                <a:gd name="T15" fmla="*/ 31 h 31"/>
              </a:gdLst>
              <a:ahLst/>
              <a:cxnLst>
                <a:cxn ang="T8">
                  <a:pos x="T0" y="T1"/>
                </a:cxn>
                <a:cxn ang="T9">
                  <a:pos x="T2" y="T3"/>
                </a:cxn>
                <a:cxn ang="T10">
                  <a:pos x="T4" y="T5"/>
                </a:cxn>
                <a:cxn ang="T11">
                  <a:pos x="T6" y="T7"/>
                </a:cxn>
              </a:cxnLst>
              <a:rect l="T12" t="T13" r="T14" b="T15"/>
              <a:pathLst>
                <a:path w="96" h="31">
                  <a:moveTo>
                    <a:pt x="0" y="12"/>
                  </a:moveTo>
                  <a:lnTo>
                    <a:pt x="53" y="0"/>
                  </a:lnTo>
                  <a:lnTo>
                    <a:pt x="96" y="31"/>
                  </a:lnTo>
                  <a:lnTo>
                    <a:pt x="0" y="12"/>
                  </a:lnTo>
                  <a:close/>
                </a:path>
              </a:pathLst>
            </a:custGeom>
            <a:solidFill>
              <a:srgbClr val="9DC6E2"/>
            </a:solidFill>
            <a:ln w="1651">
              <a:solidFill>
                <a:srgbClr val="004070"/>
              </a:solidFill>
              <a:prstDash val="solid"/>
              <a:round/>
              <a:headEnd/>
              <a:tailEnd/>
            </a:ln>
          </p:spPr>
          <p:txBody>
            <a:bodyPr/>
            <a:lstStyle/>
            <a:p>
              <a:endParaRPr lang="en-US"/>
            </a:p>
          </p:txBody>
        </p:sp>
        <p:sp>
          <p:nvSpPr>
            <p:cNvPr id="432" name="Freeform 162"/>
            <p:cNvSpPr>
              <a:spLocks/>
            </p:cNvSpPr>
            <p:nvPr/>
          </p:nvSpPr>
          <p:spPr bwMode="auto">
            <a:xfrm>
              <a:off x="2913" y="2250"/>
              <a:ext cx="83" cy="74"/>
            </a:xfrm>
            <a:custGeom>
              <a:avLst/>
              <a:gdLst>
                <a:gd name="T0" fmla="*/ 0 w 349"/>
                <a:gd name="T1" fmla="*/ 36 h 289"/>
                <a:gd name="T2" fmla="*/ 51 w 349"/>
                <a:gd name="T3" fmla="*/ 63 h 289"/>
                <a:gd name="T4" fmla="*/ 102 w 349"/>
                <a:gd name="T5" fmla="*/ 56 h 289"/>
                <a:gd name="T6" fmla="*/ 37 w 349"/>
                <a:gd name="T7" fmla="*/ 77 h 289"/>
                <a:gd name="T8" fmla="*/ 69 w 349"/>
                <a:gd name="T9" fmla="*/ 124 h 289"/>
                <a:gd name="T10" fmla="*/ 99 w 349"/>
                <a:gd name="T11" fmla="*/ 84 h 289"/>
                <a:gd name="T12" fmla="*/ 120 w 349"/>
                <a:gd name="T13" fmla="*/ 124 h 289"/>
                <a:gd name="T14" fmla="*/ 245 w 349"/>
                <a:gd name="T15" fmla="*/ 168 h 289"/>
                <a:gd name="T16" fmla="*/ 275 w 349"/>
                <a:gd name="T17" fmla="*/ 238 h 289"/>
                <a:gd name="T18" fmla="*/ 252 w 349"/>
                <a:gd name="T19" fmla="*/ 235 h 289"/>
                <a:gd name="T20" fmla="*/ 232 w 349"/>
                <a:gd name="T21" fmla="*/ 268 h 289"/>
                <a:gd name="T22" fmla="*/ 308 w 349"/>
                <a:gd name="T23" fmla="*/ 253 h 289"/>
                <a:gd name="T24" fmla="*/ 349 w 349"/>
                <a:gd name="T25" fmla="*/ 289 h 289"/>
                <a:gd name="T26" fmla="*/ 344 w 349"/>
                <a:gd name="T27" fmla="*/ 73 h 289"/>
                <a:gd name="T28" fmla="*/ 236 w 349"/>
                <a:gd name="T29" fmla="*/ 36 h 289"/>
                <a:gd name="T30" fmla="*/ 149 w 349"/>
                <a:gd name="T31" fmla="*/ 99 h 289"/>
                <a:gd name="T32" fmla="*/ 114 w 349"/>
                <a:gd name="T33" fmla="*/ 66 h 289"/>
                <a:gd name="T34" fmla="*/ 103 w 349"/>
                <a:gd name="T35" fmla="*/ 14 h 289"/>
                <a:gd name="T36" fmla="*/ 51 w 349"/>
                <a:gd name="T37" fmla="*/ 0 h 289"/>
                <a:gd name="T38" fmla="*/ 0 w 349"/>
                <a:gd name="T39" fmla="*/ 36 h 28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9"/>
                <a:gd name="T61" fmla="*/ 0 h 289"/>
                <a:gd name="T62" fmla="*/ 349 w 349"/>
                <a:gd name="T63" fmla="*/ 289 h 28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9" h="289">
                  <a:moveTo>
                    <a:pt x="0" y="36"/>
                  </a:moveTo>
                  <a:lnTo>
                    <a:pt x="51" y="63"/>
                  </a:lnTo>
                  <a:lnTo>
                    <a:pt x="102" y="56"/>
                  </a:lnTo>
                  <a:lnTo>
                    <a:pt x="37" y="77"/>
                  </a:lnTo>
                  <a:lnTo>
                    <a:pt x="69" y="124"/>
                  </a:lnTo>
                  <a:lnTo>
                    <a:pt x="99" y="84"/>
                  </a:lnTo>
                  <a:lnTo>
                    <a:pt x="120" y="124"/>
                  </a:lnTo>
                  <a:lnTo>
                    <a:pt x="245" y="168"/>
                  </a:lnTo>
                  <a:lnTo>
                    <a:pt x="275" y="238"/>
                  </a:lnTo>
                  <a:lnTo>
                    <a:pt x="252" y="235"/>
                  </a:lnTo>
                  <a:lnTo>
                    <a:pt x="232" y="268"/>
                  </a:lnTo>
                  <a:lnTo>
                    <a:pt x="308" y="253"/>
                  </a:lnTo>
                  <a:lnTo>
                    <a:pt x="349" y="289"/>
                  </a:lnTo>
                  <a:lnTo>
                    <a:pt x="344" y="73"/>
                  </a:lnTo>
                  <a:lnTo>
                    <a:pt x="236" y="36"/>
                  </a:lnTo>
                  <a:lnTo>
                    <a:pt x="149" y="99"/>
                  </a:lnTo>
                  <a:lnTo>
                    <a:pt x="114" y="66"/>
                  </a:lnTo>
                  <a:lnTo>
                    <a:pt x="103" y="14"/>
                  </a:lnTo>
                  <a:lnTo>
                    <a:pt x="51" y="0"/>
                  </a:lnTo>
                  <a:lnTo>
                    <a:pt x="0" y="36"/>
                  </a:lnTo>
                  <a:close/>
                </a:path>
              </a:pathLst>
            </a:custGeom>
            <a:solidFill>
              <a:srgbClr val="9DC6E2"/>
            </a:solidFill>
            <a:ln w="1651">
              <a:solidFill>
                <a:srgbClr val="004070"/>
              </a:solidFill>
              <a:prstDash val="solid"/>
              <a:round/>
              <a:headEnd/>
              <a:tailEnd/>
            </a:ln>
          </p:spPr>
          <p:txBody>
            <a:bodyPr/>
            <a:lstStyle/>
            <a:p>
              <a:endParaRPr lang="en-US"/>
            </a:p>
          </p:txBody>
        </p:sp>
        <p:sp>
          <p:nvSpPr>
            <p:cNvPr id="433" name="Freeform 163"/>
            <p:cNvSpPr>
              <a:spLocks/>
            </p:cNvSpPr>
            <p:nvPr/>
          </p:nvSpPr>
          <p:spPr bwMode="auto">
            <a:xfrm>
              <a:off x="2916" y="2308"/>
              <a:ext cx="4" cy="7"/>
            </a:xfrm>
            <a:custGeom>
              <a:avLst/>
              <a:gdLst>
                <a:gd name="T0" fmla="*/ 0 w 16"/>
                <a:gd name="T1" fmla="*/ 25 h 25"/>
                <a:gd name="T2" fmla="*/ 10 w 16"/>
                <a:gd name="T3" fmla="*/ 0 h 25"/>
                <a:gd name="T4" fmla="*/ 16 w 16"/>
                <a:gd name="T5" fmla="*/ 14 h 25"/>
                <a:gd name="T6" fmla="*/ 0 w 16"/>
                <a:gd name="T7" fmla="*/ 25 h 25"/>
                <a:gd name="T8" fmla="*/ 0 60000 65536"/>
                <a:gd name="T9" fmla="*/ 0 60000 65536"/>
                <a:gd name="T10" fmla="*/ 0 60000 65536"/>
                <a:gd name="T11" fmla="*/ 0 60000 65536"/>
                <a:gd name="T12" fmla="*/ 0 w 16"/>
                <a:gd name="T13" fmla="*/ 0 h 25"/>
                <a:gd name="T14" fmla="*/ 16 w 16"/>
                <a:gd name="T15" fmla="*/ 25 h 25"/>
              </a:gdLst>
              <a:ahLst/>
              <a:cxnLst>
                <a:cxn ang="T8">
                  <a:pos x="T0" y="T1"/>
                </a:cxn>
                <a:cxn ang="T9">
                  <a:pos x="T2" y="T3"/>
                </a:cxn>
                <a:cxn ang="T10">
                  <a:pos x="T4" y="T5"/>
                </a:cxn>
                <a:cxn ang="T11">
                  <a:pos x="T6" y="T7"/>
                </a:cxn>
              </a:cxnLst>
              <a:rect l="T12" t="T13" r="T14" b="T15"/>
              <a:pathLst>
                <a:path w="16" h="25">
                  <a:moveTo>
                    <a:pt x="0" y="25"/>
                  </a:moveTo>
                  <a:lnTo>
                    <a:pt x="10" y="0"/>
                  </a:lnTo>
                  <a:lnTo>
                    <a:pt x="16" y="14"/>
                  </a:lnTo>
                  <a:lnTo>
                    <a:pt x="0" y="25"/>
                  </a:lnTo>
                  <a:close/>
                </a:path>
              </a:pathLst>
            </a:custGeom>
            <a:solidFill>
              <a:srgbClr val="9DC6E2"/>
            </a:solidFill>
            <a:ln w="1651">
              <a:solidFill>
                <a:srgbClr val="004070"/>
              </a:solidFill>
              <a:prstDash val="solid"/>
              <a:round/>
              <a:headEnd/>
              <a:tailEnd/>
            </a:ln>
          </p:spPr>
          <p:txBody>
            <a:bodyPr/>
            <a:lstStyle/>
            <a:p>
              <a:endParaRPr lang="en-US"/>
            </a:p>
          </p:txBody>
        </p:sp>
        <p:sp>
          <p:nvSpPr>
            <p:cNvPr id="434" name="Freeform 164"/>
            <p:cNvSpPr>
              <a:spLocks/>
            </p:cNvSpPr>
            <p:nvPr/>
          </p:nvSpPr>
          <p:spPr bwMode="auto">
            <a:xfrm>
              <a:off x="2876" y="1899"/>
              <a:ext cx="28" cy="41"/>
            </a:xfrm>
            <a:custGeom>
              <a:avLst/>
              <a:gdLst>
                <a:gd name="T0" fmla="*/ 0 w 115"/>
                <a:gd name="T1" fmla="*/ 160 h 160"/>
                <a:gd name="T2" fmla="*/ 12 w 115"/>
                <a:gd name="T3" fmla="*/ 35 h 160"/>
                <a:gd name="T4" fmla="*/ 74 w 115"/>
                <a:gd name="T5" fmla="*/ 0 h 160"/>
                <a:gd name="T6" fmla="*/ 115 w 115"/>
                <a:gd name="T7" fmla="*/ 98 h 160"/>
                <a:gd name="T8" fmla="*/ 73 w 115"/>
                <a:gd name="T9" fmla="*/ 144 h 160"/>
                <a:gd name="T10" fmla="*/ 0 w 115"/>
                <a:gd name="T11" fmla="*/ 160 h 160"/>
                <a:gd name="T12" fmla="*/ 0 60000 65536"/>
                <a:gd name="T13" fmla="*/ 0 60000 65536"/>
                <a:gd name="T14" fmla="*/ 0 60000 65536"/>
                <a:gd name="T15" fmla="*/ 0 60000 65536"/>
                <a:gd name="T16" fmla="*/ 0 60000 65536"/>
                <a:gd name="T17" fmla="*/ 0 60000 65536"/>
                <a:gd name="T18" fmla="*/ 0 w 115"/>
                <a:gd name="T19" fmla="*/ 0 h 160"/>
                <a:gd name="T20" fmla="*/ 115 w 115"/>
                <a:gd name="T21" fmla="*/ 160 h 160"/>
              </a:gdLst>
              <a:ahLst/>
              <a:cxnLst>
                <a:cxn ang="T12">
                  <a:pos x="T0" y="T1"/>
                </a:cxn>
                <a:cxn ang="T13">
                  <a:pos x="T2" y="T3"/>
                </a:cxn>
                <a:cxn ang="T14">
                  <a:pos x="T4" y="T5"/>
                </a:cxn>
                <a:cxn ang="T15">
                  <a:pos x="T6" y="T7"/>
                </a:cxn>
                <a:cxn ang="T16">
                  <a:pos x="T8" y="T9"/>
                </a:cxn>
                <a:cxn ang="T17">
                  <a:pos x="T10" y="T11"/>
                </a:cxn>
              </a:cxnLst>
              <a:rect l="T18" t="T19" r="T20" b="T21"/>
              <a:pathLst>
                <a:path w="115" h="160">
                  <a:moveTo>
                    <a:pt x="0" y="160"/>
                  </a:moveTo>
                  <a:lnTo>
                    <a:pt x="12" y="35"/>
                  </a:lnTo>
                  <a:lnTo>
                    <a:pt x="74" y="0"/>
                  </a:lnTo>
                  <a:lnTo>
                    <a:pt x="115" y="98"/>
                  </a:lnTo>
                  <a:lnTo>
                    <a:pt x="73" y="144"/>
                  </a:lnTo>
                  <a:lnTo>
                    <a:pt x="0" y="160"/>
                  </a:lnTo>
                  <a:close/>
                </a:path>
              </a:pathLst>
            </a:custGeom>
            <a:solidFill>
              <a:srgbClr val="9DC6E2"/>
            </a:solidFill>
            <a:ln w="1651">
              <a:solidFill>
                <a:srgbClr val="004070"/>
              </a:solidFill>
              <a:prstDash val="solid"/>
              <a:round/>
              <a:headEnd/>
              <a:tailEnd/>
            </a:ln>
          </p:spPr>
          <p:txBody>
            <a:bodyPr/>
            <a:lstStyle/>
            <a:p>
              <a:endParaRPr lang="en-US"/>
            </a:p>
          </p:txBody>
        </p:sp>
        <p:sp>
          <p:nvSpPr>
            <p:cNvPr id="435" name="Freeform 165"/>
            <p:cNvSpPr>
              <a:spLocks/>
            </p:cNvSpPr>
            <p:nvPr/>
          </p:nvSpPr>
          <p:spPr bwMode="auto">
            <a:xfrm>
              <a:off x="2672" y="2190"/>
              <a:ext cx="30" cy="43"/>
            </a:xfrm>
            <a:custGeom>
              <a:avLst/>
              <a:gdLst>
                <a:gd name="T0" fmla="*/ 0 w 125"/>
                <a:gd name="T1" fmla="*/ 0 h 167"/>
                <a:gd name="T2" fmla="*/ 25 w 125"/>
                <a:gd name="T3" fmla="*/ 0 h 167"/>
                <a:gd name="T4" fmla="*/ 33 w 125"/>
                <a:gd name="T5" fmla="*/ 31 h 167"/>
                <a:gd name="T6" fmla="*/ 65 w 125"/>
                <a:gd name="T7" fmla="*/ 11 h 167"/>
                <a:gd name="T8" fmla="*/ 106 w 125"/>
                <a:gd name="T9" fmla="*/ 50 h 167"/>
                <a:gd name="T10" fmla="*/ 125 w 125"/>
                <a:gd name="T11" fmla="*/ 167 h 167"/>
                <a:gd name="T12" fmla="*/ 124 w 125"/>
                <a:gd name="T13" fmla="*/ 167 h 167"/>
                <a:gd name="T14" fmla="*/ 39 w 125"/>
                <a:gd name="T15" fmla="*/ 117 h 167"/>
                <a:gd name="T16" fmla="*/ 0 w 125"/>
                <a:gd name="T17" fmla="*/ 0 h 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167"/>
                <a:gd name="T29" fmla="*/ 125 w 125"/>
                <a:gd name="T30" fmla="*/ 167 h 1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167">
                  <a:moveTo>
                    <a:pt x="0" y="0"/>
                  </a:moveTo>
                  <a:lnTo>
                    <a:pt x="25" y="0"/>
                  </a:lnTo>
                  <a:lnTo>
                    <a:pt x="33" y="31"/>
                  </a:lnTo>
                  <a:lnTo>
                    <a:pt x="65" y="11"/>
                  </a:lnTo>
                  <a:lnTo>
                    <a:pt x="106" y="50"/>
                  </a:lnTo>
                  <a:lnTo>
                    <a:pt x="125" y="167"/>
                  </a:lnTo>
                  <a:lnTo>
                    <a:pt x="124" y="167"/>
                  </a:lnTo>
                  <a:lnTo>
                    <a:pt x="39" y="117"/>
                  </a:lnTo>
                  <a:lnTo>
                    <a:pt x="0" y="0"/>
                  </a:lnTo>
                  <a:close/>
                </a:path>
              </a:pathLst>
            </a:custGeom>
            <a:solidFill>
              <a:srgbClr val="9DC6E2"/>
            </a:solidFill>
            <a:ln w="1651">
              <a:solidFill>
                <a:srgbClr val="004070"/>
              </a:solidFill>
              <a:prstDash val="solid"/>
              <a:round/>
              <a:headEnd/>
              <a:tailEnd/>
            </a:ln>
          </p:spPr>
          <p:txBody>
            <a:bodyPr/>
            <a:lstStyle/>
            <a:p>
              <a:endParaRPr lang="en-US"/>
            </a:p>
          </p:txBody>
        </p:sp>
        <p:sp>
          <p:nvSpPr>
            <p:cNvPr id="436" name="Freeform 166"/>
            <p:cNvSpPr>
              <a:spLocks/>
            </p:cNvSpPr>
            <p:nvPr/>
          </p:nvSpPr>
          <p:spPr bwMode="auto">
            <a:xfrm>
              <a:off x="2747" y="2187"/>
              <a:ext cx="75" cy="52"/>
            </a:xfrm>
            <a:custGeom>
              <a:avLst/>
              <a:gdLst>
                <a:gd name="T0" fmla="*/ 0 w 319"/>
                <a:gd name="T1" fmla="*/ 176 h 199"/>
                <a:gd name="T2" fmla="*/ 28 w 319"/>
                <a:gd name="T3" fmla="*/ 199 h 199"/>
                <a:gd name="T4" fmla="*/ 128 w 319"/>
                <a:gd name="T5" fmla="*/ 191 h 199"/>
                <a:gd name="T6" fmla="*/ 161 w 319"/>
                <a:gd name="T7" fmla="*/ 179 h 199"/>
                <a:gd name="T8" fmla="*/ 205 w 319"/>
                <a:gd name="T9" fmla="*/ 87 h 199"/>
                <a:gd name="T10" fmla="*/ 263 w 319"/>
                <a:gd name="T11" fmla="*/ 91 h 199"/>
                <a:gd name="T12" fmla="*/ 319 w 319"/>
                <a:gd name="T13" fmla="*/ 59 h 199"/>
                <a:gd name="T14" fmla="*/ 265 w 319"/>
                <a:gd name="T15" fmla="*/ 33 h 199"/>
                <a:gd name="T16" fmla="*/ 249 w 319"/>
                <a:gd name="T17" fmla="*/ 0 h 199"/>
                <a:gd name="T18" fmla="*/ 183 w 319"/>
                <a:gd name="T19" fmla="*/ 62 h 199"/>
                <a:gd name="T20" fmla="*/ 164 w 319"/>
                <a:gd name="T21" fmla="*/ 96 h 199"/>
                <a:gd name="T22" fmla="*/ 143 w 319"/>
                <a:gd name="T23" fmla="*/ 77 h 199"/>
                <a:gd name="T24" fmla="*/ 105 w 319"/>
                <a:gd name="T25" fmla="*/ 127 h 199"/>
                <a:gd name="T26" fmla="*/ 62 w 319"/>
                <a:gd name="T27" fmla="*/ 133 h 199"/>
                <a:gd name="T28" fmla="*/ 48 w 319"/>
                <a:gd name="T29" fmla="*/ 179 h 199"/>
                <a:gd name="T30" fmla="*/ 0 w 319"/>
                <a:gd name="T31" fmla="*/ 176 h 1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19"/>
                <a:gd name="T49" fmla="*/ 0 h 199"/>
                <a:gd name="T50" fmla="*/ 319 w 319"/>
                <a:gd name="T51" fmla="*/ 199 h 19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19" h="199">
                  <a:moveTo>
                    <a:pt x="0" y="176"/>
                  </a:moveTo>
                  <a:lnTo>
                    <a:pt x="28" y="199"/>
                  </a:lnTo>
                  <a:lnTo>
                    <a:pt x="128" y="191"/>
                  </a:lnTo>
                  <a:lnTo>
                    <a:pt x="161" y="179"/>
                  </a:lnTo>
                  <a:lnTo>
                    <a:pt x="205" y="87"/>
                  </a:lnTo>
                  <a:lnTo>
                    <a:pt x="263" y="91"/>
                  </a:lnTo>
                  <a:lnTo>
                    <a:pt x="319" y="59"/>
                  </a:lnTo>
                  <a:lnTo>
                    <a:pt x="265" y="33"/>
                  </a:lnTo>
                  <a:lnTo>
                    <a:pt x="249" y="0"/>
                  </a:lnTo>
                  <a:lnTo>
                    <a:pt x="183" y="62"/>
                  </a:lnTo>
                  <a:lnTo>
                    <a:pt x="164" y="96"/>
                  </a:lnTo>
                  <a:lnTo>
                    <a:pt x="143" y="77"/>
                  </a:lnTo>
                  <a:lnTo>
                    <a:pt x="105" y="127"/>
                  </a:lnTo>
                  <a:lnTo>
                    <a:pt x="62" y="133"/>
                  </a:lnTo>
                  <a:lnTo>
                    <a:pt x="48" y="179"/>
                  </a:lnTo>
                  <a:lnTo>
                    <a:pt x="0" y="176"/>
                  </a:lnTo>
                  <a:close/>
                </a:path>
              </a:pathLst>
            </a:custGeom>
            <a:solidFill>
              <a:srgbClr val="9DC6E2"/>
            </a:solidFill>
            <a:ln w="1651">
              <a:solidFill>
                <a:srgbClr val="004070"/>
              </a:solidFill>
              <a:prstDash val="solid"/>
              <a:round/>
              <a:headEnd/>
              <a:tailEnd/>
            </a:ln>
          </p:spPr>
          <p:txBody>
            <a:bodyPr/>
            <a:lstStyle/>
            <a:p>
              <a:endParaRPr lang="en-US"/>
            </a:p>
          </p:txBody>
        </p:sp>
        <p:sp>
          <p:nvSpPr>
            <p:cNvPr id="437" name="Freeform 167"/>
            <p:cNvSpPr>
              <a:spLocks/>
            </p:cNvSpPr>
            <p:nvPr/>
          </p:nvSpPr>
          <p:spPr bwMode="auto">
            <a:xfrm>
              <a:off x="2361" y="1914"/>
              <a:ext cx="132" cy="125"/>
            </a:xfrm>
            <a:custGeom>
              <a:avLst/>
              <a:gdLst>
                <a:gd name="T0" fmla="*/ 0 w 560"/>
                <a:gd name="T1" fmla="*/ 267 h 486"/>
                <a:gd name="T2" fmla="*/ 52 w 560"/>
                <a:gd name="T3" fmla="*/ 284 h 486"/>
                <a:gd name="T4" fmla="*/ 175 w 560"/>
                <a:gd name="T5" fmla="*/ 267 h 486"/>
                <a:gd name="T6" fmla="*/ 198 w 560"/>
                <a:gd name="T7" fmla="*/ 218 h 486"/>
                <a:gd name="T8" fmla="*/ 281 w 560"/>
                <a:gd name="T9" fmla="*/ 190 h 486"/>
                <a:gd name="T10" fmla="*/ 289 w 560"/>
                <a:gd name="T11" fmla="*/ 149 h 486"/>
                <a:gd name="T12" fmla="*/ 316 w 560"/>
                <a:gd name="T13" fmla="*/ 138 h 486"/>
                <a:gd name="T14" fmla="*/ 304 w 560"/>
                <a:gd name="T15" fmla="*/ 116 h 486"/>
                <a:gd name="T16" fmla="*/ 334 w 560"/>
                <a:gd name="T17" fmla="*/ 114 h 486"/>
                <a:gd name="T18" fmla="*/ 356 w 560"/>
                <a:gd name="T19" fmla="*/ 72 h 486"/>
                <a:gd name="T20" fmla="*/ 347 w 560"/>
                <a:gd name="T21" fmla="*/ 31 h 486"/>
                <a:gd name="T22" fmla="*/ 458 w 560"/>
                <a:gd name="T23" fmla="*/ 0 h 486"/>
                <a:gd name="T24" fmla="*/ 560 w 560"/>
                <a:gd name="T25" fmla="*/ 62 h 486"/>
                <a:gd name="T26" fmla="*/ 532 w 560"/>
                <a:gd name="T27" fmla="*/ 88 h 486"/>
                <a:gd name="T28" fmla="*/ 436 w 560"/>
                <a:gd name="T29" fmla="*/ 88 h 486"/>
                <a:gd name="T30" fmla="*/ 437 w 560"/>
                <a:gd name="T31" fmla="*/ 143 h 486"/>
                <a:gd name="T32" fmla="*/ 481 w 560"/>
                <a:gd name="T33" fmla="*/ 178 h 486"/>
                <a:gd name="T34" fmla="*/ 455 w 560"/>
                <a:gd name="T35" fmla="*/ 196 h 486"/>
                <a:gd name="T36" fmla="*/ 462 w 560"/>
                <a:gd name="T37" fmla="*/ 226 h 486"/>
                <a:gd name="T38" fmla="*/ 363 w 560"/>
                <a:gd name="T39" fmla="*/ 337 h 486"/>
                <a:gd name="T40" fmla="*/ 319 w 560"/>
                <a:gd name="T41" fmla="*/ 335 h 486"/>
                <a:gd name="T42" fmla="*/ 289 w 560"/>
                <a:gd name="T43" fmla="*/ 362 h 486"/>
                <a:gd name="T44" fmla="*/ 341 w 560"/>
                <a:gd name="T45" fmla="*/ 464 h 486"/>
                <a:gd name="T46" fmla="*/ 265 w 560"/>
                <a:gd name="T47" fmla="*/ 464 h 486"/>
                <a:gd name="T48" fmla="*/ 238 w 560"/>
                <a:gd name="T49" fmla="*/ 486 h 486"/>
                <a:gd name="T50" fmla="*/ 182 w 560"/>
                <a:gd name="T51" fmla="*/ 425 h 486"/>
                <a:gd name="T52" fmla="*/ 26 w 560"/>
                <a:gd name="T53" fmla="*/ 436 h 486"/>
                <a:gd name="T54" fmla="*/ 79 w 560"/>
                <a:gd name="T55" fmla="*/ 366 h 486"/>
                <a:gd name="T56" fmla="*/ 0 w 560"/>
                <a:gd name="T57" fmla="*/ 267 h 48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0"/>
                <a:gd name="T88" fmla="*/ 0 h 486"/>
                <a:gd name="T89" fmla="*/ 560 w 560"/>
                <a:gd name="T90" fmla="*/ 486 h 48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0" h="486">
                  <a:moveTo>
                    <a:pt x="0" y="267"/>
                  </a:moveTo>
                  <a:lnTo>
                    <a:pt x="52" y="284"/>
                  </a:lnTo>
                  <a:lnTo>
                    <a:pt x="175" y="267"/>
                  </a:lnTo>
                  <a:lnTo>
                    <a:pt x="198" y="218"/>
                  </a:lnTo>
                  <a:lnTo>
                    <a:pt x="281" y="190"/>
                  </a:lnTo>
                  <a:lnTo>
                    <a:pt x="289" y="149"/>
                  </a:lnTo>
                  <a:lnTo>
                    <a:pt x="316" y="138"/>
                  </a:lnTo>
                  <a:lnTo>
                    <a:pt x="304" y="116"/>
                  </a:lnTo>
                  <a:lnTo>
                    <a:pt x="334" y="114"/>
                  </a:lnTo>
                  <a:lnTo>
                    <a:pt x="356" y="72"/>
                  </a:lnTo>
                  <a:lnTo>
                    <a:pt x="347" y="31"/>
                  </a:lnTo>
                  <a:lnTo>
                    <a:pt x="458" y="0"/>
                  </a:lnTo>
                  <a:lnTo>
                    <a:pt x="560" y="62"/>
                  </a:lnTo>
                  <a:lnTo>
                    <a:pt x="532" y="88"/>
                  </a:lnTo>
                  <a:lnTo>
                    <a:pt x="436" y="88"/>
                  </a:lnTo>
                  <a:lnTo>
                    <a:pt x="437" y="143"/>
                  </a:lnTo>
                  <a:lnTo>
                    <a:pt x="481" y="178"/>
                  </a:lnTo>
                  <a:lnTo>
                    <a:pt x="455" y="196"/>
                  </a:lnTo>
                  <a:lnTo>
                    <a:pt x="462" y="226"/>
                  </a:lnTo>
                  <a:lnTo>
                    <a:pt x="363" y="337"/>
                  </a:lnTo>
                  <a:lnTo>
                    <a:pt x="319" y="335"/>
                  </a:lnTo>
                  <a:lnTo>
                    <a:pt x="289" y="362"/>
                  </a:lnTo>
                  <a:lnTo>
                    <a:pt x="341" y="464"/>
                  </a:lnTo>
                  <a:lnTo>
                    <a:pt x="265" y="464"/>
                  </a:lnTo>
                  <a:lnTo>
                    <a:pt x="238" y="486"/>
                  </a:lnTo>
                  <a:lnTo>
                    <a:pt x="182" y="425"/>
                  </a:lnTo>
                  <a:lnTo>
                    <a:pt x="26" y="436"/>
                  </a:lnTo>
                  <a:lnTo>
                    <a:pt x="79" y="366"/>
                  </a:lnTo>
                  <a:lnTo>
                    <a:pt x="0" y="267"/>
                  </a:lnTo>
                  <a:close/>
                </a:path>
              </a:pathLst>
            </a:custGeom>
            <a:solidFill>
              <a:srgbClr val="9DC6E2"/>
            </a:solidFill>
            <a:ln w="1651">
              <a:solidFill>
                <a:srgbClr val="004070"/>
              </a:solidFill>
              <a:prstDash val="solid"/>
              <a:round/>
              <a:headEnd/>
              <a:tailEnd/>
            </a:ln>
          </p:spPr>
          <p:txBody>
            <a:bodyPr/>
            <a:lstStyle/>
            <a:p>
              <a:endParaRPr lang="en-US"/>
            </a:p>
          </p:txBody>
        </p:sp>
        <p:sp>
          <p:nvSpPr>
            <p:cNvPr id="438" name="Freeform 168"/>
            <p:cNvSpPr>
              <a:spLocks/>
            </p:cNvSpPr>
            <p:nvPr/>
          </p:nvSpPr>
          <p:spPr bwMode="auto">
            <a:xfrm>
              <a:off x="2806" y="2149"/>
              <a:ext cx="18" cy="25"/>
            </a:xfrm>
            <a:custGeom>
              <a:avLst/>
              <a:gdLst>
                <a:gd name="T0" fmla="*/ 0 w 77"/>
                <a:gd name="T1" fmla="*/ 97 h 97"/>
                <a:gd name="T2" fmla="*/ 54 w 77"/>
                <a:gd name="T3" fmla="*/ 51 h 97"/>
                <a:gd name="T4" fmla="*/ 77 w 77"/>
                <a:gd name="T5" fmla="*/ 0 h 97"/>
                <a:gd name="T6" fmla="*/ 0 w 77"/>
                <a:gd name="T7" fmla="*/ 97 h 97"/>
                <a:gd name="T8" fmla="*/ 0 60000 65536"/>
                <a:gd name="T9" fmla="*/ 0 60000 65536"/>
                <a:gd name="T10" fmla="*/ 0 60000 65536"/>
                <a:gd name="T11" fmla="*/ 0 60000 65536"/>
                <a:gd name="T12" fmla="*/ 0 w 77"/>
                <a:gd name="T13" fmla="*/ 0 h 97"/>
                <a:gd name="T14" fmla="*/ 77 w 77"/>
                <a:gd name="T15" fmla="*/ 97 h 97"/>
              </a:gdLst>
              <a:ahLst/>
              <a:cxnLst>
                <a:cxn ang="T8">
                  <a:pos x="T0" y="T1"/>
                </a:cxn>
                <a:cxn ang="T9">
                  <a:pos x="T2" y="T3"/>
                </a:cxn>
                <a:cxn ang="T10">
                  <a:pos x="T4" y="T5"/>
                </a:cxn>
                <a:cxn ang="T11">
                  <a:pos x="T6" y="T7"/>
                </a:cxn>
              </a:cxnLst>
              <a:rect l="T12" t="T13" r="T14" b="T15"/>
              <a:pathLst>
                <a:path w="77" h="97">
                  <a:moveTo>
                    <a:pt x="0" y="97"/>
                  </a:moveTo>
                  <a:lnTo>
                    <a:pt x="54" y="51"/>
                  </a:lnTo>
                  <a:lnTo>
                    <a:pt x="77" y="0"/>
                  </a:lnTo>
                  <a:lnTo>
                    <a:pt x="0" y="97"/>
                  </a:lnTo>
                  <a:close/>
                </a:path>
              </a:pathLst>
            </a:custGeom>
            <a:solidFill>
              <a:srgbClr val="9DC6E2"/>
            </a:solidFill>
            <a:ln w="1651">
              <a:solidFill>
                <a:srgbClr val="004070"/>
              </a:solidFill>
              <a:prstDash val="solid"/>
              <a:round/>
              <a:headEnd/>
              <a:tailEnd/>
            </a:ln>
          </p:spPr>
          <p:txBody>
            <a:bodyPr/>
            <a:lstStyle/>
            <a:p>
              <a:endParaRPr lang="en-US"/>
            </a:p>
          </p:txBody>
        </p:sp>
        <p:sp>
          <p:nvSpPr>
            <p:cNvPr id="439" name="Freeform 169"/>
            <p:cNvSpPr>
              <a:spLocks/>
            </p:cNvSpPr>
            <p:nvPr/>
          </p:nvSpPr>
          <p:spPr bwMode="auto">
            <a:xfrm>
              <a:off x="2827" y="2085"/>
              <a:ext cx="32" cy="53"/>
            </a:xfrm>
            <a:custGeom>
              <a:avLst/>
              <a:gdLst>
                <a:gd name="T0" fmla="*/ 0 w 136"/>
                <a:gd name="T1" fmla="*/ 79 h 203"/>
                <a:gd name="T2" fmla="*/ 26 w 136"/>
                <a:gd name="T3" fmla="*/ 0 h 203"/>
                <a:gd name="T4" fmla="*/ 74 w 136"/>
                <a:gd name="T5" fmla="*/ 2 h 203"/>
                <a:gd name="T6" fmla="*/ 87 w 136"/>
                <a:gd name="T7" fmla="*/ 55 h 203"/>
                <a:gd name="T8" fmla="*/ 49 w 136"/>
                <a:gd name="T9" fmla="*/ 110 h 203"/>
                <a:gd name="T10" fmla="*/ 58 w 136"/>
                <a:gd name="T11" fmla="*/ 141 h 203"/>
                <a:gd name="T12" fmla="*/ 130 w 136"/>
                <a:gd name="T13" fmla="*/ 161 h 203"/>
                <a:gd name="T14" fmla="*/ 136 w 136"/>
                <a:gd name="T15" fmla="*/ 203 h 203"/>
                <a:gd name="T16" fmla="*/ 92 w 136"/>
                <a:gd name="T17" fmla="*/ 161 h 203"/>
                <a:gd name="T18" fmla="*/ 92 w 136"/>
                <a:gd name="T19" fmla="*/ 181 h 203"/>
                <a:gd name="T20" fmla="*/ 26 w 136"/>
                <a:gd name="T21" fmla="*/ 161 h 203"/>
                <a:gd name="T22" fmla="*/ 0 w 136"/>
                <a:gd name="T23" fmla="*/ 79 h 2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6"/>
                <a:gd name="T37" fmla="*/ 0 h 203"/>
                <a:gd name="T38" fmla="*/ 136 w 136"/>
                <a:gd name="T39" fmla="*/ 203 h 20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6" h="203">
                  <a:moveTo>
                    <a:pt x="0" y="79"/>
                  </a:moveTo>
                  <a:lnTo>
                    <a:pt x="26" y="0"/>
                  </a:lnTo>
                  <a:lnTo>
                    <a:pt x="74" y="2"/>
                  </a:lnTo>
                  <a:lnTo>
                    <a:pt x="87" y="55"/>
                  </a:lnTo>
                  <a:lnTo>
                    <a:pt x="49" y="110"/>
                  </a:lnTo>
                  <a:lnTo>
                    <a:pt x="58" y="141"/>
                  </a:lnTo>
                  <a:lnTo>
                    <a:pt x="130" y="161"/>
                  </a:lnTo>
                  <a:lnTo>
                    <a:pt x="136" y="203"/>
                  </a:lnTo>
                  <a:lnTo>
                    <a:pt x="92" y="161"/>
                  </a:lnTo>
                  <a:lnTo>
                    <a:pt x="92" y="181"/>
                  </a:lnTo>
                  <a:lnTo>
                    <a:pt x="26" y="161"/>
                  </a:lnTo>
                  <a:lnTo>
                    <a:pt x="0" y="79"/>
                  </a:lnTo>
                  <a:close/>
                </a:path>
              </a:pathLst>
            </a:custGeom>
            <a:solidFill>
              <a:srgbClr val="9DC6E2"/>
            </a:solidFill>
            <a:ln w="1651">
              <a:solidFill>
                <a:srgbClr val="004070"/>
              </a:solidFill>
              <a:prstDash val="solid"/>
              <a:round/>
              <a:headEnd/>
              <a:tailEnd/>
            </a:ln>
          </p:spPr>
          <p:txBody>
            <a:bodyPr/>
            <a:lstStyle/>
            <a:p>
              <a:endParaRPr lang="en-US"/>
            </a:p>
          </p:txBody>
        </p:sp>
        <p:sp>
          <p:nvSpPr>
            <p:cNvPr id="440" name="Freeform 170"/>
            <p:cNvSpPr>
              <a:spLocks/>
            </p:cNvSpPr>
            <p:nvPr/>
          </p:nvSpPr>
          <p:spPr bwMode="auto">
            <a:xfrm>
              <a:off x="2830" y="2130"/>
              <a:ext cx="9" cy="11"/>
            </a:xfrm>
            <a:custGeom>
              <a:avLst/>
              <a:gdLst>
                <a:gd name="T0" fmla="*/ 0 w 39"/>
                <a:gd name="T1" fmla="*/ 0 h 41"/>
                <a:gd name="T2" fmla="*/ 20 w 39"/>
                <a:gd name="T3" fmla="*/ 0 h 41"/>
                <a:gd name="T4" fmla="*/ 39 w 39"/>
                <a:gd name="T5" fmla="*/ 8 h 41"/>
                <a:gd name="T6" fmla="*/ 29 w 39"/>
                <a:gd name="T7" fmla="*/ 41 h 41"/>
                <a:gd name="T8" fmla="*/ 0 w 39"/>
                <a:gd name="T9" fmla="*/ 0 h 41"/>
                <a:gd name="T10" fmla="*/ 0 60000 65536"/>
                <a:gd name="T11" fmla="*/ 0 60000 65536"/>
                <a:gd name="T12" fmla="*/ 0 60000 65536"/>
                <a:gd name="T13" fmla="*/ 0 60000 65536"/>
                <a:gd name="T14" fmla="*/ 0 60000 65536"/>
                <a:gd name="T15" fmla="*/ 0 w 39"/>
                <a:gd name="T16" fmla="*/ 0 h 41"/>
                <a:gd name="T17" fmla="*/ 39 w 39"/>
                <a:gd name="T18" fmla="*/ 41 h 41"/>
              </a:gdLst>
              <a:ahLst/>
              <a:cxnLst>
                <a:cxn ang="T10">
                  <a:pos x="T0" y="T1"/>
                </a:cxn>
                <a:cxn ang="T11">
                  <a:pos x="T2" y="T3"/>
                </a:cxn>
                <a:cxn ang="T12">
                  <a:pos x="T4" y="T5"/>
                </a:cxn>
                <a:cxn ang="T13">
                  <a:pos x="T6" y="T7"/>
                </a:cxn>
                <a:cxn ang="T14">
                  <a:pos x="T8" y="T9"/>
                </a:cxn>
              </a:cxnLst>
              <a:rect l="T15" t="T16" r="T17" b="T18"/>
              <a:pathLst>
                <a:path w="39" h="41">
                  <a:moveTo>
                    <a:pt x="0" y="0"/>
                  </a:moveTo>
                  <a:lnTo>
                    <a:pt x="20" y="0"/>
                  </a:lnTo>
                  <a:lnTo>
                    <a:pt x="39" y="8"/>
                  </a:lnTo>
                  <a:lnTo>
                    <a:pt x="29" y="41"/>
                  </a:lnTo>
                  <a:lnTo>
                    <a:pt x="0" y="0"/>
                  </a:lnTo>
                  <a:close/>
                </a:path>
              </a:pathLst>
            </a:custGeom>
            <a:solidFill>
              <a:srgbClr val="9DC6E2"/>
            </a:solidFill>
            <a:ln w="1651">
              <a:solidFill>
                <a:srgbClr val="004070"/>
              </a:solidFill>
              <a:prstDash val="solid"/>
              <a:round/>
              <a:headEnd/>
              <a:tailEnd/>
            </a:ln>
          </p:spPr>
          <p:txBody>
            <a:bodyPr/>
            <a:lstStyle/>
            <a:p>
              <a:endParaRPr lang="en-US"/>
            </a:p>
          </p:txBody>
        </p:sp>
        <p:sp>
          <p:nvSpPr>
            <p:cNvPr id="441" name="Freeform 171"/>
            <p:cNvSpPr>
              <a:spLocks/>
            </p:cNvSpPr>
            <p:nvPr/>
          </p:nvSpPr>
          <p:spPr bwMode="auto">
            <a:xfrm>
              <a:off x="2843" y="2144"/>
              <a:ext cx="8" cy="13"/>
            </a:xfrm>
            <a:custGeom>
              <a:avLst/>
              <a:gdLst>
                <a:gd name="T0" fmla="*/ 0 w 36"/>
                <a:gd name="T1" fmla="*/ 0 h 52"/>
                <a:gd name="T2" fmla="*/ 3 w 36"/>
                <a:gd name="T3" fmla="*/ 52 h 52"/>
                <a:gd name="T4" fmla="*/ 36 w 36"/>
                <a:gd name="T5" fmla="*/ 30 h 52"/>
                <a:gd name="T6" fmla="*/ 0 w 36"/>
                <a:gd name="T7" fmla="*/ 0 h 52"/>
                <a:gd name="T8" fmla="*/ 0 60000 65536"/>
                <a:gd name="T9" fmla="*/ 0 60000 65536"/>
                <a:gd name="T10" fmla="*/ 0 60000 65536"/>
                <a:gd name="T11" fmla="*/ 0 60000 65536"/>
                <a:gd name="T12" fmla="*/ 0 w 36"/>
                <a:gd name="T13" fmla="*/ 0 h 52"/>
                <a:gd name="T14" fmla="*/ 36 w 36"/>
                <a:gd name="T15" fmla="*/ 52 h 52"/>
              </a:gdLst>
              <a:ahLst/>
              <a:cxnLst>
                <a:cxn ang="T8">
                  <a:pos x="T0" y="T1"/>
                </a:cxn>
                <a:cxn ang="T9">
                  <a:pos x="T2" y="T3"/>
                </a:cxn>
                <a:cxn ang="T10">
                  <a:pos x="T4" y="T5"/>
                </a:cxn>
                <a:cxn ang="T11">
                  <a:pos x="T6" y="T7"/>
                </a:cxn>
              </a:cxnLst>
              <a:rect l="T12" t="T13" r="T14" b="T15"/>
              <a:pathLst>
                <a:path w="36" h="52">
                  <a:moveTo>
                    <a:pt x="0" y="0"/>
                  </a:moveTo>
                  <a:lnTo>
                    <a:pt x="3" y="52"/>
                  </a:lnTo>
                  <a:lnTo>
                    <a:pt x="36" y="30"/>
                  </a:lnTo>
                  <a:lnTo>
                    <a:pt x="0" y="0"/>
                  </a:lnTo>
                  <a:close/>
                </a:path>
              </a:pathLst>
            </a:custGeom>
            <a:solidFill>
              <a:srgbClr val="9DC6E2"/>
            </a:solidFill>
            <a:ln w="1651">
              <a:solidFill>
                <a:srgbClr val="004070"/>
              </a:solidFill>
              <a:prstDash val="solid"/>
              <a:round/>
              <a:headEnd/>
              <a:tailEnd/>
            </a:ln>
          </p:spPr>
          <p:txBody>
            <a:bodyPr/>
            <a:lstStyle/>
            <a:p>
              <a:endParaRPr lang="en-US"/>
            </a:p>
          </p:txBody>
        </p:sp>
        <p:sp>
          <p:nvSpPr>
            <p:cNvPr id="442" name="Freeform 172"/>
            <p:cNvSpPr>
              <a:spLocks/>
            </p:cNvSpPr>
            <p:nvPr/>
          </p:nvSpPr>
          <p:spPr bwMode="auto">
            <a:xfrm>
              <a:off x="2843" y="2163"/>
              <a:ext cx="35" cy="36"/>
            </a:xfrm>
            <a:custGeom>
              <a:avLst/>
              <a:gdLst>
                <a:gd name="T0" fmla="*/ 0 w 145"/>
                <a:gd name="T1" fmla="*/ 95 h 139"/>
                <a:gd name="T2" fmla="*/ 31 w 145"/>
                <a:gd name="T3" fmla="*/ 45 h 139"/>
                <a:gd name="T4" fmla="*/ 68 w 145"/>
                <a:gd name="T5" fmla="*/ 54 h 139"/>
                <a:gd name="T6" fmla="*/ 121 w 145"/>
                <a:gd name="T7" fmla="*/ 0 h 139"/>
                <a:gd name="T8" fmla="*/ 145 w 145"/>
                <a:gd name="T9" fmla="*/ 32 h 139"/>
                <a:gd name="T10" fmla="*/ 141 w 145"/>
                <a:gd name="T11" fmla="*/ 114 h 139"/>
                <a:gd name="T12" fmla="*/ 129 w 145"/>
                <a:gd name="T13" fmla="*/ 80 h 139"/>
                <a:gd name="T14" fmla="*/ 115 w 145"/>
                <a:gd name="T15" fmla="*/ 139 h 139"/>
                <a:gd name="T16" fmla="*/ 78 w 145"/>
                <a:gd name="T17" fmla="*/ 123 h 139"/>
                <a:gd name="T18" fmla="*/ 56 w 145"/>
                <a:gd name="T19" fmla="*/ 62 h 139"/>
                <a:gd name="T20" fmla="*/ 0 w 145"/>
                <a:gd name="T21" fmla="*/ 95 h 1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5"/>
                <a:gd name="T34" fmla="*/ 0 h 139"/>
                <a:gd name="T35" fmla="*/ 145 w 145"/>
                <a:gd name="T36" fmla="*/ 139 h 1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5" h="139">
                  <a:moveTo>
                    <a:pt x="0" y="95"/>
                  </a:moveTo>
                  <a:lnTo>
                    <a:pt x="31" y="45"/>
                  </a:lnTo>
                  <a:lnTo>
                    <a:pt x="68" y="54"/>
                  </a:lnTo>
                  <a:lnTo>
                    <a:pt x="121" y="0"/>
                  </a:lnTo>
                  <a:lnTo>
                    <a:pt x="145" y="32"/>
                  </a:lnTo>
                  <a:lnTo>
                    <a:pt x="141" y="114"/>
                  </a:lnTo>
                  <a:lnTo>
                    <a:pt x="129" y="80"/>
                  </a:lnTo>
                  <a:lnTo>
                    <a:pt x="115" y="139"/>
                  </a:lnTo>
                  <a:lnTo>
                    <a:pt x="78" y="123"/>
                  </a:lnTo>
                  <a:lnTo>
                    <a:pt x="56" y="62"/>
                  </a:lnTo>
                  <a:lnTo>
                    <a:pt x="0" y="95"/>
                  </a:lnTo>
                  <a:close/>
                </a:path>
              </a:pathLst>
            </a:custGeom>
            <a:solidFill>
              <a:srgbClr val="9DC6E2"/>
            </a:solidFill>
            <a:ln w="1651">
              <a:solidFill>
                <a:srgbClr val="004070"/>
              </a:solidFill>
              <a:prstDash val="solid"/>
              <a:round/>
              <a:headEnd/>
              <a:tailEnd/>
            </a:ln>
          </p:spPr>
          <p:txBody>
            <a:bodyPr/>
            <a:lstStyle/>
            <a:p>
              <a:endParaRPr lang="en-US"/>
            </a:p>
          </p:txBody>
        </p:sp>
        <p:sp>
          <p:nvSpPr>
            <p:cNvPr id="443" name="Freeform 173"/>
            <p:cNvSpPr>
              <a:spLocks/>
            </p:cNvSpPr>
            <p:nvPr/>
          </p:nvSpPr>
          <p:spPr bwMode="auto">
            <a:xfrm>
              <a:off x="2848" y="2154"/>
              <a:ext cx="7" cy="15"/>
            </a:xfrm>
            <a:custGeom>
              <a:avLst/>
              <a:gdLst>
                <a:gd name="T0" fmla="*/ 0 w 33"/>
                <a:gd name="T1" fmla="*/ 35 h 56"/>
                <a:gd name="T2" fmla="*/ 8 w 33"/>
                <a:gd name="T3" fmla="*/ 24 h 56"/>
                <a:gd name="T4" fmla="*/ 33 w 33"/>
                <a:gd name="T5" fmla="*/ 0 h 56"/>
                <a:gd name="T6" fmla="*/ 22 w 33"/>
                <a:gd name="T7" fmla="*/ 56 h 56"/>
                <a:gd name="T8" fmla="*/ 0 w 33"/>
                <a:gd name="T9" fmla="*/ 35 h 56"/>
                <a:gd name="T10" fmla="*/ 0 60000 65536"/>
                <a:gd name="T11" fmla="*/ 0 60000 65536"/>
                <a:gd name="T12" fmla="*/ 0 60000 65536"/>
                <a:gd name="T13" fmla="*/ 0 60000 65536"/>
                <a:gd name="T14" fmla="*/ 0 60000 65536"/>
                <a:gd name="T15" fmla="*/ 0 w 33"/>
                <a:gd name="T16" fmla="*/ 0 h 56"/>
                <a:gd name="T17" fmla="*/ 33 w 33"/>
                <a:gd name="T18" fmla="*/ 56 h 56"/>
              </a:gdLst>
              <a:ahLst/>
              <a:cxnLst>
                <a:cxn ang="T10">
                  <a:pos x="T0" y="T1"/>
                </a:cxn>
                <a:cxn ang="T11">
                  <a:pos x="T2" y="T3"/>
                </a:cxn>
                <a:cxn ang="T12">
                  <a:pos x="T4" y="T5"/>
                </a:cxn>
                <a:cxn ang="T13">
                  <a:pos x="T6" y="T7"/>
                </a:cxn>
                <a:cxn ang="T14">
                  <a:pos x="T8" y="T9"/>
                </a:cxn>
              </a:cxnLst>
              <a:rect l="T15" t="T16" r="T17" b="T18"/>
              <a:pathLst>
                <a:path w="33" h="56">
                  <a:moveTo>
                    <a:pt x="0" y="35"/>
                  </a:moveTo>
                  <a:lnTo>
                    <a:pt x="8" y="24"/>
                  </a:lnTo>
                  <a:lnTo>
                    <a:pt x="33" y="0"/>
                  </a:lnTo>
                  <a:lnTo>
                    <a:pt x="22" y="56"/>
                  </a:lnTo>
                  <a:lnTo>
                    <a:pt x="0" y="35"/>
                  </a:lnTo>
                  <a:close/>
                </a:path>
              </a:pathLst>
            </a:custGeom>
            <a:solidFill>
              <a:srgbClr val="9DC6E2"/>
            </a:solidFill>
            <a:ln w="1651">
              <a:solidFill>
                <a:srgbClr val="004070"/>
              </a:solidFill>
              <a:prstDash val="solid"/>
              <a:round/>
              <a:headEnd/>
              <a:tailEnd/>
            </a:ln>
          </p:spPr>
          <p:txBody>
            <a:bodyPr/>
            <a:lstStyle/>
            <a:p>
              <a:endParaRPr lang="en-US"/>
            </a:p>
          </p:txBody>
        </p:sp>
        <p:sp>
          <p:nvSpPr>
            <p:cNvPr id="444" name="Freeform 174"/>
            <p:cNvSpPr>
              <a:spLocks/>
            </p:cNvSpPr>
            <p:nvPr/>
          </p:nvSpPr>
          <p:spPr bwMode="auto">
            <a:xfrm>
              <a:off x="2651" y="2066"/>
              <a:ext cx="62" cy="132"/>
            </a:xfrm>
            <a:custGeom>
              <a:avLst/>
              <a:gdLst>
                <a:gd name="T0" fmla="*/ 0 w 264"/>
                <a:gd name="T1" fmla="*/ 82 h 511"/>
                <a:gd name="T2" fmla="*/ 18 w 264"/>
                <a:gd name="T3" fmla="*/ 42 h 511"/>
                <a:gd name="T4" fmla="*/ 89 w 264"/>
                <a:gd name="T5" fmla="*/ 0 h 511"/>
                <a:gd name="T6" fmla="*/ 121 w 264"/>
                <a:gd name="T7" fmla="*/ 40 h 511"/>
                <a:gd name="T8" fmla="*/ 111 w 264"/>
                <a:gd name="T9" fmla="*/ 109 h 511"/>
                <a:gd name="T10" fmla="*/ 196 w 264"/>
                <a:gd name="T11" fmla="*/ 79 h 511"/>
                <a:gd name="T12" fmla="*/ 232 w 264"/>
                <a:gd name="T13" fmla="*/ 109 h 511"/>
                <a:gd name="T14" fmla="*/ 264 w 264"/>
                <a:gd name="T15" fmla="*/ 176 h 511"/>
                <a:gd name="T16" fmla="*/ 253 w 264"/>
                <a:gd name="T17" fmla="*/ 219 h 511"/>
                <a:gd name="T18" fmla="*/ 188 w 264"/>
                <a:gd name="T19" fmla="*/ 216 h 511"/>
                <a:gd name="T20" fmla="*/ 165 w 264"/>
                <a:gd name="T21" fmla="*/ 236 h 511"/>
                <a:gd name="T22" fmla="*/ 177 w 264"/>
                <a:gd name="T23" fmla="*/ 307 h 511"/>
                <a:gd name="T24" fmla="*/ 90 w 264"/>
                <a:gd name="T25" fmla="*/ 245 h 511"/>
                <a:gd name="T26" fmla="*/ 55 w 264"/>
                <a:gd name="T27" fmla="*/ 355 h 511"/>
                <a:gd name="T28" fmla="*/ 96 w 264"/>
                <a:gd name="T29" fmla="*/ 456 h 511"/>
                <a:gd name="T30" fmla="*/ 155 w 264"/>
                <a:gd name="T31" fmla="*/ 491 h 511"/>
                <a:gd name="T32" fmla="*/ 123 w 264"/>
                <a:gd name="T33" fmla="*/ 511 h 511"/>
                <a:gd name="T34" fmla="*/ 115 w 264"/>
                <a:gd name="T35" fmla="*/ 480 h 511"/>
                <a:gd name="T36" fmla="*/ 90 w 264"/>
                <a:gd name="T37" fmla="*/ 480 h 511"/>
                <a:gd name="T38" fmla="*/ 24 w 264"/>
                <a:gd name="T39" fmla="*/ 424 h 511"/>
                <a:gd name="T40" fmla="*/ 35 w 264"/>
                <a:gd name="T41" fmla="*/ 359 h 511"/>
                <a:gd name="T42" fmla="*/ 70 w 264"/>
                <a:gd name="T43" fmla="*/ 300 h 511"/>
                <a:gd name="T44" fmla="*/ 23 w 264"/>
                <a:gd name="T45" fmla="*/ 201 h 511"/>
                <a:gd name="T46" fmla="*/ 38 w 264"/>
                <a:gd name="T47" fmla="*/ 157 h 511"/>
                <a:gd name="T48" fmla="*/ 0 w 264"/>
                <a:gd name="T49" fmla="*/ 82 h 51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64"/>
                <a:gd name="T76" fmla="*/ 0 h 511"/>
                <a:gd name="T77" fmla="*/ 264 w 264"/>
                <a:gd name="T78" fmla="*/ 511 h 51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64" h="511">
                  <a:moveTo>
                    <a:pt x="0" y="82"/>
                  </a:moveTo>
                  <a:lnTo>
                    <a:pt x="18" y="42"/>
                  </a:lnTo>
                  <a:lnTo>
                    <a:pt x="89" y="0"/>
                  </a:lnTo>
                  <a:lnTo>
                    <a:pt x="121" y="40"/>
                  </a:lnTo>
                  <a:lnTo>
                    <a:pt x="111" y="109"/>
                  </a:lnTo>
                  <a:lnTo>
                    <a:pt x="196" y="79"/>
                  </a:lnTo>
                  <a:lnTo>
                    <a:pt x="232" y="109"/>
                  </a:lnTo>
                  <a:lnTo>
                    <a:pt x="264" y="176"/>
                  </a:lnTo>
                  <a:lnTo>
                    <a:pt x="253" y="219"/>
                  </a:lnTo>
                  <a:lnTo>
                    <a:pt x="188" y="216"/>
                  </a:lnTo>
                  <a:lnTo>
                    <a:pt x="165" y="236"/>
                  </a:lnTo>
                  <a:lnTo>
                    <a:pt x="177" y="307"/>
                  </a:lnTo>
                  <a:lnTo>
                    <a:pt x="90" y="245"/>
                  </a:lnTo>
                  <a:lnTo>
                    <a:pt x="55" y="355"/>
                  </a:lnTo>
                  <a:lnTo>
                    <a:pt x="96" y="456"/>
                  </a:lnTo>
                  <a:lnTo>
                    <a:pt x="155" y="491"/>
                  </a:lnTo>
                  <a:lnTo>
                    <a:pt x="123" y="511"/>
                  </a:lnTo>
                  <a:lnTo>
                    <a:pt x="115" y="480"/>
                  </a:lnTo>
                  <a:lnTo>
                    <a:pt x="90" y="480"/>
                  </a:lnTo>
                  <a:lnTo>
                    <a:pt x="24" y="424"/>
                  </a:lnTo>
                  <a:lnTo>
                    <a:pt x="35" y="359"/>
                  </a:lnTo>
                  <a:lnTo>
                    <a:pt x="70" y="300"/>
                  </a:lnTo>
                  <a:lnTo>
                    <a:pt x="23" y="201"/>
                  </a:lnTo>
                  <a:lnTo>
                    <a:pt x="38" y="157"/>
                  </a:lnTo>
                  <a:lnTo>
                    <a:pt x="0" y="82"/>
                  </a:lnTo>
                  <a:close/>
                </a:path>
              </a:pathLst>
            </a:custGeom>
            <a:solidFill>
              <a:srgbClr val="9DC6E2"/>
            </a:solidFill>
            <a:ln w="1651">
              <a:solidFill>
                <a:srgbClr val="004070"/>
              </a:solidFill>
              <a:prstDash val="solid"/>
              <a:round/>
              <a:headEnd/>
              <a:tailEnd/>
            </a:ln>
          </p:spPr>
          <p:txBody>
            <a:bodyPr/>
            <a:lstStyle/>
            <a:p>
              <a:endParaRPr lang="en-US"/>
            </a:p>
          </p:txBody>
        </p:sp>
        <p:sp>
          <p:nvSpPr>
            <p:cNvPr id="445" name="Freeform 175"/>
            <p:cNvSpPr>
              <a:spLocks/>
            </p:cNvSpPr>
            <p:nvPr/>
          </p:nvSpPr>
          <p:spPr bwMode="auto">
            <a:xfrm>
              <a:off x="2687" y="2045"/>
              <a:ext cx="55" cy="128"/>
            </a:xfrm>
            <a:custGeom>
              <a:avLst/>
              <a:gdLst>
                <a:gd name="T0" fmla="*/ 0 w 232"/>
                <a:gd name="T1" fmla="*/ 25 h 497"/>
                <a:gd name="T2" fmla="*/ 34 w 232"/>
                <a:gd name="T3" fmla="*/ 77 h 497"/>
                <a:gd name="T4" fmla="*/ 79 w 232"/>
                <a:gd name="T5" fmla="*/ 98 h 497"/>
                <a:gd name="T6" fmla="*/ 57 w 232"/>
                <a:gd name="T7" fmla="*/ 136 h 497"/>
                <a:gd name="T8" fmla="*/ 138 w 232"/>
                <a:gd name="T9" fmla="*/ 202 h 497"/>
                <a:gd name="T10" fmla="*/ 174 w 232"/>
                <a:gd name="T11" fmla="*/ 292 h 497"/>
                <a:gd name="T12" fmla="*/ 178 w 232"/>
                <a:gd name="T13" fmla="*/ 369 h 497"/>
                <a:gd name="T14" fmla="*/ 78 w 232"/>
                <a:gd name="T15" fmla="*/ 435 h 497"/>
                <a:gd name="T16" fmla="*/ 94 w 232"/>
                <a:gd name="T17" fmla="*/ 497 h 497"/>
                <a:gd name="T18" fmla="*/ 126 w 232"/>
                <a:gd name="T19" fmla="*/ 453 h 497"/>
                <a:gd name="T20" fmla="*/ 144 w 232"/>
                <a:gd name="T21" fmla="*/ 465 h 497"/>
                <a:gd name="T22" fmla="*/ 152 w 232"/>
                <a:gd name="T23" fmla="*/ 437 h 497"/>
                <a:gd name="T24" fmla="*/ 232 w 232"/>
                <a:gd name="T25" fmla="*/ 392 h 497"/>
                <a:gd name="T26" fmla="*/ 221 w 232"/>
                <a:gd name="T27" fmla="*/ 267 h 497"/>
                <a:gd name="T28" fmla="*/ 114 w 232"/>
                <a:gd name="T29" fmla="*/ 151 h 497"/>
                <a:gd name="T30" fmla="*/ 125 w 232"/>
                <a:gd name="T31" fmla="*/ 114 h 497"/>
                <a:gd name="T32" fmla="*/ 189 w 232"/>
                <a:gd name="T33" fmla="*/ 58 h 497"/>
                <a:gd name="T34" fmla="*/ 99 w 232"/>
                <a:gd name="T35" fmla="*/ 0 h 497"/>
                <a:gd name="T36" fmla="*/ 0 w 232"/>
                <a:gd name="T37" fmla="*/ 25 h 4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2"/>
                <a:gd name="T58" fmla="*/ 0 h 497"/>
                <a:gd name="T59" fmla="*/ 232 w 232"/>
                <a:gd name="T60" fmla="*/ 497 h 49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2" h="497">
                  <a:moveTo>
                    <a:pt x="0" y="25"/>
                  </a:moveTo>
                  <a:lnTo>
                    <a:pt x="34" y="77"/>
                  </a:lnTo>
                  <a:lnTo>
                    <a:pt x="79" y="98"/>
                  </a:lnTo>
                  <a:lnTo>
                    <a:pt x="57" y="136"/>
                  </a:lnTo>
                  <a:lnTo>
                    <a:pt x="138" y="202"/>
                  </a:lnTo>
                  <a:lnTo>
                    <a:pt x="174" y="292"/>
                  </a:lnTo>
                  <a:lnTo>
                    <a:pt x="178" y="369"/>
                  </a:lnTo>
                  <a:lnTo>
                    <a:pt x="78" y="435"/>
                  </a:lnTo>
                  <a:lnTo>
                    <a:pt x="94" y="497"/>
                  </a:lnTo>
                  <a:lnTo>
                    <a:pt x="126" y="453"/>
                  </a:lnTo>
                  <a:lnTo>
                    <a:pt x="144" y="465"/>
                  </a:lnTo>
                  <a:lnTo>
                    <a:pt x="152" y="437"/>
                  </a:lnTo>
                  <a:lnTo>
                    <a:pt x="232" y="392"/>
                  </a:lnTo>
                  <a:lnTo>
                    <a:pt x="221" y="267"/>
                  </a:lnTo>
                  <a:lnTo>
                    <a:pt x="114" y="151"/>
                  </a:lnTo>
                  <a:lnTo>
                    <a:pt x="125" y="114"/>
                  </a:lnTo>
                  <a:lnTo>
                    <a:pt x="189" y="58"/>
                  </a:lnTo>
                  <a:lnTo>
                    <a:pt x="99" y="0"/>
                  </a:lnTo>
                  <a:lnTo>
                    <a:pt x="0" y="25"/>
                  </a:lnTo>
                  <a:close/>
                </a:path>
              </a:pathLst>
            </a:custGeom>
            <a:solidFill>
              <a:srgbClr val="9DC6E2"/>
            </a:solidFill>
            <a:ln w="1651">
              <a:solidFill>
                <a:srgbClr val="004070"/>
              </a:solidFill>
              <a:prstDash val="solid"/>
              <a:round/>
              <a:headEnd/>
              <a:tailEnd/>
            </a:ln>
          </p:spPr>
          <p:txBody>
            <a:bodyPr/>
            <a:lstStyle/>
            <a:p>
              <a:endParaRPr lang="en-US"/>
            </a:p>
          </p:txBody>
        </p:sp>
        <p:sp>
          <p:nvSpPr>
            <p:cNvPr id="446" name="Freeform 176"/>
            <p:cNvSpPr>
              <a:spLocks/>
            </p:cNvSpPr>
            <p:nvPr/>
          </p:nvSpPr>
          <p:spPr bwMode="auto">
            <a:xfrm>
              <a:off x="2223" y="2082"/>
              <a:ext cx="76" cy="56"/>
            </a:xfrm>
            <a:custGeom>
              <a:avLst/>
              <a:gdLst>
                <a:gd name="T0" fmla="*/ 0 w 322"/>
                <a:gd name="T1" fmla="*/ 216 h 216"/>
                <a:gd name="T2" fmla="*/ 85 w 322"/>
                <a:gd name="T3" fmla="*/ 168 h 216"/>
                <a:gd name="T4" fmla="*/ 70 w 322"/>
                <a:gd name="T5" fmla="*/ 145 h 216"/>
                <a:gd name="T6" fmla="*/ 95 w 322"/>
                <a:gd name="T7" fmla="*/ 117 h 216"/>
                <a:gd name="T8" fmla="*/ 180 w 322"/>
                <a:gd name="T9" fmla="*/ 24 h 216"/>
                <a:gd name="T10" fmla="*/ 287 w 322"/>
                <a:gd name="T11" fmla="*/ 0 h 216"/>
                <a:gd name="T12" fmla="*/ 322 w 322"/>
                <a:gd name="T13" fmla="*/ 84 h 216"/>
                <a:gd name="T14" fmla="*/ 294 w 322"/>
                <a:gd name="T15" fmla="*/ 117 h 216"/>
                <a:gd name="T16" fmla="*/ 172 w 322"/>
                <a:gd name="T17" fmla="*/ 175 h 216"/>
                <a:gd name="T18" fmla="*/ 0 w 322"/>
                <a:gd name="T19" fmla="*/ 216 h 2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2"/>
                <a:gd name="T31" fmla="*/ 0 h 216"/>
                <a:gd name="T32" fmla="*/ 322 w 322"/>
                <a:gd name="T33" fmla="*/ 216 h 2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2" h="216">
                  <a:moveTo>
                    <a:pt x="0" y="216"/>
                  </a:moveTo>
                  <a:lnTo>
                    <a:pt x="85" y="168"/>
                  </a:lnTo>
                  <a:lnTo>
                    <a:pt x="70" y="145"/>
                  </a:lnTo>
                  <a:lnTo>
                    <a:pt x="95" y="117"/>
                  </a:lnTo>
                  <a:lnTo>
                    <a:pt x="180" y="24"/>
                  </a:lnTo>
                  <a:lnTo>
                    <a:pt x="287" y="0"/>
                  </a:lnTo>
                  <a:lnTo>
                    <a:pt x="322" y="84"/>
                  </a:lnTo>
                  <a:lnTo>
                    <a:pt x="294" y="117"/>
                  </a:lnTo>
                  <a:lnTo>
                    <a:pt x="172" y="175"/>
                  </a:lnTo>
                  <a:lnTo>
                    <a:pt x="0" y="216"/>
                  </a:lnTo>
                  <a:close/>
                </a:path>
              </a:pathLst>
            </a:custGeom>
            <a:solidFill>
              <a:srgbClr val="9DC6E2"/>
            </a:solidFill>
            <a:ln w="1651">
              <a:solidFill>
                <a:srgbClr val="004070"/>
              </a:solidFill>
              <a:prstDash val="solid"/>
              <a:round/>
              <a:headEnd/>
              <a:tailEnd/>
            </a:ln>
          </p:spPr>
          <p:txBody>
            <a:bodyPr/>
            <a:lstStyle/>
            <a:p>
              <a:endParaRPr lang="en-US"/>
            </a:p>
          </p:txBody>
        </p:sp>
        <p:sp>
          <p:nvSpPr>
            <p:cNvPr id="447" name="Freeform 177"/>
            <p:cNvSpPr>
              <a:spLocks/>
            </p:cNvSpPr>
            <p:nvPr/>
          </p:nvSpPr>
          <p:spPr bwMode="auto">
            <a:xfrm>
              <a:off x="2217" y="2097"/>
              <a:ext cx="28" cy="41"/>
            </a:xfrm>
            <a:custGeom>
              <a:avLst/>
              <a:gdLst>
                <a:gd name="T0" fmla="*/ 0 w 121"/>
                <a:gd name="T1" fmla="*/ 32 h 158"/>
                <a:gd name="T2" fmla="*/ 26 w 121"/>
                <a:gd name="T3" fmla="*/ 158 h 158"/>
                <a:gd name="T4" fmla="*/ 111 w 121"/>
                <a:gd name="T5" fmla="*/ 110 h 158"/>
                <a:gd name="T6" fmla="*/ 96 w 121"/>
                <a:gd name="T7" fmla="*/ 87 h 158"/>
                <a:gd name="T8" fmla="*/ 121 w 121"/>
                <a:gd name="T9" fmla="*/ 59 h 158"/>
                <a:gd name="T10" fmla="*/ 121 w 121"/>
                <a:gd name="T11" fmla="*/ 24 h 158"/>
                <a:gd name="T12" fmla="*/ 60 w 121"/>
                <a:gd name="T13" fmla="*/ 0 h 158"/>
                <a:gd name="T14" fmla="*/ 0 w 121"/>
                <a:gd name="T15" fmla="*/ 32 h 158"/>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158"/>
                <a:gd name="T26" fmla="*/ 121 w 121"/>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158">
                  <a:moveTo>
                    <a:pt x="0" y="32"/>
                  </a:moveTo>
                  <a:lnTo>
                    <a:pt x="26" y="158"/>
                  </a:lnTo>
                  <a:lnTo>
                    <a:pt x="111" y="110"/>
                  </a:lnTo>
                  <a:lnTo>
                    <a:pt x="96" y="87"/>
                  </a:lnTo>
                  <a:lnTo>
                    <a:pt x="121" y="59"/>
                  </a:lnTo>
                  <a:lnTo>
                    <a:pt x="121" y="24"/>
                  </a:lnTo>
                  <a:lnTo>
                    <a:pt x="60" y="0"/>
                  </a:lnTo>
                  <a:lnTo>
                    <a:pt x="0" y="32"/>
                  </a:lnTo>
                  <a:close/>
                </a:path>
              </a:pathLst>
            </a:custGeom>
            <a:solidFill>
              <a:srgbClr val="9DC6E2"/>
            </a:solidFill>
            <a:ln w="1651">
              <a:solidFill>
                <a:srgbClr val="004070"/>
              </a:solidFill>
              <a:prstDash val="solid"/>
              <a:round/>
              <a:headEnd/>
              <a:tailEnd/>
            </a:ln>
          </p:spPr>
          <p:txBody>
            <a:bodyPr/>
            <a:lstStyle/>
            <a:p>
              <a:endParaRPr lang="en-US"/>
            </a:p>
          </p:txBody>
        </p:sp>
        <p:sp>
          <p:nvSpPr>
            <p:cNvPr id="448" name="Freeform 178"/>
            <p:cNvSpPr>
              <a:spLocks/>
            </p:cNvSpPr>
            <p:nvPr/>
          </p:nvSpPr>
          <p:spPr bwMode="auto">
            <a:xfrm>
              <a:off x="2009" y="2440"/>
              <a:ext cx="130" cy="113"/>
            </a:xfrm>
            <a:custGeom>
              <a:avLst/>
              <a:gdLst>
                <a:gd name="T0" fmla="*/ 0 w 546"/>
                <a:gd name="T1" fmla="*/ 231 h 439"/>
                <a:gd name="T2" fmla="*/ 19 w 546"/>
                <a:gd name="T3" fmla="*/ 216 h 439"/>
                <a:gd name="T4" fmla="*/ 43 w 546"/>
                <a:gd name="T5" fmla="*/ 245 h 439"/>
                <a:gd name="T6" fmla="*/ 85 w 546"/>
                <a:gd name="T7" fmla="*/ 245 h 439"/>
                <a:gd name="T8" fmla="*/ 114 w 546"/>
                <a:gd name="T9" fmla="*/ 224 h 439"/>
                <a:gd name="T10" fmla="*/ 114 w 546"/>
                <a:gd name="T11" fmla="*/ 88 h 439"/>
                <a:gd name="T12" fmla="*/ 143 w 546"/>
                <a:gd name="T13" fmla="*/ 123 h 439"/>
                <a:gd name="T14" fmla="*/ 142 w 546"/>
                <a:gd name="T15" fmla="*/ 160 h 439"/>
                <a:gd name="T16" fmla="*/ 188 w 546"/>
                <a:gd name="T17" fmla="*/ 158 h 439"/>
                <a:gd name="T18" fmla="*/ 228 w 546"/>
                <a:gd name="T19" fmla="*/ 117 h 439"/>
                <a:gd name="T20" fmla="*/ 301 w 546"/>
                <a:gd name="T21" fmla="*/ 117 h 439"/>
                <a:gd name="T22" fmla="*/ 427 w 546"/>
                <a:gd name="T23" fmla="*/ 0 h 439"/>
                <a:gd name="T24" fmla="*/ 503 w 546"/>
                <a:gd name="T25" fmla="*/ 17 h 439"/>
                <a:gd name="T26" fmla="*/ 515 w 546"/>
                <a:gd name="T27" fmla="*/ 125 h 439"/>
                <a:gd name="T28" fmla="*/ 480 w 546"/>
                <a:gd name="T29" fmla="*/ 156 h 439"/>
                <a:gd name="T30" fmla="*/ 502 w 546"/>
                <a:gd name="T31" fmla="*/ 179 h 439"/>
                <a:gd name="T32" fmla="*/ 519 w 546"/>
                <a:gd name="T33" fmla="*/ 160 h 439"/>
                <a:gd name="T34" fmla="*/ 546 w 546"/>
                <a:gd name="T35" fmla="*/ 160 h 439"/>
                <a:gd name="T36" fmla="*/ 532 w 546"/>
                <a:gd name="T37" fmla="*/ 224 h 439"/>
                <a:gd name="T38" fmla="*/ 452 w 546"/>
                <a:gd name="T39" fmla="*/ 323 h 439"/>
                <a:gd name="T40" fmla="*/ 353 w 546"/>
                <a:gd name="T41" fmla="*/ 409 h 439"/>
                <a:gd name="T42" fmla="*/ 279 w 546"/>
                <a:gd name="T43" fmla="*/ 438 h 439"/>
                <a:gd name="T44" fmla="*/ 65 w 546"/>
                <a:gd name="T45" fmla="*/ 439 h 439"/>
                <a:gd name="T46" fmla="*/ 47 w 546"/>
                <a:gd name="T47" fmla="*/ 390 h 439"/>
                <a:gd name="T48" fmla="*/ 55 w 546"/>
                <a:gd name="T49" fmla="*/ 351 h 439"/>
                <a:gd name="T50" fmla="*/ 0 w 546"/>
                <a:gd name="T51" fmla="*/ 231 h 4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46"/>
                <a:gd name="T79" fmla="*/ 0 h 439"/>
                <a:gd name="T80" fmla="*/ 546 w 546"/>
                <a:gd name="T81" fmla="*/ 439 h 4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46" h="439">
                  <a:moveTo>
                    <a:pt x="0" y="231"/>
                  </a:moveTo>
                  <a:lnTo>
                    <a:pt x="19" y="216"/>
                  </a:lnTo>
                  <a:lnTo>
                    <a:pt x="43" y="245"/>
                  </a:lnTo>
                  <a:lnTo>
                    <a:pt x="85" y="245"/>
                  </a:lnTo>
                  <a:lnTo>
                    <a:pt x="114" y="224"/>
                  </a:lnTo>
                  <a:lnTo>
                    <a:pt x="114" y="88"/>
                  </a:lnTo>
                  <a:lnTo>
                    <a:pt x="143" y="123"/>
                  </a:lnTo>
                  <a:lnTo>
                    <a:pt x="142" y="160"/>
                  </a:lnTo>
                  <a:lnTo>
                    <a:pt x="188" y="158"/>
                  </a:lnTo>
                  <a:lnTo>
                    <a:pt x="228" y="117"/>
                  </a:lnTo>
                  <a:lnTo>
                    <a:pt x="301" y="117"/>
                  </a:lnTo>
                  <a:lnTo>
                    <a:pt x="427" y="0"/>
                  </a:lnTo>
                  <a:lnTo>
                    <a:pt x="503" y="17"/>
                  </a:lnTo>
                  <a:lnTo>
                    <a:pt x="515" y="125"/>
                  </a:lnTo>
                  <a:lnTo>
                    <a:pt x="480" y="156"/>
                  </a:lnTo>
                  <a:lnTo>
                    <a:pt x="502" y="179"/>
                  </a:lnTo>
                  <a:lnTo>
                    <a:pt x="519" y="160"/>
                  </a:lnTo>
                  <a:lnTo>
                    <a:pt x="546" y="160"/>
                  </a:lnTo>
                  <a:lnTo>
                    <a:pt x="532" y="224"/>
                  </a:lnTo>
                  <a:lnTo>
                    <a:pt x="452" y="323"/>
                  </a:lnTo>
                  <a:lnTo>
                    <a:pt x="353" y="409"/>
                  </a:lnTo>
                  <a:lnTo>
                    <a:pt x="279" y="438"/>
                  </a:lnTo>
                  <a:lnTo>
                    <a:pt x="65" y="439"/>
                  </a:lnTo>
                  <a:lnTo>
                    <a:pt x="47" y="390"/>
                  </a:lnTo>
                  <a:lnTo>
                    <a:pt x="55" y="351"/>
                  </a:lnTo>
                  <a:lnTo>
                    <a:pt x="0" y="231"/>
                  </a:lnTo>
                  <a:close/>
                </a:path>
              </a:pathLst>
            </a:custGeom>
            <a:solidFill>
              <a:srgbClr val="9DC6E2"/>
            </a:solidFill>
            <a:ln w="1651">
              <a:solidFill>
                <a:srgbClr val="004070"/>
              </a:solidFill>
              <a:prstDash val="solid"/>
              <a:round/>
              <a:headEnd/>
              <a:tailEnd/>
            </a:ln>
          </p:spPr>
          <p:txBody>
            <a:bodyPr/>
            <a:lstStyle/>
            <a:p>
              <a:endParaRPr lang="en-US"/>
            </a:p>
          </p:txBody>
        </p:sp>
        <p:sp>
          <p:nvSpPr>
            <p:cNvPr id="449" name="Freeform 179"/>
            <p:cNvSpPr>
              <a:spLocks/>
            </p:cNvSpPr>
            <p:nvPr/>
          </p:nvSpPr>
          <p:spPr bwMode="auto">
            <a:xfrm>
              <a:off x="1971" y="2296"/>
              <a:ext cx="100" cy="107"/>
            </a:xfrm>
            <a:custGeom>
              <a:avLst/>
              <a:gdLst>
                <a:gd name="T0" fmla="*/ 0 w 422"/>
                <a:gd name="T1" fmla="*/ 388 h 414"/>
                <a:gd name="T2" fmla="*/ 55 w 422"/>
                <a:gd name="T3" fmla="*/ 374 h 414"/>
                <a:gd name="T4" fmla="*/ 328 w 422"/>
                <a:gd name="T5" fmla="*/ 414 h 414"/>
                <a:gd name="T6" fmla="*/ 389 w 422"/>
                <a:gd name="T7" fmla="*/ 396 h 414"/>
                <a:gd name="T8" fmla="*/ 348 w 422"/>
                <a:gd name="T9" fmla="*/ 364 h 414"/>
                <a:gd name="T10" fmla="*/ 348 w 422"/>
                <a:gd name="T11" fmla="*/ 239 h 414"/>
                <a:gd name="T12" fmla="*/ 422 w 422"/>
                <a:gd name="T13" fmla="*/ 239 h 414"/>
                <a:gd name="T14" fmla="*/ 417 w 422"/>
                <a:gd name="T15" fmla="*/ 170 h 414"/>
                <a:gd name="T16" fmla="*/ 348 w 422"/>
                <a:gd name="T17" fmla="*/ 177 h 414"/>
                <a:gd name="T18" fmla="*/ 341 w 422"/>
                <a:gd name="T19" fmla="*/ 58 h 414"/>
                <a:gd name="T20" fmla="*/ 310 w 422"/>
                <a:gd name="T21" fmla="*/ 36 h 414"/>
                <a:gd name="T22" fmla="*/ 267 w 422"/>
                <a:gd name="T23" fmla="*/ 38 h 414"/>
                <a:gd name="T24" fmla="*/ 256 w 422"/>
                <a:gd name="T25" fmla="*/ 73 h 414"/>
                <a:gd name="T26" fmla="*/ 209 w 422"/>
                <a:gd name="T27" fmla="*/ 77 h 414"/>
                <a:gd name="T28" fmla="*/ 154 w 422"/>
                <a:gd name="T29" fmla="*/ 0 h 414"/>
                <a:gd name="T30" fmla="*/ 27 w 422"/>
                <a:gd name="T31" fmla="*/ 16 h 414"/>
                <a:gd name="T32" fmla="*/ 73 w 422"/>
                <a:gd name="T33" fmla="*/ 173 h 414"/>
                <a:gd name="T34" fmla="*/ 0 w 422"/>
                <a:gd name="T35" fmla="*/ 388 h 4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2"/>
                <a:gd name="T55" fmla="*/ 0 h 414"/>
                <a:gd name="T56" fmla="*/ 422 w 422"/>
                <a:gd name="T57" fmla="*/ 414 h 4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2" h="414">
                  <a:moveTo>
                    <a:pt x="0" y="388"/>
                  </a:moveTo>
                  <a:lnTo>
                    <a:pt x="55" y="374"/>
                  </a:lnTo>
                  <a:lnTo>
                    <a:pt x="328" y="414"/>
                  </a:lnTo>
                  <a:lnTo>
                    <a:pt x="389" y="396"/>
                  </a:lnTo>
                  <a:lnTo>
                    <a:pt x="348" y="364"/>
                  </a:lnTo>
                  <a:lnTo>
                    <a:pt x="348" y="239"/>
                  </a:lnTo>
                  <a:lnTo>
                    <a:pt x="422" y="239"/>
                  </a:lnTo>
                  <a:lnTo>
                    <a:pt x="417" y="170"/>
                  </a:lnTo>
                  <a:lnTo>
                    <a:pt x="348" y="177"/>
                  </a:lnTo>
                  <a:lnTo>
                    <a:pt x="341" y="58"/>
                  </a:lnTo>
                  <a:lnTo>
                    <a:pt x="310" y="36"/>
                  </a:lnTo>
                  <a:lnTo>
                    <a:pt x="267" y="38"/>
                  </a:lnTo>
                  <a:lnTo>
                    <a:pt x="256" y="73"/>
                  </a:lnTo>
                  <a:lnTo>
                    <a:pt x="209" y="77"/>
                  </a:lnTo>
                  <a:lnTo>
                    <a:pt x="154" y="0"/>
                  </a:lnTo>
                  <a:lnTo>
                    <a:pt x="27" y="16"/>
                  </a:lnTo>
                  <a:lnTo>
                    <a:pt x="73" y="173"/>
                  </a:lnTo>
                  <a:lnTo>
                    <a:pt x="0" y="388"/>
                  </a:lnTo>
                  <a:close/>
                </a:path>
              </a:pathLst>
            </a:custGeom>
            <a:solidFill>
              <a:srgbClr val="9DC6E2"/>
            </a:solidFill>
            <a:ln w="1651">
              <a:solidFill>
                <a:srgbClr val="004070"/>
              </a:solidFill>
              <a:prstDash val="solid"/>
              <a:round/>
              <a:headEnd/>
              <a:tailEnd/>
            </a:ln>
          </p:spPr>
          <p:txBody>
            <a:bodyPr/>
            <a:lstStyle/>
            <a:p>
              <a:endParaRPr lang="en-US"/>
            </a:p>
          </p:txBody>
        </p:sp>
        <p:sp>
          <p:nvSpPr>
            <p:cNvPr id="450" name="Freeform 180"/>
            <p:cNvSpPr>
              <a:spLocks/>
            </p:cNvSpPr>
            <p:nvPr/>
          </p:nvSpPr>
          <p:spPr bwMode="auto">
            <a:xfrm>
              <a:off x="1974" y="2287"/>
              <a:ext cx="8" cy="9"/>
            </a:xfrm>
            <a:custGeom>
              <a:avLst/>
              <a:gdLst>
                <a:gd name="T0" fmla="*/ 0 w 34"/>
                <a:gd name="T1" fmla="*/ 11 h 36"/>
                <a:gd name="T2" fmla="*/ 12 w 34"/>
                <a:gd name="T3" fmla="*/ 36 h 36"/>
                <a:gd name="T4" fmla="*/ 34 w 34"/>
                <a:gd name="T5" fmla="*/ 0 h 36"/>
                <a:gd name="T6" fmla="*/ 0 w 34"/>
                <a:gd name="T7" fmla="*/ 11 h 36"/>
                <a:gd name="T8" fmla="*/ 0 60000 65536"/>
                <a:gd name="T9" fmla="*/ 0 60000 65536"/>
                <a:gd name="T10" fmla="*/ 0 60000 65536"/>
                <a:gd name="T11" fmla="*/ 0 60000 65536"/>
                <a:gd name="T12" fmla="*/ 0 w 34"/>
                <a:gd name="T13" fmla="*/ 0 h 36"/>
                <a:gd name="T14" fmla="*/ 34 w 34"/>
                <a:gd name="T15" fmla="*/ 36 h 36"/>
              </a:gdLst>
              <a:ahLst/>
              <a:cxnLst>
                <a:cxn ang="T8">
                  <a:pos x="T0" y="T1"/>
                </a:cxn>
                <a:cxn ang="T9">
                  <a:pos x="T2" y="T3"/>
                </a:cxn>
                <a:cxn ang="T10">
                  <a:pos x="T4" y="T5"/>
                </a:cxn>
                <a:cxn ang="T11">
                  <a:pos x="T6" y="T7"/>
                </a:cxn>
              </a:cxnLst>
              <a:rect l="T12" t="T13" r="T14" b="T15"/>
              <a:pathLst>
                <a:path w="34" h="36">
                  <a:moveTo>
                    <a:pt x="0" y="11"/>
                  </a:moveTo>
                  <a:lnTo>
                    <a:pt x="12" y="36"/>
                  </a:lnTo>
                  <a:lnTo>
                    <a:pt x="34" y="0"/>
                  </a:lnTo>
                  <a:lnTo>
                    <a:pt x="0" y="11"/>
                  </a:lnTo>
                  <a:close/>
                </a:path>
              </a:pathLst>
            </a:custGeom>
            <a:solidFill>
              <a:srgbClr val="9DC6E2"/>
            </a:solidFill>
            <a:ln w="1651">
              <a:solidFill>
                <a:srgbClr val="004070"/>
              </a:solidFill>
              <a:prstDash val="solid"/>
              <a:round/>
              <a:headEnd/>
              <a:tailEnd/>
            </a:ln>
          </p:spPr>
          <p:txBody>
            <a:bodyPr/>
            <a:lstStyle/>
            <a:p>
              <a:endParaRPr lang="en-US"/>
            </a:p>
          </p:txBody>
        </p:sp>
        <p:sp>
          <p:nvSpPr>
            <p:cNvPr id="451" name="Freeform 181"/>
            <p:cNvSpPr>
              <a:spLocks/>
            </p:cNvSpPr>
            <p:nvPr/>
          </p:nvSpPr>
          <p:spPr bwMode="auto">
            <a:xfrm>
              <a:off x="2037" y="2401"/>
              <a:ext cx="74" cy="80"/>
            </a:xfrm>
            <a:custGeom>
              <a:avLst/>
              <a:gdLst>
                <a:gd name="T0" fmla="*/ 0 w 313"/>
                <a:gd name="T1" fmla="*/ 238 h 310"/>
                <a:gd name="T2" fmla="*/ 0 w 313"/>
                <a:gd name="T3" fmla="*/ 145 h 310"/>
                <a:gd name="T4" fmla="*/ 34 w 313"/>
                <a:gd name="T5" fmla="*/ 143 h 310"/>
                <a:gd name="T6" fmla="*/ 34 w 313"/>
                <a:gd name="T7" fmla="*/ 24 h 310"/>
                <a:gd name="T8" fmla="*/ 99 w 313"/>
                <a:gd name="T9" fmla="*/ 10 h 310"/>
                <a:gd name="T10" fmla="*/ 120 w 313"/>
                <a:gd name="T11" fmla="*/ 31 h 310"/>
                <a:gd name="T12" fmla="*/ 175 w 313"/>
                <a:gd name="T13" fmla="*/ 0 h 310"/>
                <a:gd name="T14" fmla="*/ 268 w 313"/>
                <a:gd name="T15" fmla="*/ 128 h 310"/>
                <a:gd name="T16" fmla="*/ 313 w 313"/>
                <a:gd name="T17" fmla="*/ 150 h 310"/>
                <a:gd name="T18" fmla="*/ 187 w 313"/>
                <a:gd name="T19" fmla="*/ 267 h 310"/>
                <a:gd name="T20" fmla="*/ 114 w 313"/>
                <a:gd name="T21" fmla="*/ 267 h 310"/>
                <a:gd name="T22" fmla="*/ 74 w 313"/>
                <a:gd name="T23" fmla="*/ 308 h 310"/>
                <a:gd name="T24" fmla="*/ 28 w 313"/>
                <a:gd name="T25" fmla="*/ 310 h 310"/>
                <a:gd name="T26" fmla="*/ 29 w 313"/>
                <a:gd name="T27" fmla="*/ 273 h 310"/>
                <a:gd name="T28" fmla="*/ 0 w 313"/>
                <a:gd name="T29" fmla="*/ 238 h 3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3"/>
                <a:gd name="T46" fmla="*/ 0 h 310"/>
                <a:gd name="T47" fmla="*/ 313 w 313"/>
                <a:gd name="T48" fmla="*/ 310 h 3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3" h="310">
                  <a:moveTo>
                    <a:pt x="0" y="238"/>
                  </a:moveTo>
                  <a:lnTo>
                    <a:pt x="0" y="145"/>
                  </a:lnTo>
                  <a:lnTo>
                    <a:pt x="34" y="143"/>
                  </a:lnTo>
                  <a:lnTo>
                    <a:pt x="34" y="24"/>
                  </a:lnTo>
                  <a:lnTo>
                    <a:pt x="99" y="10"/>
                  </a:lnTo>
                  <a:lnTo>
                    <a:pt x="120" y="31"/>
                  </a:lnTo>
                  <a:lnTo>
                    <a:pt x="175" y="0"/>
                  </a:lnTo>
                  <a:lnTo>
                    <a:pt x="268" y="128"/>
                  </a:lnTo>
                  <a:lnTo>
                    <a:pt x="313" y="150"/>
                  </a:lnTo>
                  <a:lnTo>
                    <a:pt x="187" y="267"/>
                  </a:lnTo>
                  <a:lnTo>
                    <a:pt x="114" y="267"/>
                  </a:lnTo>
                  <a:lnTo>
                    <a:pt x="74" y="308"/>
                  </a:lnTo>
                  <a:lnTo>
                    <a:pt x="28" y="310"/>
                  </a:lnTo>
                  <a:lnTo>
                    <a:pt x="29" y="273"/>
                  </a:lnTo>
                  <a:lnTo>
                    <a:pt x="0" y="238"/>
                  </a:lnTo>
                  <a:close/>
                </a:path>
              </a:pathLst>
            </a:custGeom>
            <a:solidFill>
              <a:srgbClr val="9DC6E2"/>
            </a:solidFill>
            <a:ln w="1651">
              <a:solidFill>
                <a:srgbClr val="004070"/>
              </a:solidFill>
              <a:prstDash val="solid"/>
              <a:round/>
              <a:headEnd/>
              <a:tailEnd/>
            </a:ln>
          </p:spPr>
          <p:txBody>
            <a:bodyPr/>
            <a:lstStyle/>
            <a:p>
              <a:endParaRPr lang="en-US"/>
            </a:p>
          </p:txBody>
        </p:sp>
        <p:sp>
          <p:nvSpPr>
            <p:cNvPr id="452" name="Freeform 182"/>
            <p:cNvSpPr>
              <a:spLocks/>
            </p:cNvSpPr>
            <p:nvPr/>
          </p:nvSpPr>
          <p:spPr bwMode="auto">
            <a:xfrm>
              <a:off x="2109" y="2266"/>
              <a:ext cx="14" cy="17"/>
            </a:xfrm>
            <a:custGeom>
              <a:avLst/>
              <a:gdLst>
                <a:gd name="T0" fmla="*/ 0 w 58"/>
                <a:gd name="T1" fmla="*/ 9 h 66"/>
                <a:gd name="T2" fmla="*/ 7 w 58"/>
                <a:gd name="T3" fmla="*/ 34 h 66"/>
                <a:gd name="T4" fmla="*/ 20 w 58"/>
                <a:gd name="T5" fmla="*/ 66 h 66"/>
                <a:gd name="T6" fmla="*/ 58 w 58"/>
                <a:gd name="T7" fmla="*/ 27 h 66"/>
                <a:gd name="T8" fmla="*/ 55 w 58"/>
                <a:gd name="T9" fmla="*/ 0 h 66"/>
                <a:gd name="T10" fmla="*/ 0 w 58"/>
                <a:gd name="T11" fmla="*/ 9 h 66"/>
                <a:gd name="T12" fmla="*/ 0 60000 65536"/>
                <a:gd name="T13" fmla="*/ 0 60000 65536"/>
                <a:gd name="T14" fmla="*/ 0 60000 65536"/>
                <a:gd name="T15" fmla="*/ 0 60000 65536"/>
                <a:gd name="T16" fmla="*/ 0 60000 65536"/>
                <a:gd name="T17" fmla="*/ 0 60000 65536"/>
                <a:gd name="T18" fmla="*/ 0 w 58"/>
                <a:gd name="T19" fmla="*/ 0 h 66"/>
                <a:gd name="T20" fmla="*/ 58 w 58"/>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58" h="66">
                  <a:moveTo>
                    <a:pt x="0" y="9"/>
                  </a:moveTo>
                  <a:lnTo>
                    <a:pt x="7" y="34"/>
                  </a:lnTo>
                  <a:lnTo>
                    <a:pt x="20" y="66"/>
                  </a:lnTo>
                  <a:lnTo>
                    <a:pt x="58" y="27"/>
                  </a:lnTo>
                  <a:lnTo>
                    <a:pt x="55" y="0"/>
                  </a:lnTo>
                  <a:lnTo>
                    <a:pt x="0" y="9"/>
                  </a:lnTo>
                  <a:close/>
                </a:path>
              </a:pathLst>
            </a:custGeom>
            <a:solidFill>
              <a:srgbClr val="9DC6E2"/>
            </a:solidFill>
            <a:ln w="1651">
              <a:solidFill>
                <a:srgbClr val="004070"/>
              </a:solidFill>
              <a:prstDash val="solid"/>
              <a:round/>
              <a:headEnd/>
              <a:tailEnd/>
            </a:ln>
          </p:spPr>
          <p:txBody>
            <a:bodyPr/>
            <a:lstStyle/>
            <a:p>
              <a:endParaRPr lang="en-US"/>
            </a:p>
          </p:txBody>
        </p:sp>
        <p:sp>
          <p:nvSpPr>
            <p:cNvPr id="453" name="Freeform 183"/>
            <p:cNvSpPr>
              <a:spLocks/>
            </p:cNvSpPr>
            <p:nvPr/>
          </p:nvSpPr>
          <p:spPr bwMode="auto">
            <a:xfrm>
              <a:off x="1946" y="2137"/>
              <a:ext cx="60" cy="96"/>
            </a:xfrm>
            <a:custGeom>
              <a:avLst/>
              <a:gdLst>
                <a:gd name="T0" fmla="*/ 0 w 257"/>
                <a:gd name="T1" fmla="*/ 267 h 374"/>
                <a:gd name="T2" fmla="*/ 35 w 257"/>
                <a:gd name="T3" fmla="*/ 196 h 374"/>
                <a:gd name="T4" fmla="*/ 99 w 257"/>
                <a:gd name="T5" fmla="*/ 206 h 374"/>
                <a:gd name="T6" fmla="*/ 167 w 257"/>
                <a:gd name="T7" fmla="*/ 60 h 374"/>
                <a:gd name="T8" fmla="*/ 202 w 257"/>
                <a:gd name="T9" fmla="*/ 34 h 374"/>
                <a:gd name="T10" fmla="*/ 188 w 257"/>
                <a:gd name="T11" fmla="*/ 5 h 374"/>
                <a:gd name="T12" fmla="*/ 204 w 257"/>
                <a:gd name="T13" fmla="*/ 0 h 374"/>
                <a:gd name="T14" fmla="*/ 229 w 257"/>
                <a:gd name="T15" fmla="*/ 90 h 374"/>
                <a:gd name="T16" fmla="*/ 188 w 257"/>
                <a:gd name="T17" fmla="*/ 107 h 374"/>
                <a:gd name="T18" fmla="*/ 235 w 257"/>
                <a:gd name="T19" fmla="*/ 179 h 374"/>
                <a:gd name="T20" fmla="*/ 204 w 257"/>
                <a:gd name="T21" fmla="*/ 264 h 374"/>
                <a:gd name="T22" fmla="*/ 257 w 257"/>
                <a:gd name="T23" fmla="*/ 328 h 374"/>
                <a:gd name="T24" fmla="*/ 251 w 257"/>
                <a:gd name="T25" fmla="*/ 374 h 374"/>
                <a:gd name="T26" fmla="*/ 163 w 257"/>
                <a:gd name="T27" fmla="*/ 353 h 374"/>
                <a:gd name="T28" fmla="*/ 96 w 257"/>
                <a:gd name="T29" fmla="*/ 352 h 374"/>
                <a:gd name="T30" fmla="*/ 41 w 257"/>
                <a:gd name="T31" fmla="*/ 353 h 374"/>
                <a:gd name="T32" fmla="*/ 39 w 257"/>
                <a:gd name="T33" fmla="*/ 291 h 374"/>
                <a:gd name="T34" fmla="*/ 0 w 257"/>
                <a:gd name="T35" fmla="*/ 267 h 3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7"/>
                <a:gd name="T55" fmla="*/ 0 h 374"/>
                <a:gd name="T56" fmla="*/ 257 w 257"/>
                <a:gd name="T57" fmla="*/ 374 h 37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7" h="374">
                  <a:moveTo>
                    <a:pt x="0" y="267"/>
                  </a:moveTo>
                  <a:lnTo>
                    <a:pt x="35" y="196"/>
                  </a:lnTo>
                  <a:lnTo>
                    <a:pt x="99" y="206"/>
                  </a:lnTo>
                  <a:lnTo>
                    <a:pt x="167" y="60"/>
                  </a:lnTo>
                  <a:lnTo>
                    <a:pt x="202" y="34"/>
                  </a:lnTo>
                  <a:lnTo>
                    <a:pt x="188" y="5"/>
                  </a:lnTo>
                  <a:lnTo>
                    <a:pt x="204" y="0"/>
                  </a:lnTo>
                  <a:lnTo>
                    <a:pt x="229" y="90"/>
                  </a:lnTo>
                  <a:lnTo>
                    <a:pt x="188" y="107"/>
                  </a:lnTo>
                  <a:lnTo>
                    <a:pt x="235" y="179"/>
                  </a:lnTo>
                  <a:lnTo>
                    <a:pt x="204" y="264"/>
                  </a:lnTo>
                  <a:lnTo>
                    <a:pt x="257" y="328"/>
                  </a:lnTo>
                  <a:lnTo>
                    <a:pt x="251" y="374"/>
                  </a:lnTo>
                  <a:lnTo>
                    <a:pt x="163" y="353"/>
                  </a:lnTo>
                  <a:lnTo>
                    <a:pt x="96" y="352"/>
                  </a:lnTo>
                  <a:lnTo>
                    <a:pt x="41" y="353"/>
                  </a:lnTo>
                  <a:lnTo>
                    <a:pt x="39" y="291"/>
                  </a:lnTo>
                  <a:lnTo>
                    <a:pt x="0" y="267"/>
                  </a:lnTo>
                  <a:close/>
                </a:path>
              </a:pathLst>
            </a:custGeom>
            <a:solidFill>
              <a:srgbClr val="9DC6E2"/>
            </a:solidFill>
            <a:ln w="1651">
              <a:solidFill>
                <a:srgbClr val="004070"/>
              </a:solidFill>
              <a:prstDash val="solid"/>
              <a:round/>
              <a:headEnd/>
              <a:tailEnd/>
            </a:ln>
          </p:spPr>
          <p:txBody>
            <a:bodyPr/>
            <a:lstStyle/>
            <a:p>
              <a:endParaRPr lang="en-US"/>
            </a:p>
          </p:txBody>
        </p:sp>
        <p:sp>
          <p:nvSpPr>
            <p:cNvPr id="454" name="Freeform 184"/>
            <p:cNvSpPr>
              <a:spLocks/>
            </p:cNvSpPr>
            <p:nvPr/>
          </p:nvSpPr>
          <p:spPr bwMode="auto">
            <a:xfrm>
              <a:off x="1994" y="2152"/>
              <a:ext cx="103" cy="70"/>
            </a:xfrm>
            <a:custGeom>
              <a:avLst/>
              <a:gdLst>
                <a:gd name="T0" fmla="*/ 0 w 436"/>
                <a:gd name="T1" fmla="*/ 205 h 269"/>
                <a:gd name="T2" fmla="*/ 31 w 436"/>
                <a:gd name="T3" fmla="*/ 120 h 269"/>
                <a:gd name="T4" fmla="*/ 139 w 436"/>
                <a:gd name="T5" fmla="*/ 98 h 269"/>
                <a:gd name="T6" fmla="*/ 150 w 436"/>
                <a:gd name="T7" fmla="*/ 70 h 269"/>
                <a:gd name="T8" fmla="*/ 200 w 436"/>
                <a:gd name="T9" fmla="*/ 60 h 269"/>
                <a:gd name="T10" fmla="*/ 274 w 436"/>
                <a:gd name="T11" fmla="*/ 0 h 269"/>
                <a:gd name="T12" fmla="*/ 299 w 436"/>
                <a:gd name="T13" fmla="*/ 71 h 269"/>
                <a:gd name="T14" fmla="*/ 355 w 436"/>
                <a:gd name="T15" fmla="*/ 98 h 269"/>
                <a:gd name="T16" fmla="*/ 436 w 436"/>
                <a:gd name="T17" fmla="*/ 195 h 269"/>
                <a:gd name="T18" fmla="*/ 234 w 436"/>
                <a:gd name="T19" fmla="*/ 223 h 269"/>
                <a:gd name="T20" fmla="*/ 168 w 436"/>
                <a:gd name="T21" fmla="*/ 195 h 269"/>
                <a:gd name="T22" fmla="*/ 139 w 436"/>
                <a:gd name="T23" fmla="*/ 243 h 269"/>
                <a:gd name="T24" fmla="*/ 81 w 436"/>
                <a:gd name="T25" fmla="*/ 243 h 269"/>
                <a:gd name="T26" fmla="*/ 53 w 436"/>
                <a:gd name="T27" fmla="*/ 269 h 269"/>
                <a:gd name="T28" fmla="*/ 0 w 436"/>
                <a:gd name="T29" fmla="*/ 205 h 2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6"/>
                <a:gd name="T46" fmla="*/ 0 h 269"/>
                <a:gd name="T47" fmla="*/ 436 w 436"/>
                <a:gd name="T48" fmla="*/ 269 h 2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6" h="269">
                  <a:moveTo>
                    <a:pt x="0" y="205"/>
                  </a:moveTo>
                  <a:lnTo>
                    <a:pt x="31" y="120"/>
                  </a:lnTo>
                  <a:lnTo>
                    <a:pt x="139" y="98"/>
                  </a:lnTo>
                  <a:lnTo>
                    <a:pt x="150" y="70"/>
                  </a:lnTo>
                  <a:lnTo>
                    <a:pt x="200" y="60"/>
                  </a:lnTo>
                  <a:lnTo>
                    <a:pt x="274" y="0"/>
                  </a:lnTo>
                  <a:lnTo>
                    <a:pt x="299" y="71"/>
                  </a:lnTo>
                  <a:lnTo>
                    <a:pt x="355" y="98"/>
                  </a:lnTo>
                  <a:lnTo>
                    <a:pt x="436" y="195"/>
                  </a:lnTo>
                  <a:lnTo>
                    <a:pt x="234" y="223"/>
                  </a:lnTo>
                  <a:lnTo>
                    <a:pt x="168" y="195"/>
                  </a:lnTo>
                  <a:lnTo>
                    <a:pt x="139" y="243"/>
                  </a:lnTo>
                  <a:lnTo>
                    <a:pt x="81" y="243"/>
                  </a:lnTo>
                  <a:lnTo>
                    <a:pt x="53" y="269"/>
                  </a:lnTo>
                  <a:lnTo>
                    <a:pt x="0" y="205"/>
                  </a:lnTo>
                  <a:close/>
                </a:path>
              </a:pathLst>
            </a:custGeom>
            <a:solidFill>
              <a:srgbClr val="9DC6E2"/>
            </a:solidFill>
            <a:ln w="1651">
              <a:solidFill>
                <a:srgbClr val="004070"/>
              </a:solidFill>
              <a:prstDash val="solid"/>
              <a:round/>
              <a:headEnd/>
              <a:tailEnd/>
            </a:ln>
          </p:spPr>
          <p:txBody>
            <a:bodyPr/>
            <a:lstStyle/>
            <a:p>
              <a:endParaRPr lang="en-US"/>
            </a:p>
          </p:txBody>
        </p:sp>
        <p:sp>
          <p:nvSpPr>
            <p:cNvPr id="455" name="Freeform 185"/>
            <p:cNvSpPr>
              <a:spLocks/>
            </p:cNvSpPr>
            <p:nvPr/>
          </p:nvSpPr>
          <p:spPr bwMode="auto">
            <a:xfrm>
              <a:off x="1985" y="2042"/>
              <a:ext cx="85" cy="141"/>
            </a:xfrm>
            <a:custGeom>
              <a:avLst/>
              <a:gdLst>
                <a:gd name="T0" fmla="*/ 0 w 357"/>
                <a:gd name="T1" fmla="*/ 313 h 547"/>
                <a:gd name="T2" fmla="*/ 52 w 357"/>
                <a:gd name="T3" fmla="*/ 340 h 547"/>
                <a:gd name="T4" fmla="*/ 38 w 357"/>
                <a:gd name="T5" fmla="*/ 368 h 547"/>
                <a:gd name="T6" fmla="*/ 63 w 357"/>
                <a:gd name="T7" fmla="*/ 458 h 547"/>
                <a:gd name="T8" fmla="*/ 22 w 357"/>
                <a:gd name="T9" fmla="*/ 475 h 547"/>
                <a:gd name="T10" fmla="*/ 69 w 357"/>
                <a:gd name="T11" fmla="*/ 547 h 547"/>
                <a:gd name="T12" fmla="*/ 177 w 357"/>
                <a:gd name="T13" fmla="*/ 525 h 547"/>
                <a:gd name="T14" fmla="*/ 188 w 357"/>
                <a:gd name="T15" fmla="*/ 497 h 547"/>
                <a:gd name="T16" fmla="*/ 238 w 357"/>
                <a:gd name="T17" fmla="*/ 487 h 547"/>
                <a:gd name="T18" fmla="*/ 312 w 357"/>
                <a:gd name="T19" fmla="*/ 427 h 547"/>
                <a:gd name="T20" fmla="*/ 286 w 357"/>
                <a:gd name="T21" fmla="*/ 361 h 547"/>
                <a:gd name="T22" fmla="*/ 321 w 357"/>
                <a:gd name="T23" fmla="*/ 271 h 547"/>
                <a:gd name="T24" fmla="*/ 356 w 357"/>
                <a:gd name="T25" fmla="*/ 265 h 547"/>
                <a:gd name="T26" fmla="*/ 357 w 357"/>
                <a:gd name="T27" fmla="*/ 138 h 547"/>
                <a:gd name="T28" fmla="*/ 89 w 357"/>
                <a:gd name="T29" fmla="*/ 0 h 547"/>
                <a:gd name="T30" fmla="*/ 55 w 357"/>
                <a:gd name="T31" fmla="*/ 14 h 547"/>
                <a:gd name="T32" fmla="*/ 55 w 357"/>
                <a:gd name="T33" fmla="*/ 68 h 547"/>
                <a:gd name="T34" fmla="*/ 89 w 357"/>
                <a:gd name="T35" fmla="*/ 105 h 547"/>
                <a:gd name="T36" fmla="*/ 69 w 357"/>
                <a:gd name="T37" fmla="*/ 225 h 547"/>
                <a:gd name="T38" fmla="*/ 0 w 357"/>
                <a:gd name="T39" fmla="*/ 313 h 54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7"/>
                <a:gd name="T61" fmla="*/ 0 h 547"/>
                <a:gd name="T62" fmla="*/ 357 w 357"/>
                <a:gd name="T63" fmla="*/ 547 h 54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7" h="547">
                  <a:moveTo>
                    <a:pt x="0" y="313"/>
                  </a:moveTo>
                  <a:lnTo>
                    <a:pt x="52" y="340"/>
                  </a:lnTo>
                  <a:lnTo>
                    <a:pt x="38" y="368"/>
                  </a:lnTo>
                  <a:lnTo>
                    <a:pt x="63" y="458"/>
                  </a:lnTo>
                  <a:lnTo>
                    <a:pt x="22" y="475"/>
                  </a:lnTo>
                  <a:lnTo>
                    <a:pt x="69" y="547"/>
                  </a:lnTo>
                  <a:lnTo>
                    <a:pt x="177" y="525"/>
                  </a:lnTo>
                  <a:lnTo>
                    <a:pt x="188" y="497"/>
                  </a:lnTo>
                  <a:lnTo>
                    <a:pt x="238" y="487"/>
                  </a:lnTo>
                  <a:lnTo>
                    <a:pt x="312" y="427"/>
                  </a:lnTo>
                  <a:lnTo>
                    <a:pt x="286" y="361"/>
                  </a:lnTo>
                  <a:lnTo>
                    <a:pt x="321" y="271"/>
                  </a:lnTo>
                  <a:lnTo>
                    <a:pt x="356" y="265"/>
                  </a:lnTo>
                  <a:lnTo>
                    <a:pt x="357" y="138"/>
                  </a:lnTo>
                  <a:lnTo>
                    <a:pt x="89" y="0"/>
                  </a:lnTo>
                  <a:lnTo>
                    <a:pt x="55" y="14"/>
                  </a:lnTo>
                  <a:lnTo>
                    <a:pt x="55" y="68"/>
                  </a:lnTo>
                  <a:lnTo>
                    <a:pt x="89" y="105"/>
                  </a:lnTo>
                  <a:lnTo>
                    <a:pt x="69" y="225"/>
                  </a:lnTo>
                  <a:lnTo>
                    <a:pt x="0" y="313"/>
                  </a:lnTo>
                  <a:close/>
                </a:path>
              </a:pathLst>
            </a:custGeom>
            <a:solidFill>
              <a:srgbClr val="9DC6E2"/>
            </a:solidFill>
            <a:ln w="1651">
              <a:solidFill>
                <a:srgbClr val="004070"/>
              </a:solidFill>
              <a:prstDash val="solid"/>
              <a:round/>
              <a:headEnd/>
              <a:tailEnd/>
            </a:ln>
          </p:spPr>
          <p:txBody>
            <a:bodyPr/>
            <a:lstStyle/>
            <a:p>
              <a:endParaRPr lang="en-US"/>
            </a:p>
          </p:txBody>
        </p:sp>
        <p:sp>
          <p:nvSpPr>
            <p:cNvPr id="456" name="Freeform 186"/>
            <p:cNvSpPr>
              <a:spLocks/>
            </p:cNvSpPr>
            <p:nvPr/>
          </p:nvSpPr>
          <p:spPr bwMode="auto">
            <a:xfrm>
              <a:off x="1968" y="2215"/>
              <a:ext cx="59" cy="75"/>
            </a:xfrm>
            <a:custGeom>
              <a:avLst/>
              <a:gdLst>
                <a:gd name="T0" fmla="*/ 0 w 251"/>
                <a:gd name="T1" fmla="*/ 253 h 289"/>
                <a:gd name="T2" fmla="*/ 26 w 251"/>
                <a:gd name="T3" fmla="*/ 289 h 289"/>
                <a:gd name="T4" fmla="*/ 60 w 251"/>
                <a:gd name="T5" fmla="*/ 278 h 289"/>
                <a:gd name="T6" fmla="*/ 111 w 251"/>
                <a:gd name="T7" fmla="*/ 281 h 289"/>
                <a:gd name="T8" fmla="*/ 158 w 251"/>
                <a:gd name="T9" fmla="*/ 251 h 289"/>
                <a:gd name="T10" fmla="*/ 170 w 251"/>
                <a:gd name="T11" fmla="*/ 193 h 289"/>
                <a:gd name="T12" fmla="*/ 220 w 251"/>
                <a:gd name="T13" fmla="*/ 145 h 289"/>
                <a:gd name="T14" fmla="*/ 251 w 251"/>
                <a:gd name="T15" fmla="*/ 0 h 289"/>
                <a:gd name="T16" fmla="*/ 193 w 251"/>
                <a:gd name="T17" fmla="*/ 0 h 289"/>
                <a:gd name="T18" fmla="*/ 165 w 251"/>
                <a:gd name="T19" fmla="*/ 26 h 289"/>
                <a:gd name="T20" fmla="*/ 159 w 251"/>
                <a:gd name="T21" fmla="*/ 72 h 289"/>
                <a:gd name="T22" fmla="*/ 71 w 251"/>
                <a:gd name="T23" fmla="*/ 51 h 289"/>
                <a:gd name="T24" fmla="*/ 68 w 251"/>
                <a:gd name="T25" fmla="*/ 81 h 289"/>
                <a:gd name="T26" fmla="*/ 104 w 251"/>
                <a:gd name="T27" fmla="*/ 84 h 289"/>
                <a:gd name="T28" fmla="*/ 93 w 251"/>
                <a:gd name="T29" fmla="*/ 198 h 289"/>
                <a:gd name="T30" fmla="*/ 49 w 251"/>
                <a:gd name="T31" fmla="*/ 185 h 289"/>
                <a:gd name="T32" fmla="*/ 0 w 251"/>
                <a:gd name="T33" fmla="*/ 253 h 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1"/>
                <a:gd name="T52" fmla="*/ 0 h 289"/>
                <a:gd name="T53" fmla="*/ 251 w 251"/>
                <a:gd name="T54" fmla="*/ 289 h 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1" h="289">
                  <a:moveTo>
                    <a:pt x="0" y="253"/>
                  </a:moveTo>
                  <a:lnTo>
                    <a:pt x="26" y="289"/>
                  </a:lnTo>
                  <a:lnTo>
                    <a:pt x="60" y="278"/>
                  </a:lnTo>
                  <a:lnTo>
                    <a:pt x="111" y="281"/>
                  </a:lnTo>
                  <a:lnTo>
                    <a:pt x="158" y="251"/>
                  </a:lnTo>
                  <a:lnTo>
                    <a:pt x="170" y="193"/>
                  </a:lnTo>
                  <a:lnTo>
                    <a:pt x="220" y="145"/>
                  </a:lnTo>
                  <a:lnTo>
                    <a:pt x="251" y="0"/>
                  </a:lnTo>
                  <a:lnTo>
                    <a:pt x="193" y="0"/>
                  </a:lnTo>
                  <a:lnTo>
                    <a:pt x="165" y="26"/>
                  </a:lnTo>
                  <a:lnTo>
                    <a:pt x="159" y="72"/>
                  </a:lnTo>
                  <a:lnTo>
                    <a:pt x="71" y="51"/>
                  </a:lnTo>
                  <a:lnTo>
                    <a:pt x="68" y="81"/>
                  </a:lnTo>
                  <a:lnTo>
                    <a:pt x="104" y="84"/>
                  </a:lnTo>
                  <a:lnTo>
                    <a:pt x="93" y="198"/>
                  </a:lnTo>
                  <a:lnTo>
                    <a:pt x="49" y="185"/>
                  </a:lnTo>
                  <a:lnTo>
                    <a:pt x="0" y="253"/>
                  </a:lnTo>
                  <a:close/>
                </a:path>
              </a:pathLst>
            </a:custGeom>
            <a:solidFill>
              <a:srgbClr val="9DC6E2"/>
            </a:solidFill>
            <a:ln w="1651">
              <a:solidFill>
                <a:srgbClr val="004070"/>
              </a:solidFill>
              <a:prstDash val="solid"/>
              <a:round/>
              <a:headEnd/>
              <a:tailEnd/>
            </a:ln>
          </p:spPr>
          <p:txBody>
            <a:bodyPr/>
            <a:lstStyle/>
            <a:p>
              <a:endParaRPr lang="en-US"/>
            </a:p>
          </p:txBody>
        </p:sp>
        <p:sp>
          <p:nvSpPr>
            <p:cNvPr id="457" name="Freeform 187"/>
            <p:cNvSpPr>
              <a:spLocks/>
            </p:cNvSpPr>
            <p:nvPr/>
          </p:nvSpPr>
          <p:spPr bwMode="auto">
            <a:xfrm>
              <a:off x="1977" y="2203"/>
              <a:ext cx="150" cy="158"/>
            </a:xfrm>
            <a:custGeom>
              <a:avLst/>
              <a:gdLst>
                <a:gd name="T0" fmla="*/ 0 w 634"/>
                <a:gd name="T1" fmla="*/ 362 h 611"/>
                <a:gd name="T2" fmla="*/ 2 w 634"/>
                <a:gd name="T3" fmla="*/ 378 h 611"/>
                <a:gd name="T4" fmla="*/ 129 w 634"/>
                <a:gd name="T5" fmla="*/ 362 h 611"/>
                <a:gd name="T6" fmla="*/ 184 w 634"/>
                <a:gd name="T7" fmla="*/ 439 h 611"/>
                <a:gd name="T8" fmla="*/ 231 w 634"/>
                <a:gd name="T9" fmla="*/ 435 h 611"/>
                <a:gd name="T10" fmla="*/ 242 w 634"/>
                <a:gd name="T11" fmla="*/ 400 h 611"/>
                <a:gd name="T12" fmla="*/ 285 w 634"/>
                <a:gd name="T13" fmla="*/ 398 h 611"/>
                <a:gd name="T14" fmla="*/ 316 w 634"/>
                <a:gd name="T15" fmla="*/ 420 h 611"/>
                <a:gd name="T16" fmla="*/ 323 w 634"/>
                <a:gd name="T17" fmla="*/ 539 h 611"/>
                <a:gd name="T18" fmla="*/ 392 w 634"/>
                <a:gd name="T19" fmla="*/ 532 h 611"/>
                <a:gd name="T20" fmla="*/ 583 w 634"/>
                <a:gd name="T21" fmla="*/ 611 h 611"/>
                <a:gd name="T22" fmla="*/ 581 w 634"/>
                <a:gd name="T23" fmla="*/ 575 h 611"/>
                <a:gd name="T24" fmla="*/ 544 w 634"/>
                <a:gd name="T25" fmla="*/ 559 h 611"/>
                <a:gd name="T26" fmla="*/ 551 w 634"/>
                <a:gd name="T27" fmla="*/ 472 h 611"/>
                <a:gd name="T28" fmla="*/ 612 w 634"/>
                <a:gd name="T29" fmla="*/ 442 h 611"/>
                <a:gd name="T30" fmla="*/ 573 w 634"/>
                <a:gd name="T31" fmla="*/ 383 h 611"/>
                <a:gd name="T32" fmla="*/ 568 w 634"/>
                <a:gd name="T33" fmla="*/ 282 h 611"/>
                <a:gd name="T34" fmla="*/ 561 w 634"/>
                <a:gd name="T35" fmla="*/ 257 h 611"/>
                <a:gd name="T36" fmla="*/ 583 w 634"/>
                <a:gd name="T37" fmla="*/ 213 h 611"/>
                <a:gd name="T38" fmla="*/ 612 w 634"/>
                <a:gd name="T39" fmla="*/ 129 h 611"/>
                <a:gd name="T40" fmla="*/ 634 w 634"/>
                <a:gd name="T41" fmla="*/ 98 h 611"/>
                <a:gd name="T42" fmla="*/ 621 w 634"/>
                <a:gd name="T43" fmla="*/ 50 h 611"/>
                <a:gd name="T44" fmla="*/ 510 w 634"/>
                <a:gd name="T45" fmla="*/ 0 h 611"/>
                <a:gd name="T46" fmla="*/ 308 w 634"/>
                <a:gd name="T47" fmla="*/ 28 h 611"/>
                <a:gd name="T48" fmla="*/ 242 w 634"/>
                <a:gd name="T49" fmla="*/ 0 h 611"/>
                <a:gd name="T50" fmla="*/ 213 w 634"/>
                <a:gd name="T51" fmla="*/ 48 h 611"/>
                <a:gd name="T52" fmla="*/ 182 w 634"/>
                <a:gd name="T53" fmla="*/ 193 h 611"/>
                <a:gd name="T54" fmla="*/ 132 w 634"/>
                <a:gd name="T55" fmla="*/ 241 h 611"/>
                <a:gd name="T56" fmla="*/ 120 w 634"/>
                <a:gd name="T57" fmla="*/ 299 h 611"/>
                <a:gd name="T58" fmla="*/ 73 w 634"/>
                <a:gd name="T59" fmla="*/ 329 h 611"/>
                <a:gd name="T60" fmla="*/ 22 w 634"/>
                <a:gd name="T61" fmla="*/ 326 h 611"/>
                <a:gd name="T62" fmla="*/ 0 w 634"/>
                <a:gd name="T63" fmla="*/ 362 h 6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34"/>
                <a:gd name="T97" fmla="*/ 0 h 611"/>
                <a:gd name="T98" fmla="*/ 634 w 634"/>
                <a:gd name="T99" fmla="*/ 611 h 6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34" h="611">
                  <a:moveTo>
                    <a:pt x="0" y="362"/>
                  </a:moveTo>
                  <a:lnTo>
                    <a:pt x="2" y="378"/>
                  </a:lnTo>
                  <a:lnTo>
                    <a:pt x="129" y="362"/>
                  </a:lnTo>
                  <a:lnTo>
                    <a:pt x="184" y="439"/>
                  </a:lnTo>
                  <a:lnTo>
                    <a:pt x="231" y="435"/>
                  </a:lnTo>
                  <a:lnTo>
                    <a:pt x="242" y="400"/>
                  </a:lnTo>
                  <a:lnTo>
                    <a:pt x="285" y="398"/>
                  </a:lnTo>
                  <a:lnTo>
                    <a:pt x="316" y="420"/>
                  </a:lnTo>
                  <a:lnTo>
                    <a:pt x="323" y="539"/>
                  </a:lnTo>
                  <a:lnTo>
                    <a:pt x="392" y="532"/>
                  </a:lnTo>
                  <a:lnTo>
                    <a:pt x="583" y="611"/>
                  </a:lnTo>
                  <a:lnTo>
                    <a:pt x="581" y="575"/>
                  </a:lnTo>
                  <a:lnTo>
                    <a:pt x="544" y="559"/>
                  </a:lnTo>
                  <a:lnTo>
                    <a:pt x="551" y="472"/>
                  </a:lnTo>
                  <a:lnTo>
                    <a:pt x="612" y="442"/>
                  </a:lnTo>
                  <a:lnTo>
                    <a:pt x="573" y="383"/>
                  </a:lnTo>
                  <a:lnTo>
                    <a:pt x="568" y="282"/>
                  </a:lnTo>
                  <a:lnTo>
                    <a:pt x="561" y="257"/>
                  </a:lnTo>
                  <a:lnTo>
                    <a:pt x="583" y="213"/>
                  </a:lnTo>
                  <a:lnTo>
                    <a:pt x="612" y="129"/>
                  </a:lnTo>
                  <a:lnTo>
                    <a:pt x="634" y="98"/>
                  </a:lnTo>
                  <a:lnTo>
                    <a:pt x="621" y="50"/>
                  </a:lnTo>
                  <a:lnTo>
                    <a:pt x="510" y="0"/>
                  </a:lnTo>
                  <a:lnTo>
                    <a:pt x="308" y="28"/>
                  </a:lnTo>
                  <a:lnTo>
                    <a:pt x="242" y="0"/>
                  </a:lnTo>
                  <a:lnTo>
                    <a:pt x="213" y="48"/>
                  </a:lnTo>
                  <a:lnTo>
                    <a:pt x="182" y="193"/>
                  </a:lnTo>
                  <a:lnTo>
                    <a:pt x="132" y="241"/>
                  </a:lnTo>
                  <a:lnTo>
                    <a:pt x="120" y="299"/>
                  </a:lnTo>
                  <a:lnTo>
                    <a:pt x="73" y="329"/>
                  </a:lnTo>
                  <a:lnTo>
                    <a:pt x="22" y="326"/>
                  </a:lnTo>
                  <a:lnTo>
                    <a:pt x="0" y="362"/>
                  </a:lnTo>
                  <a:close/>
                </a:path>
              </a:pathLst>
            </a:custGeom>
            <a:solidFill>
              <a:srgbClr val="9DC6E2"/>
            </a:solidFill>
            <a:ln w="1651">
              <a:solidFill>
                <a:srgbClr val="004070"/>
              </a:solidFill>
              <a:prstDash val="solid"/>
              <a:round/>
              <a:headEnd/>
              <a:tailEnd/>
            </a:ln>
          </p:spPr>
          <p:txBody>
            <a:bodyPr/>
            <a:lstStyle/>
            <a:p>
              <a:endParaRPr lang="en-US"/>
            </a:p>
          </p:txBody>
        </p:sp>
        <p:sp>
          <p:nvSpPr>
            <p:cNvPr id="458" name="Freeform 188"/>
            <p:cNvSpPr>
              <a:spLocks/>
            </p:cNvSpPr>
            <p:nvPr/>
          </p:nvSpPr>
          <p:spPr bwMode="auto">
            <a:xfrm>
              <a:off x="2135" y="1927"/>
              <a:ext cx="19" cy="11"/>
            </a:xfrm>
            <a:custGeom>
              <a:avLst/>
              <a:gdLst>
                <a:gd name="T0" fmla="*/ 0 w 79"/>
                <a:gd name="T1" fmla="*/ 22 h 41"/>
                <a:gd name="T2" fmla="*/ 28 w 79"/>
                <a:gd name="T3" fmla="*/ 41 h 41"/>
                <a:gd name="T4" fmla="*/ 79 w 79"/>
                <a:gd name="T5" fmla="*/ 0 h 41"/>
                <a:gd name="T6" fmla="*/ 0 w 79"/>
                <a:gd name="T7" fmla="*/ 22 h 41"/>
                <a:gd name="T8" fmla="*/ 0 60000 65536"/>
                <a:gd name="T9" fmla="*/ 0 60000 65536"/>
                <a:gd name="T10" fmla="*/ 0 60000 65536"/>
                <a:gd name="T11" fmla="*/ 0 60000 65536"/>
                <a:gd name="T12" fmla="*/ 0 w 79"/>
                <a:gd name="T13" fmla="*/ 0 h 41"/>
                <a:gd name="T14" fmla="*/ 79 w 79"/>
                <a:gd name="T15" fmla="*/ 41 h 41"/>
              </a:gdLst>
              <a:ahLst/>
              <a:cxnLst>
                <a:cxn ang="T8">
                  <a:pos x="T0" y="T1"/>
                </a:cxn>
                <a:cxn ang="T9">
                  <a:pos x="T2" y="T3"/>
                </a:cxn>
                <a:cxn ang="T10">
                  <a:pos x="T4" y="T5"/>
                </a:cxn>
                <a:cxn ang="T11">
                  <a:pos x="T6" y="T7"/>
                </a:cxn>
              </a:cxnLst>
              <a:rect l="T12" t="T13" r="T14" b="T15"/>
              <a:pathLst>
                <a:path w="79" h="41">
                  <a:moveTo>
                    <a:pt x="0" y="22"/>
                  </a:moveTo>
                  <a:lnTo>
                    <a:pt x="28" y="41"/>
                  </a:lnTo>
                  <a:lnTo>
                    <a:pt x="79" y="0"/>
                  </a:lnTo>
                  <a:lnTo>
                    <a:pt x="0" y="22"/>
                  </a:lnTo>
                  <a:close/>
                </a:path>
              </a:pathLst>
            </a:custGeom>
            <a:solidFill>
              <a:srgbClr val="9DC6E2"/>
            </a:solidFill>
            <a:ln w="1651">
              <a:solidFill>
                <a:srgbClr val="004070"/>
              </a:solidFill>
              <a:prstDash val="solid"/>
              <a:round/>
              <a:headEnd/>
              <a:tailEnd/>
            </a:ln>
          </p:spPr>
          <p:txBody>
            <a:bodyPr/>
            <a:lstStyle/>
            <a:p>
              <a:endParaRPr lang="en-US"/>
            </a:p>
          </p:txBody>
        </p:sp>
        <p:sp>
          <p:nvSpPr>
            <p:cNvPr id="459" name="Freeform 189"/>
            <p:cNvSpPr>
              <a:spLocks/>
            </p:cNvSpPr>
            <p:nvPr/>
          </p:nvSpPr>
          <p:spPr bwMode="auto">
            <a:xfrm>
              <a:off x="1887" y="2140"/>
              <a:ext cx="21" cy="52"/>
            </a:xfrm>
            <a:custGeom>
              <a:avLst/>
              <a:gdLst>
                <a:gd name="T0" fmla="*/ 0 w 91"/>
                <a:gd name="T1" fmla="*/ 49 h 205"/>
                <a:gd name="T2" fmla="*/ 36 w 91"/>
                <a:gd name="T3" fmla="*/ 205 h 205"/>
                <a:gd name="T4" fmla="*/ 65 w 91"/>
                <a:gd name="T5" fmla="*/ 203 h 205"/>
                <a:gd name="T6" fmla="*/ 91 w 91"/>
                <a:gd name="T7" fmla="*/ 23 h 205"/>
                <a:gd name="T8" fmla="*/ 65 w 91"/>
                <a:gd name="T9" fmla="*/ 0 h 205"/>
                <a:gd name="T10" fmla="*/ 49 w 91"/>
                <a:gd name="T11" fmla="*/ 15 h 205"/>
                <a:gd name="T12" fmla="*/ 0 w 91"/>
                <a:gd name="T13" fmla="*/ 49 h 205"/>
                <a:gd name="T14" fmla="*/ 0 60000 65536"/>
                <a:gd name="T15" fmla="*/ 0 60000 65536"/>
                <a:gd name="T16" fmla="*/ 0 60000 65536"/>
                <a:gd name="T17" fmla="*/ 0 60000 65536"/>
                <a:gd name="T18" fmla="*/ 0 60000 65536"/>
                <a:gd name="T19" fmla="*/ 0 60000 65536"/>
                <a:gd name="T20" fmla="*/ 0 60000 65536"/>
                <a:gd name="T21" fmla="*/ 0 w 91"/>
                <a:gd name="T22" fmla="*/ 0 h 205"/>
                <a:gd name="T23" fmla="*/ 91 w 91"/>
                <a:gd name="T24" fmla="*/ 205 h 2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 h="205">
                  <a:moveTo>
                    <a:pt x="0" y="49"/>
                  </a:moveTo>
                  <a:lnTo>
                    <a:pt x="36" y="205"/>
                  </a:lnTo>
                  <a:lnTo>
                    <a:pt x="65" y="203"/>
                  </a:lnTo>
                  <a:lnTo>
                    <a:pt x="91" y="23"/>
                  </a:lnTo>
                  <a:lnTo>
                    <a:pt x="65" y="0"/>
                  </a:lnTo>
                  <a:lnTo>
                    <a:pt x="49" y="15"/>
                  </a:lnTo>
                  <a:lnTo>
                    <a:pt x="0" y="49"/>
                  </a:lnTo>
                  <a:close/>
                </a:path>
              </a:pathLst>
            </a:custGeom>
            <a:solidFill>
              <a:srgbClr val="9DC6E2"/>
            </a:solidFill>
            <a:ln w="1651">
              <a:solidFill>
                <a:srgbClr val="004070"/>
              </a:solidFill>
              <a:prstDash val="solid"/>
              <a:round/>
              <a:headEnd/>
              <a:tailEnd/>
            </a:ln>
          </p:spPr>
          <p:txBody>
            <a:bodyPr/>
            <a:lstStyle/>
            <a:p>
              <a:endParaRPr lang="en-US"/>
            </a:p>
          </p:txBody>
        </p:sp>
        <p:sp>
          <p:nvSpPr>
            <p:cNvPr id="460" name="Freeform 190"/>
            <p:cNvSpPr>
              <a:spLocks/>
            </p:cNvSpPr>
            <p:nvPr/>
          </p:nvSpPr>
          <p:spPr bwMode="auto">
            <a:xfrm>
              <a:off x="1954" y="2228"/>
              <a:ext cx="15" cy="11"/>
            </a:xfrm>
            <a:custGeom>
              <a:avLst/>
              <a:gdLst>
                <a:gd name="T0" fmla="*/ 0 w 61"/>
                <a:gd name="T1" fmla="*/ 41 h 41"/>
                <a:gd name="T2" fmla="*/ 6 w 61"/>
                <a:gd name="T3" fmla="*/ 1 h 41"/>
                <a:gd name="T4" fmla="*/ 61 w 61"/>
                <a:gd name="T5" fmla="*/ 0 h 41"/>
                <a:gd name="T6" fmla="*/ 61 w 61"/>
                <a:gd name="T7" fmla="*/ 36 h 41"/>
                <a:gd name="T8" fmla="*/ 0 w 61"/>
                <a:gd name="T9" fmla="*/ 41 h 41"/>
                <a:gd name="T10" fmla="*/ 0 60000 65536"/>
                <a:gd name="T11" fmla="*/ 0 60000 65536"/>
                <a:gd name="T12" fmla="*/ 0 60000 65536"/>
                <a:gd name="T13" fmla="*/ 0 60000 65536"/>
                <a:gd name="T14" fmla="*/ 0 60000 65536"/>
                <a:gd name="T15" fmla="*/ 0 w 61"/>
                <a:gd name="T16" fmla="*/ 0 h 41"/>
                <a:gd name="T17" fmla="*/ 61 w 61"/>
                <a:gd name="T18" fmla="*/ 41 h 41"/>
              </a:gdLst>
              <a:ahLst/>
              <a:cxnLst>
                <a:cxn ang="T10">
                  <a:pos x="T0" y="T1"/>
                </a:cxn>
                <a:cxn ang="T11">
                  <a:pos x="T2" y="T3"/>
                </a:cxn>
                <a:cxn ang="T12">
                  <a:pos x="T4" y="T5"/>
                </a:cxn>
                <a:cxn ang="T13">
                  <a:pos x="T6" y="T7"/>
                </a:cxn>
                <a:cxn ang="T14">
                  <a:pos x="T8" y="T9"/>
                </a:cxn>
              </a:cxnLst>
              <a:rect l="T15" t="T16" r="T17" b="T18"/>
              <a:pathLst>
                <a:path w="61" h="41">
                  <a:moveTo>
                    <a:pt x="0" y="41"/>
                  </a:moveTo>
                  <a:lnTo>
                    <a:pt x="6" y="1"/>
                  </a:lnTo>
                  <a:lnTo>
                    <a:pt x="61" y="0"/>
                  </a:lnTo>
                  <a:lnTo>
                    <a:pt x="61" y="36"/>
                  </a:lnTo>
                  <a:lnTo>
                    <a:pt x="0" y="41"/>
                  </a:lnTo>
                  <a:close/>
                </a:path>
              </a:pathLst>
            </a:custGeom>
            <a:solidFill>
              <a:srgbClr val="9DC6E2"/>
            </a:solidFill>
            <a:ln w="1651">
              <a:solidFill>
                <a:srgbClr val="004070"/>
              </a:solidFill>
              <a:prstDash val="solid"/>
              <a:round/>
              <a:headEnd/>
              <a:tailEnd/>
            </a:ln>
          </p:spPr>
          <p:txBody>
            <a:bodyPr/>
            <a:lstStyle/>
            <a:p>
              <a:endParaRPr lang="en-US"/>
            </a:p>
          </p:txBody>
        </p:sp>
        <p:sp>
          <p:nvSpPr>
            <p:cNvPr id="461" name="Freeform 191"/>
            <p:cNvSpPr>
              <a:spLocks/>
            </p:cNvSpPr>
            <p:nvPr/>
          </p:nvSpPr>
          <p:spPr bwMode="auto">
            <a:xfrm>
              <a:off x="2140" y="2090"/>
              <a:ext cx="119" cy="127"/>
            </a:xfrm>
            <a:custGeom>
              <a:avLst/>
              <a:gdLst>
                <a:gd name="T0" fmla="*/ 0 w 504"/>
                <a:gd name="T1" fmla="*/ 342 h 489"/>
                <a:gd name="T2" fmla="*/ 39 w 504"/>
                <a:gd name="T3" fmla="*/ 316 h 489"/>
                <a:gd name="T4" fmla="*/ 43 w 504"/>
                <a:gd name="T5" fmla="*/ 255 h 489"/>
                <a:gd name="T6" fmla="*/ 109 w 504"/>
                <a:gd name="T7" fmla="*/ 174 h 489"/>
                <a:gd name="T8" fmla="*/ 135 w 504"/>
                <a:gd name="T9" fmla="*/ 31 h 489"/>
                <a:gd name="T10" fmla="*/ 186 w 504"/>
                <a:gd name="T11" fmla="*/ 0 h 489"/>
                <a:gd name="T12" fmla="*/ 224 w 504"/>
                <a:gd name="T13" fmla="*/ 97 h 489"/>
                <a:gd name="T14" fmla="*/ 335 w 504"/>
                <a:gd name="T15" fmla="*/ 181 h 489"/>
                <a:gd name="T16" fmla="*/ 296 w 504"/>
                <a:gd name="T17" fmla="*/ 231 h 489"/>
                <a:gd name="T18" fmla="*/ 331 w 504"/>
                <a:gd name="T19" fmla="*/ 243 h 489"/>
                <a:gd name="T20" fmla="*/ 372 w 504"/>
                <a:gd name="T21" fmla="*/ 303 h 489"/>
                <a:gd name="T22" fmla="*/ 504 w 504"/>
                <a:gd name="T23" fmla="*/ 337 h 489"/>
                <a:gd name="T24" fmla="*/ 403 w 504"/>
                <a:gd name="T25" fmla="*/ 437 h 489"/>
                <a:gd name="T26" fmla="*/ 298 w 504"/>
                <a:gd name="T27" fmla="*/ 474 h 489"/>
                <a:gd name="T28" fmla="*/ 202 w 504"/>
                <a:gd name="T29" fmla="*/ 489 h 489"/>
                <a:gd name="T30" fmla="*/ 96 w 504"/>
                <a:gd name="T31" fmla="*/ 452 h 489"/>
                <a:gd name="T32" fmla="*/ 59 w 504"/>
                <a:gd name="T33" fmla="*/ 382 h 489"/>
                <a:gd name="T34" fmla="*/ 0 w 504"/>
                <a:gd name="T35" fmla="*/ 342 h 4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04"/>
                <a:gd name="T55" fmla="*/ 0 h 489"/>
                <a:gd name="T56" fmla="*/ 504 w 504"/>
                <a:gd name="T57" fmla="*/ 489 h 4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04" h="489">
                  <a:moveTo>
                    <a:pt x="0" y="342"/>
                  </a:moveTo>
                  <a:lnTo>
                    <a:pt x="39" y="316"/>
                  </a:lnTo>
                  <a:lnTo>
                    <a:pt x="43" y="255"/>
                  </a:lnTo>
                  <a:lnTo>
                    <a:pt x="109" y="174"/>
                  </a:lnTo>
                  <a:lnTo>
                    <a:pt x="135" y="31"/>
                  </a:lnTo>
                  <a:lnTo>
                    <a:pt x="186" y="0"/>
                  </a:lnTo>
                  <a:lnTo>
                    <a:pt x="224" y="97"/>
                  </a:lnTo>
                  <a:lnTo>
                    <a:pt x="335" y="181"/>
                  </a:lnTo>
                  <a:lnTo>
                    <a:pt x="296" y="231"/>
                  </a:lnTo>
                  <a:lnTo>
                    <a:pt x="331" y="243"/>
                  </a:lnTo>
                  <a:lnTo>
                    <a:pt x="372" y="303"/>
                  </a:lnTo>
                  <a:lnTo>
                    <a:pt x="504" y="337"/>
                  </a:lnTo>
                  <a:lnTo>
                    <a:pt x="403" y="437"/>
                  </a:lnTo>
                  <a:lnTo>
                    <a:pt x="298" y="474"/>
                  </a:lnTo>
                  <a:lnTo>
                    <a:pt x="202" y="489"/>
                  </a:lnTo>
                  <a:lnTo>
                    <a:pt x="96" y="452"/>
                  </a:lnTo>
                  <a:lnTo>
                    <a:pt x="59" y="382"/>
                  </a:lnTo>
                  <a:lnTo>
                    <a:pt x="0" y="342"/>
                  </a:lnTo>
                  <a:close/>
                </a:path>
              </a:pathLst>
            </a:custGeom>
            <a:solidFill>
              <a:srgbClr val="9DC6E2"/>
            </a:solidFill>
            <a:ln w="1651">
              <a:solidFill>
                <a:srgbClr val="004070"/>
              </a:solidFill>
              <a:prstDash val="solid"/>
              <a:round/>
              <a:headEnd/>
              <a:tailEnd/>
            </a:ln>
          </p:spPr>
          <p:txBody>
            <a:bodyPr/>
            <a:lstStyle/>
            <a:p>
              <a:endParaRPr lang="en-US"/>
            </a:p>
          </p:txBody>
        </p:sp>
        <p:sp>
          <p:nvSpPr>
            <p:cNvPr id="462" name="Freeform 192"/>
            <p:cNvSpPr>
              <a:spLocks/>
            </p:cNvSpPr>
            <p:nvPr/>
          </p:nvSpPr>
          <p:spPr bwMode="auto">
            <a:xfrm>
              <a:off x="2210" y="2137"/>
              <a:ext cx="12" cy="16"/>
            </a:xfrm>
            <a:custGeom>
              <a:avLst/>
              <a:gdLst>
                <a:gd name="T0" fmla="*/ 0 w 52"/>
                <a:gd name="T1" fmla="*/ 50 h 62"/>
                <a:gd name="T2" fmla="*/ 35 w 52"/>
                <a:gd name="T3" fmla="*/ 62 h 62"/>
                <a:gd name="T4" fmla="*/ 50 w 52"/>
                <a:gd name="T5" fmla="*/ 43 h 62"/>
                <a:gd name="T6" fmla="*/ 24 w 52"/>
                <a:gd name="T7" fmla="*/ 39 h 62"/>
                <a:gd name="T8" fmla="*/ 52 w 52"/>
                <a:gd name="T9" fmla="*/ 23 h 62"/>
                <a:gd name="T10" fmla="*/ 39 w 52"/>
                <a:gd name="T11" fmla="*/ 0 h 62"/>
                <a:gd name="T12" fmla="*/ 0 w 52"/>
                <a:gd name="T13" fmla="*/ 50 h 62"/>
                <a:gd name="T14" fmla="*/ 0 60000 65536"/>
                <a:gd name="T15" fmla="*/ 0 60000 65536"/>
                <a:gd name="T16" fmla="*/ 0 60000 65536"/>
                <a:gd name="T17" fmla="*/ 0 60000 65536"/>
                <a:gd name="T18" fmla="*/ 0 60000 65536"/>
                <a:gd name="T19" fmla="*/ 0 60000 65536"/>
                <a:gd name="T20" fmla="*/ 0 60000 65536"/>
                <a:gd name="T21" fmla="*/ 0 w 52"/>
                <a:gd name="T22" fmla="*/ 0 h 62"/>
                <a:gd name="T23" fmla="*/ 52 w 52"/>
                <a:gd name="T24" fmla="*/ 62 h 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62">
                  <a:moveTo>
                    <a:pt x="0" y="50"/>
                  </a:moveTo>
                  <a:lnTo>
                    <a:pt x="35" y="62"/>
                  </a:lnTo>
                  <a:lnTo>
                    <a:pt x="50" y="43"/>
                  </a:lnTo>
                  <a:lnTo>
                    <a:pt x="24" y="39"/>
                  </a:lnTo>
                  <a:lnTo>
                    <a:pt x="52" y="23"/>
                  </a:lnTo>
                  <a:lnTo>
                    <a:pt x="39" y="0"/>
                  </a:lnTo>
                  <a:lnTo>
                    <a:pt x="0" y="50"/>
                  </a:lnTo>
                  <a:close/>
                </a:path>
              </a:pathLst>
            </a:custGeom>
            <a:solidFill>
              <a:srgbClr val="9DC6E2"/>
            </a:solidFill>
            <a:ln w="1651">
              <a:solidFill>
                <a:srgbClr val="004070"/>
              </a:solidFill>
              <a:prstDash val="solid"/>
              <a:round/>
              <a:headEnd/>
              <a:tailEnd/>
            </a:ln>
          </p:spPr>
          <p:txBody>
            <a:bodyPr/>
            <a:lstStyle/>
            <a:p>
              <a:endParaRPr lang="en-US"/>
            </a:p>
          </p:txBody>
        </p:sp>
        <p:sp>
          <p:nvSpPr>
            <p:cNvPr id="463" name="Freeform 193"/>
            <p:cNvSpPr>
              <a:spLocks/>
            </p:cNvSpPr>
            <p:nvPr/>
          </p:nvSpPr>
          <p:spPr bwMode="auto">
            <a:xfrm>
              <a:off x="1948" y="2228"/>
              <a:ext cx="44" cy="52"/>
            </a:xfrm>
            <a:custGeom>
              <a:avLst/>
              <a:gdLst>
                <a:gd name="T0" fmla="*/ 0 w 185"/>
                <a:gd name="T1" fmla="*/ 96 h 203"/>
                <a:gd name="T2" fmla="*/ 20 w 185"/>
                <a:gd name="T3" fmla="*/ 64 h 203"/>
                <a:gd name="T4" fmla="*/ 34 w 185"/>
                <a:gd name="T5" fmla="*/ 67 h 203"/>
                <a:gd name="T6" fmla="*/ 24 w 185"/>
                <a:gd name="T7" fmla="*/ 41 h 203"/>
                <a:gd name="T8" fmla="*/ 85 w 185"/>
                <a:gd name="T9" fmla="*/ 36 h 203"/>
                <a:gd name="T10" fmla="*/ 85 w 185"/>
                <a:gd name="T11" fmla="*/ 0 h 203"/>
                <a:gd name="T12" fmla="*/ 152 w 185"/>
                <a:gd name="T13" fmla="*/ 1 h 203"/>
                <a:gd name="T14" fmla="*/ 149 w 185"/>
                <a:gd name="T15" fmla="*/ 31 h 203"/>
                <a:gd name="T16" fmla="*/ 185 w 185"/>
                <a:gd name="T17" fmla="*/ 34 h 203"/>
                <a:gd name="T18" fmla="*/ 174 w 185"/>
                <a:gd name="T19" fmla="*/ 148 h 203"/>
                <a:gd name="T20" fmla="*/ 130 w 185"/>
                <a:gd name="T21" fmla="*/ 135 h 203"/>
                <a:gd name="T22" fmla="*/ 81 w 185"/>
                <a:gd name="T23" fmla="*/ 203 h 203"/>
                <a:gd name="T24" fmla="*/ 0 w 185"/>
                <a:gd name="T25" fmla="*/ 96 h 2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5"/>
                <a:gd name="T40" fmla="*/ 0 h 203"/>
                <a:gd name="T41" fmla="*/ 185 w 185"/>
                <a:gd name="T42" fmla="*/ 203 h 2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5" h="203">
                  <a:moveTo>
                    <a:pt x="0" y="96"/>
                  </a:moveTo>
                  <a:lnTo>
                    <a:pt x="20" y="64"/>
                  </a:lnTo>
                  <a:lnTo>
                    <a:pt x="34" y="67"/>
                  </a:lnTo>
                  <a:lnTo>
                    <a:pt x="24" y="41"/>
                  </a:lnTo>
                  <a:lnTo>
                    <a:pt x="85" y="36"/>
                  </a:lnTo>
                  <a:lnTo>
                    <a:pt x="85" y="0"/>
                  </a:lnTo>
                  <a:lnTo>
                    <a:pt x="152" y="1"/>
                  </a:lnTo>
                  <a:lnTo>
                    <a:pt x="149" y="31"/>
                  </a:lnTo>
                  <a:lnTo>
                    <a:pt x="185" y="34"/>
                  </a:lnTo>
                  <a:lnTo>
                    <a:pt x="174" y="148"/>
                  </a:lnTo>
                  <a:lnTo>
                    <a:pt x="130" y="135"/>
                  </a:lnTo>
                  <a:lnTo>
                    <a:pt x="81" y="203"/>
                  </a:lnTo>
                  <a:lnTo>
                    <a:pt x="0" y="96"/>
                  </a:lnTo>
                  <a:close/>
                </a:path>
              </a:pathLst>
            </a:custGeom>
            <a:solidFill>
              <a:srgbClr val="9DC6E2"/>
            </a:solidFill>
            <a:ln w="1651">
              <a:solidFill>
                <a:srgbClr val="004070"/>
              </a:solidFill>
              <a:prstDash val="solid"/>
              <a:round/>
              <a:headEnd/>
              <a:tailEnd/>
            </a:ln>
          </p:spPr>
          <p:txBody>
            <a:bodyPr/>
            <a:lstStyle/>
            <a:p>
              <a:endParaRPr lang="en-US"/>
            </a:p>
          </p:txBody>
        </p:sp>
        <p:sp>
          <p:nvSpPr>
            <p:cNvPr id="464" name="Freeform 194"/>
            <p:cNvSpPr>
              <a:spLocks/>
            </p:cNvSpPr>
            <p:nvPr/>
          </p:nvSpPr>
          <p:spPr bwMode="auto">
            <a:xfrm>
              <a:off x="1748" y="2129"/>
              <a:ext cx="23" cy="5"/>
            </a:xfrm>
            <a:custGeom>
              <a:avLst/>
              <a:gdLst>
                <a:gd name="T0" fmla="*/ 0 w 99"/>
                <a:gd name="T1" fmla="*/ 20 h 20"/>
                <a:gd name="T2" fmla="*/ 4 w 99"/>
                <a:gd name="T3" fmla="*/ 0 h 20"/>
                <a:gd name="T4" fmla="*/ 99 w 99"/>
                <a:gd name="T5" fmla="*/ 7 h 20"/>
                <a:gd name="T6" fmla="*/ 0 w 99"/>
                <a:gd name="T7" fmla="*/ 20 h 20"/>
                <a:gd name="T8" fmla="*/ 0 60000 65536"/>
                <a:gd name="T9" fmla="*/ 0 60000 65536"/>
                <a:gd name="T10" fmla="*/ 0 60000 65536"/>
                <a:gd name="T11" fmla="*/ 0 60000 65536"/>
                <a:gd name="T12" fmla="*/ 0 w 99"/>
                <a:gd name="T13" fmla="*/ 0 h 20"/>
                <a:gd name="T14" fmla="*/ 99 w 99"/>
                <a:gd name="T15" fmla="*/ 20 h 20"/>
              </a:gdLst>
              <a:ahLst/>
              <a:cxnLst>
                <a:cxn ang="T8">
                  <a:pos x="T0" y="T1"/>
                </a:cxn>
                <a:cxn ang="T9">
                  <a:pos x="T2" y="T3"/>
                </a:cxn>
                <a:cxn ang="T10">
                  <a:pos x="T4" y="T5"/>
                </a:cxn>
                <a:cxn ang="T11">
                  <a:pos x="T6" y="T7"/>
                </a:cxn>
              </a:cxnLst>
              <a:rect l="T12" t="T13" r="T14" b="T15"/>
              <a:pathLst>
                <a:path w="99" h="20">
                  <a:moveTo>
                    <a:pt x="0" y="20"/>
                  </a:moveTo>
                  <a:lnTo>
                    <a:pt x="4" y="0"/>
                  </a:lnTo>
                  <a:lnTo>
                    <a:pt x="99" y="7"/>
                  </a:lnTo>
                  <a:lnTo>
                    <a:pt x="0" y="20"/>
                  </a:lnTo>
                  <a:close/>
                </a:path>
              </a:pathLst>
            </a:custGeom>
            <a:solidFill>
              <a:srgbClr val="9DC6E2"/>
            </a:solidFill>
            <a:ln w="1651">
              <a:solidFill>
                <a:srgbClr val="004070"/>
              </a:solidFill>
              <a:prstDash val="solid"/>
              <a:round/>
              <a:headEnd/>
              <a:tailEnd/>
            </a:ln>
          </p:spPr>
          <p:txBody>
            <a:bodyPr/>
            <a:lstStyle/>
            <a:p>
              <a:endParaRPr lang="en-US"/>
            </a:p>
          </p:txBody>
        </p:sp>
        <p:sp>
          <p:nvSpPr>
            <p:cNvPr id="465" name="Freeform 195"/>
            <p:cNvSpPr>
              <a:spLocks/>
            </p:cNvSpPr>
            <p:nvPr/>
          </p:nvSpPr>
          <p:spPr bwMode="auto">
            <a:xfrm>
              <a:off x="1855" y="2150"/>
              <a:ext cx="34" cy="56"/>
            </a:xfrm>
            <a:custGeom>
              <a:avLst/>
              <a:gdLst>
                <a:gd name="T0" fmla="*/ 0 w 142"/>
                <a:gd name="T1" fmla="*/ 204 h 216"/>
                <a:gd name="T2" fmla="*/ 13 w 142"/>
                <a:gd name="T3" fmla="*/ 55 h 216"/>
                <a:gd name="T4" fmla="*/ 6 w 142"/>
                <a:gd name="T5" fmla="*/ 8 h 216"/>
                <a:gd name="T6" fmla="*/ 96 w 142"/>
                <a:gd name="T7" fmla="*/ 0 h 216"/>
                <a:gd name="T8" fmla="*/ 142 w 142"/>
                <a:gd name="T9" fmla="*/ 171 h 216"/>
                <a:gd name="T10" fmla="*/ 37 w 142"/>
                <a:gd name="T11" fmla="*/ 216 h 216"/>
                <a:gd name="T12" fmla="*/ 0 w 142"/>
                <a:gd name="T13" fmla="*/ 204 h 216"/>
                <a:gd name="T14" fmla="*/ 0 60000 65536"/>
                <a:gd name="T15" fmla="*/ 0 60000 65536"/>
                <a:gd name="T16" fmla="*/ 0 60000 65536"/>
                <a:gd name="T17" fmla="*/ 0 60000 65536"/>
                <a:gd name="T18" fmla="*/ 0 60000 65536"/>
                <a:gd name="T19" fmla="*/ 0 60000 65536"/>
                <a:gd name="T20" fmla="*/ 0 60000 65536"/>
                <a:gd name="T21" fmla="*/ 0 w 142"/>
                <a:gd name="T22" fmla="*/ 0 h 216"/>
                <a:gd name="T23" fmla="*/ 142 w 142"/>
                <a:gd name="T24" fmla="*/ 216 h 2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 h="216">
                  <a:moveTo>
                    <a:pt x="0" y="204"/>
                  </a:moveTo>
                  <a:lnTo>
                    <a:pt x="13" y="55"/>
                  </a:lnTo>
                  <a:lnTo>
                    <a:pt x="6" y="8"/>
                  </a:lnTo>
                  <a:lnTo>
                    <a:pt x="96" y="0"/>
                  </a:lnTo>
                  <a:lnTo>
                    <a:pt x="142" y="171"/>
                  </a:lnTo>
                  <a:lnTo>
                    <a:pt x="37" y="216"/>
                  </a:lnTo>
                  <a:lnTo>
                    <a:pt x="0" y="204"/>
                  </a:lnTo>
                  <a:close/>
                </a:path>
              </a:pathLst>
            </a:custGeom>
            <a:solidFill>
              <a:srgbClr val="9DC6E2"/>
            </a:solidFill>
            <a:ln w="1651">
              <a:solidFill>
                <a:srgbClr val="004070"/>
              </a:solidFill>
              <a:prstDash val="solid"/>
              <a:round/>
              <a:headEnd/>
              <a:tailEnd/>
            </a:ln>
          </p:spPr>
          <p:txBody>
            <a:bodyPr/>
            <a:lstStyle/>
            <a:p>
              <a:endParaRPr lang="en-US"/>
            </a:p>
          </p:txBody>
        </p:sp>
        <p:sp>
          <p:nvSpPr>
            <p:cNvPr id="466" name="Freeform 196"/>
            <p:cNvSpPr>
              <a:spLocks/>
            </p:cNvSpPr>
            <p:nvPr/>
          </p:nvSpPr>
          <p:spPr bwMode="auto">
            <a:xfrm>
              <a:off x="1761" y="2137"/>
              <a:ext cx="58" cy="46"/>
            </a:xfrm>
            <a:custGeom>
              <a:avLst/>
              <a:gdLst>
                <a:gd name="T0" fmla="*/ 0 w 245"/>
                <a:gd name="T1" fmla="*/ 59 h 179"/>
                <a:gd name="T2" fmla="*/ 41 w 245"/>
                <a:gd name="T3" fmla="*/ 33 h 179"/>
                <a:gd name="T4" fmla="*/ 43 w 245"/>
                <a:gd name="T5" fmla="*/ 0 h 179"/>
                <a:gd name="T6" fmla="*/ 122 w 245"/>
                <a:gd name="T7" fmla="*/ 7 h 179"/>
                <a:gd name="T8" fmla="*/ 144 w 245"/>
                <a:gd name="T9" fmla="*/ 23 h 179"/>
                <a:gd name="T10" fmla="*/ 201 w 245"/>
                <a:gd name="T11" fmla="*/ 4 h 179"/>
                <a:gd name="T12" fmla="*/ 235 w 245"/>
                <a:gd name="T13" fmla="*/ 84 h 179"/>
                <a:gd name="T14" fmla="*/ 245 w 245"/>
                <a:gd name="T15" fmla="*/ 144 h 179"/>
                <a:gd name="T16" fmla="*/ 224 w 245"/>
                <a:gd name="T17" fmla="*/ 140 h 179"/>
                <a:gd name="T18" fmla="*/ 219 w 245"/>
                <a:gd name="T19" fmla="*/ 173 h 179"/>
                <a:gd name="T20" fmla="*/ 183 w 245"/>
                <a:gd name="T21" fmla="*/ 179 h 179"/>
                <a:gd name="T22" fmla="*/ 181 w 245"/>
                <a:gd name="T23" fmla="*/ 144 h 179"/>
                <a:gd name="T24" fmla="*/ 161 w 245"/>
                <a:gd name="T25" fmla="*/ 143 h 179"/>
                <a:gd name="T26" fmla="*/ 128 w 245"/>
                <a:gd name="T27" fmla="*/ 92 h 179"/>
                <a:gd name="T28" fmla="*/ 58 w 245"/>
                <a:gd name="T29" fmla="*/ 121 h 179"/>
                <a:gd name="T30" fmla="*/ 0 w 245"/>
                <a:gd name="T31" fmla="*/ 59 h 17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5"/>
                <a:gd name="T49" fmla="*/ 0 h 179"/>
                <a:gd name="T50" fmla="*/ 245 w 245"/>
                <a:gd name="T51" fmla="*/ 179 h 17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5" h="179">
                  <a:moveTo>
                    <a:pt x="0" y="59"/>
                  </a:moveTo>
                  <a:lnTo>
                    <a:pt x="41" y="33"/>
                  </a:lnTo>
                  <a:lnTo>
                    <a:pt x="43" y="0"/>
                  </a:lnTo>
                  <a:lnTo>
                    <a:pt x="122" y="7"/>
                  </a:lnTo>
                  <a:lnTo>
                    <a:pt x="144" y="23"/>
                  </a:lnTo>
                  <a:lnTo>
                    <a:pt x="201" y="4"/>
                  </a:lnTo>
                  <a:lnTo>
                    <a:pt x="235" y="84"/>
                  </a:lnTo>
                  <a:lnTo>
                    <a:pt x="245" y="144"/>
                  </a:lnTo>
                  <a:lnTo>
                    <a:pt x="224" y="140"/>
                  </a:lnTo>
                  <a:lnTo>
                    <a:pt x="219" y="173"/>
                  </a:lnTo>
                  <a:lnTo>
                    <a:pt x="183" y="179"/>
                  </a:lnTo>
                  <a:lnTo>
                    <a:pt x="181" y="144"/>
                  </a:lnTo>
                  <a:lnTo>
                    <a:pt x="161" y="143"/>
                  </a:lnTo>
                  <a:lnTo>
                    <a:pt x="128" y="92"/>
                  </a:lnTo>
                  <a:lnTo>
                    <a:pt x="58" y="121"/>
                  </a:lnTo>
                  <a:lnTo>
                    <a:pt x="0" y="59"/>
                  </a:lnTo>
                  <a:close/>
                </a:path>
              </a:pathLst>
            </a:custGeom>
            <a:solidFill>
              <a:srgbClr val="9DC6E2"/>
            </a:solidFill>
            <a:ln w="1651">
              <a:solidFill>
                <a:srgbClr val="004070"/>
              </a:solidFill>
              <a:prstDash val="solid"/>
              <a:round/>
              <a:headEnd/>
              <a:tailEnd/>
            </a:ln>
          </p:spPr>
          <p:txBody>
            <a:bodyPr/>
            <a:lstStyle/>
            <a:p>
              <a:endParaRPr lang="en-US"/>
            </a:p>
          </p:txBody>
        </p:sp>
        <p:sp>
          <p:nvSpPr>
            <p:cNvPr id="467" name="Freeform 197"/>
            <p:cNvSpPr>
              <a:spLocks/>
            </p:cNvSpPr>
            <p:nvPr/>
          </p:nvSpPr>
          <p:spPr bwMode="auto">
            <a:xfrm>
              <a:off x="2233" y="1989"/>
              <a:ext cx="14" cy="4"/>
            </a:xfrm>
            <a:custGeom>
              <a:avLst/>
              <a:gdLst>
                <a:gd name="T0" fmla="*/ 0 w 61"/>
                <a:gd name="T1" fmla="*/ 0 h 17"/>
                <a:gd name="T2" fmla="*/ 32 w 61"/>
                <a:gd name="T3" fmla="*/ 17 h 17"/>
                <a:gd name="T4" fmla="*/ 61 w 61"/>
                <a:gd name="T5" fmla="*/ 5 h 17"/>
                <a:gd name="T6" fmla="*/ 0 w 61"/>
                <a:gd name="T7" fmla="*/ 0 h 17"/>
                <a:gd name="T8" fmla="*/ 0 60000 65536"/>
                <a:gd name="T9" fmla="*/ 0 60000 65536"/>
                <a:gd name="T10" fmla="*/ 0 60000 65536"/>
                <a:gd name="T11" fmla="*/ 0 60000 65536"/>
                <a:gd name="T12" fmla="*/ 0 w 61"/>
                <a:gd name="T13" fmla="*/ 0 h 17"/>
                <a:gd name="T14" fmla="*/ 61 w 61"/>
                <a:gd name="T15" fmla="*/ 17 h 17"/>
              </a:gdLst>
              <a:ahLst/>
              <a:cxnLst>
                <a:cxn ang="T8">
                  <a:pos x="T0" y="T1"/>
                </a:cxn>
                <a:cxn ang="T9">
                  <a:pos x="T2" y="T3"/>
                </a:cxn>
                <a:cxn ang="T10">
                  <a:pos x="T4" y="T5"/>
                </a:cxn>
                <a:cxn ang="T11">
                  <a:pos x="T6" y="T7"/>
                </a:cxn>
              </a:cxnLst>
              <a:rect l="T12" t="T13" r="T14" b="T15"/>
              <a:pathLst>
                <a:path w="61" h="17">
                  <a:moveTo>
                    <a:pt x="0" y="0"/>
                  </a:moveTo>
                  <a:lnTo>
                    <a:pt x="32" y="17"/>
                  </a:lnTo>
                  <a:lnTo>
                    <a:pt x="61" y="5"/>
                  </a:lnTo>
                  <a:lnTo>
                    <a:pt x="0" y="0"/>
                  </a:lnTo>
                  <a:close/>
                </a:path>
              </a:pathLst>
            </a:custGeom>
            <a:solidFill>
              <a:srgbClr val="9DC6E2"/>
            </a:solidFill>
            <a:ln w="1651">
              <a:solidFill>
                <a:srgbClr val="004070"/>
              </a:solidFill>
              <a:prstDash val="solid"/>
              <a:round/>
              <a:headEnd/>
              <a:tailEnd/>
            </a:ln>
          </p:spPr>
          <p:txBody>
            <a:bodyPr/>
            <a:lstStyle/>
            <a:p>
              <a:endParaRPr lang="en-US"/>
            </a:p>
          </p:txBody>
        </p:sp>
        <p:sp>
          <p:nvSpPr>
            <p:cNvPr id="468" name="Freeform 198"/>
            <p:cNvSpPr>
              <a:spLocks/>
            </p:cNvSpPr>
            <p:nvPr/>
          </p:nvSpPr>
          <p:spPr bwMode="auto">
            <a:xfrm>
              <a:off x="2148" y="1951"/>
              <a:ext cx="12" cy="37"/>
            </a:xfrm>
            <a:custGeom>
              <a:avLst/>
              <a:gdLst>
                <a:gd name="T0" fmla="*/ 0 w 53"/>
                <a:gd name="T1" fmla="*/ 70 h 141"/>
                <a:gd name="T2" fmla="*/ 28 w 53"/>
                <a:gd name="T3" fmla="*/ 141 h 141"/>
                <a:gd name="T4" fmla="*/ 32 w 53"/>
                <a:gd name="T5" fmla="*/ 139 h 141"/>
                <a:gd name="T6" fmla="*/ 47 w 53"/>
                <a:gd name="T7" fmla="*/ 63 h 141"/>
                <a:gd name="T8" fmla="*/ 27 w 53"/>
                <a:gd name="T9" fmla="*/ 68 h 141"/>
                <a:gd name="T10" fmla="*/ 32 w 53"/>
                <a:gd name="T11" fmla="*/ 35 h 141"/>
                <a:gd name="T12" fmla="*/ 49 w 53"/>
                <a:gd name="T13" fmla="*/ 19 h 141"/>
                <a:gd name="T14" fmla="*/ 53 w 53"/>
                <a:gd name="T15" fmla="*/ 0 h 141"/>
                <a:gd name="T16" fmla="*/ 35 w 53"/>
                <a:gd name="T17" fmla="*/ 2 h 141"/>
                <a:gd name="T18" fmla="*/ 0 w 53"/>
                <a:gd name="T19" fmla="*/ 70 h 1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
                <a:gd name="T31" fmla="*/ 0 h 141"/>
                <a:gd name="T32" fmla="*/ 53 w 53"/>
                <a:gd name="T33" fmla="*/ 141 h 1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 h="141">
                  <a:moveTo>
                    <a:pt x="0" y="70"/>
                  </a:moveTo>
                  <a:lnTo>
                    <a:pt x="28" y="141"/>
                  </a:lnTo>
                  <a:lnTo>
                    <a:pt x="32" y="139"/>
                  </a:lnTo>
                  <a:lnTo>
                    <a:pt x="47" y="63"/>
                  </a:lnTo>
                  <a:lnTo>
                    <a:pt x="27" y="68"/>
                  </a:lnTo>
                  <a:lnTo>
                    <a:pt x="32" y="35"/>
                  </a:lnTo>
                  <a:lnTo>
                    <a:pt x="49" y="19"/>
                  </a:lnTo>
                  <a:lnTo>
                    <a:pt x="53" y="0"/>
                  </a:lnTo>
                  <a:lnTo>
                    <a:pt x="35" y="2"/>
                  </a:lnTo>
                  <a:lnTo>
                    <a:pt x="0" y="70"/>
                  </a:lnTo>
                  <a:close/>
                </a:path>
              </a:pathLst>
            </a:custGeom>
            <a:solidFill>
              <a:srgbClr val="9DC6E2"/>
            </a:solidFill>
            <a:ln w="1651">
              <a:solidFill>
                <a:srgbClr val="004070"/>
              </a:solidFill>
              <a:prstDash val="solid"/>
              <a:round/>
              <a:headEnd/>
              <a:tailEnd/>
            </a:ln>
          </p:spPr>
          <p:txBody>
            <a:bodyPr/>
            <a:lstStyle/>
            <a:p>
              <a:endParaRPr lang="en-US"/>
            </a:p>
          </p:txBody>
        </p:sp>
        <p:sp>
          <p:nvSpPr>
            <p:cNvPr id="469" name="Freeform 199"/>
            <p:cNvSpPr>
              <a:spLocks/>
            </p:cNvSpPr>
            <p:nvPr/>
          </p:nvSpPr>
          <p:spPr bwMode="auto">
            <a:xfrm>
              <a:off x="1812" y="2154"/>
              <a:ext cx="47" cy="55"/>
            </a:xfrm>
            <a:custGeom>
              <a:avLst/>
              <a:gdLst>
                <a:gd name="T0" fmla="*/ 0 w 196"/>
                <a:gd name="T1" fmla="*/ 139 h 211"/>
                <a:gd name="T2" fmla="*/ 3 w 196"/>
                <a:gd name="T3" fmla="*/ 107 h 211"/>
                <a:gd name="T4" fmla="*/ 8 w 196"/>
                <a:gd name="T5" fmla="*/ 74 h 211"/>
                <a:gd name="T6" fmla="*/ 29 w 196"/>
                <a:gd name="T7" fmla="*/ 78 h 211"/>
                <a:gd name="T8" fmla="*/ 19 w 196"/>
                <a:gd name="T9" fmla="*/ 18 h 211"/>
                <a:gd name="T10" fmla="*/ 77 w 196"/>
                <a:gd name="T11" fmla="*/ 0 h 211"/>
                <a:gd name="T12" fmla="*/ 111 w 196"/>
                <a:gd name="T13" fmla="*/ 12 h 211"/>
                <a:gd name="T14" fmla="*/ 129 w 196"/>
                <a:gd name="T15" fmla="*/ 33 h 211"/>
                <a:gd name="T16" fmla="*/ 196 w 196"/>
                <a:gd name="T17" fmla="*/ 40 h 211"/>
                <a:gd name="T18" fmla="*/ 183 w 196"/>
                <a:gd name="T19" fmla="*/ 189 h 211"/>
                <a:gd name="T20" fmla="*/ 31 w 196"/>
                <a:gd name="T21" fmla="*/ 211 h 211"/>
                <a:gd name="T22" fmla="*/ 36 w 196"/>
                <a:gd name="T23" fmla="*/ 162 h 211"/>
                <a:gd name="T24" fmla="*/ 0 w 196"/>
                <a:gd name="T25" fmla="*/ 139 h 2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6"/>
                <a:gd name="T40" fmla="*/ 0 h 211"/>
                <a:gd name="T41" fmla="*/ 196 w 196"/>
                <a:gd name="T42" fmla="*/ 211 h 2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6" h="211">
                  <a:moveTo>
                    <a:pt x="0" y="139"/>
                  </a:moveTo>
                  <a:lnTo>
                    <a:pt x="3" y="107"/>
                  </a:lnTo>
                  <a:lnTo>
                    <a:pt x="8" y="74"/>
                  </a:lnTo>
                  <a:lnTo>
                    <a:pt x="29" y="78"/>
                  </a:lnTo>
                  <a:lnTo>
                    <a:pt x="19" y="18"/>
                  </a:lnTo>
                  <a:lnTo>
                    <a:pt x="77" y="0"/>
                  </a:lnTo>
                  <a:lnTo>
                    <a:pt x="111" y="12"/>
                  </a:lnTo>
                  <a:lnTo>
                    <a:pt x="129" y="33"/>
                  </a:lnTo>
                  <a:lnTo>
                    <a:pt x="196" y="40"/>
                  </a:lnTo>
                  <a:lnTo>
                    <a:pt x="183" y="189"/>
                  </a:lnTo>
                  <a:lnTo>
                    <a:pt x="31" y="211"/>
                  </a:lnTo>
                  <a:lnTo>
                    <a:pt x="36" y="162"/>
                  </a:lnTo>
                  <a:lnTo>
                    <a:pt x="0" y="139"/>
                  </a:lnTo>
                  <a:close/>
                </a:path>
              </a:pathLst>
            </a:custGeom>
            <a:solidFill>
              <a:srgbClr val="9DC6E2"/>
            </a:solidFill>
            <a:ln w="1651">
              <a:solidFill>
                <a:srgbClr val="004070"/>
              </a:solidFill>
              <a:prstDash val="solid"/>
              <a:round/>
              <a:headEnd/>
              <a:tailEnd/>
            </a:ln>
          </p:spPr>
          <p:txBody>
            <a:bodyPr/>
            <a:lstStyle/>
            <a:p>
              <a:endParaRPr lang="en-US"/>
            </a:p>
          </p:txBody>
        </p:sp>
        <p:sp>
          <p:nvSpPr>
            <p:cNvPr id="470" name="Freeform 200"/>
            <p:cNvSpPr>
              <a:spLocks/>
            </p:cNvSpPr>
            <p:nvPr/>
          </p:nvSpPr>
          <p:spPr bwMode="auto">
            <a:xfrm>
              <a:off x="2154" y="1950"/>
              <a:ext cx="35" cy="40"/>
            </a:xfrm>
            <a:custGeom>
              <a:avLst/>
              <a:gdLst>
                <a:gd name="T0" fmla="*/ 0 w 145"/>
                <a:gd name="T1" fmla="*/ 74 h 156"/>
                <a:gd name="T2" fmla="*/ 5 w 145"/>
                <a:gd name="T3" fmla="*/ 41 h 156"/>
                <a:gd name="T4" fmla="*/ 22 w 145"/>
                <a:gd name="T5" fmla="*/ 25 h 156"/>
                <a:gd name="T6" fmla="*/ 57 w 145"/>
                <a:gd name="T7" fmla="*/ 39 h 156"/>
                <a:gd name="T8" fmla="*/ 129 w 145"/>
                <a:gd name="T9" fmla="*/ 0 h 156"/>
                <a:gd name="T10" fmla="*/ 145 w 145"/>
                <a:gd name="T11" fmla="*/ 43 h 156"/>
                <a:gd name="T12" fmla="*/ 70 w 145"/>
                <a:gd name="T13" fmla="*/ 68 h 156"/>
                <a:gd name="T14" fmla="*/ 107 w 145"/>
                <a:gd name="T15" fmla="*/ 102 h 156"/>
                <a:gd name="T16" fmla="*/ 87 w 145"/>
                <a:gd name="T17" fmla="*/ 124 h 156"/>
                <a:gd name="T18" fmla="*/ 42 w 145"/>
                <a:gd name="T19" fmla="*/ 156 h 156"/>
                <a:gd name="T20" fmla="*/ 5 w 145"/>
                <a:gd name="T21" fmla="*/ 145 h 156"/>
                <a:gd name="T22" fmla="*/ 20 w 145"/>
                <a:gd name="T23" fmla="*/ 69 h 156"/>
                <a:gd name="T24" fmla="*/ 0 w 145"/>
                <a:gd name="T25" fmla="*/ 74 h 1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5"/>
                <a:gd name="T40" fmla="*/ 0 h 156"/>
                <a:gd name="T41" fmla="*/ 145 w 145"/>
                <a:gd name="T42" fmla="*/ 156 h 1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5" h="156">
                  <a:moveTo>
                    <a:pt x="0" y="74"/>
                  </a:moveTo>
                  <a:lnTo>
                    <a:pt x="5" y="41"/>
                  </a:lnTo>
                  <a:lnTo>
                    <a:pt x="22" y="25"/>
                  </a:lnTo>
                  <a:lnTo>
                    <a:pt x="57" y="39"/>
                  </a:lnTo>
                  <a:lnTo>
                    <a:pt x="129" y="0"/>
                  </a:lnTo>
                  <a:lnTo>
                    <a:pt x="145" y="43"/>
                  </a:lnTo>
                  <a:lnTo>
                    <a:pt x="70" y="68"/>
                  </a:lnTo>
                  <a:lnTo>
                    <a:pt x="107" y="102"/>
                  </a:lnTo>
                  <a:lnTo>
                    <a:pt x="87" y="124"/>
                  </a:lnTo>
                  <a:lnTo>
                    <a:pt x="42" y="156"/>
                  </a:lnTo>
                  <a:lnTo>
                    <a:pt x="5" y="145"/>
                  </a:lnTo>
                  <a:lnTo>
                    <a:pt x="20" y="69"/>
                  </a:lnTo>
                  <a:lnTo>
                    <a:pt x="0" y="74"/>
                  </a:lnTo>
                  <a:close/>
                </a:path>
              </a:pathLst>
            </a:custGeom>
            <a:solidFill>
              <a:srgbClr val="9DC6E2"/>
            </a:solidFill>
            <a:ln w="1651">
              <a:solidFill>
                <a:srgbClr val="004070"/>
              </a:solidFill>
              <a:prstDash val="solid"/>
              <a:round/>
              <a:headEnd/>
              <a:tailEnd/>
            </a:ln>
          </p:spPr>
          <p:txBody>
            <a:bodyPr/>
            <a:lstStyle/>
            <a:p>
              <a:endParaRPr lang="en-US"/>
            </a:p>
          </p:txBody>
        </p:sp>
        <p:sp>
          <p:nvSpPr>
            <p:cNvPr id="471" name="Freeform 201"/>
            <p:cNvSpPr>
              <a:spLocks/>
            </p:cNvSpPr>
            <p:nvPr/>
          </p:nvSpPr>
          <p:spPr bwMode="auto">
            <a:xfrm>
              <a:off x="2148" y="2207"/>
              <a:ext cx="62" cy="80"/>
            </a:xfrm>
            <a:custGeom>
              <a:avLst/>
              <a:gdLst>
                <a:gd name="T0" fmla="*/ 0 w 264"/>
                <a:gd name="T1" fmla="*/ 19 h 307"/>
                <a:gd name="T2" fmla="*/ 36 w 264"/>
                <a:gd name="T3" fmla="*/ 84 h 307"/>
                <a:gd name="T4" fmla="*/ 0 w 264"/>
                <a:gd name="T5" fmla="*/ 144 h 307"/>
                <a:gd name="T6" fmla="*/ 28 w 264"/>
                <a:gd name="T7" fmla="*/ 161 h 307"/>
                <a:gd name="T8" fmla="*/ 9 w 264"/>
                <a:gd name="T9" fmla="*/ 183 h 307"/>
                <a:gd name="T10" fmla="*/ 180 w 264"/>
                <a:gd name="T11" fmla="*/ 307 h 307"/>
                <a:gd name="T12" fmla="*/ 253 w 264"/>
                <a:gd name="T13" fmla="*/ 208 h 307"/>
                <a:gd name="T14" fmla="*/ 237 w 264"/>
                <a:gd name="T15" fmla="*/ 180 h 307"/>
                <a:gd name="T16" fmla="*/ 237 w 264"/>
                <a:gd name="T17" fmla="*/ 58 h 307"/>
                <a:gd name="T18" fmla="*/ 264 w 264"/>
                <a:gd name="T19" fmla="*/ 22 h 307"/>
                <a:gd name="T20" fmla="*/ 168 w 264"/>
                <a:gd name="T21" fmla="*/ 37 h 307"/>
                <a:gd name="T22" fmla="*/ 62 w 264"/>
                <a:gd name="T23" fmla="*/ 0 h 307"/>
                <a:gd name="T24" fmla="*/ 0 w 264"/>
                <a:gd name="T25" fmla="*/ 19 h 3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4"/>
                <a:gd name="T40" fmla="*/ 0 h 307"/>
                <a:gd name="T41" fmla="*/ 264 w 264"/>
                <a:gd name="T42" fmla="*/ 307 h 3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4" h="307">
                  <a:moveTo>
                    <a:pt x="0" y="19"/>
                  </a:moveTo>
                  <a:lnTo>
                    <a:pt x="36" y="84"/>
                  </a:lnTo>
                  <a:lnTo>
                    <a:pt x="0" y="144"/>
                  </a:lnTo>
                  <a:lnTo>
                    <a:pt x="28" y="161"/>
                  </a:lnTo>
                  <a:lnTo>
                    <a:pt x="9" y="183"/>
                  </a:lnTo>
                  <a:lnTo>
                    <a:pt x="180" y="307"/>
                  </a:lnTo>
                  <a:lnTo>
                    <a:pt x="253" y="208"/>
                  </a:lnTo>
                  <a:lnTo>
                    <a:pt x="237" y="180"/>
                  </a:lnTo>
                  <a:lnTo>
                    <a:pt x="237" y="58"/>
                  </a:lnTo>
                  <a:lnTo>
                    <a:pt x="264" y="22"/>
                  </a:lnTo>
                  <a:lnTo>
                    <a:pt x="168" y="37"/>
                  </a:lnTo>
                  <a:lnTo>
                    <a:pt x="62" y="0"/>
                  </a:lnTo>
                  <a:lnTo>
                    <a:pt x="0" y="19"/>
                  </a:lnTo>
                  <a:close/>
                </a:path>
              </a:pathLst>
            </a:custGeom>
            <a:solidFill>
              <a:srgbClr val="9DC6E2"/>
            </a:solidFill>
            <a:ln w="1651">
              <a:solidFill>
                <a:srgbClr val="004070"/>
              </a:solidFill>
              <a:prstDash val="solid"/>
              <a:round/>
              <a:headEnd/>
              <a:tailEnd/>
            </a:ln>
          </p:spPr>
          <p:txBody>
            <a:bodyPr/>
            <a:lstStyle/>
            <a:p>
              <a:endParaRPr lang="en-US"/>
            </a:p>
          </p:txBody>
        </p:sp>
        <p:sp>
          <p:nvSpPr>
            <p:cNvPr id="472" name="Freeform 202"/>
            <p:cNvSpPr>
              <a:spLocks/>
            </p:cNvSpPr>
            <p:nvPr/>
          </p:nvSpPr>
          <p:spPr bwMode="auto">
            <a:xfrm>
              <a:off x="2247" y="1981"/>
              <a:ext cx="15" cy="14"/>
            </a:xfrm>
            <a:custGeom>
              <a:avLst/>
              <a:gdLst>
                <a:gd name="T0" fmla="*/ 0 w 60"/>
                <a:gd name="T1" fmla="*/ 32 h 51"/>
                <a:gd name="T2" fmla="*/ 49 w 60"/>
                <a:gd name="T3" fmla="*/ 0 h 51"/>
                <a:gd name="T4" fmla="*/ 60 w 60"/>
                <a:gd name="T5" fmla="*/ 51 h 51"/>
                <a:gd name="T6" fmla="*/ 0 w 60"/>
                <a:gd name="T7" fmla="*/ 32 h 51"/>
                <a:gd name="T8" fmla="*/ 0 60000 65536"/>
                <a:gd name="T9" fmla="*/ 0 60000 65536"/>
                <a:gd name="T10" fmla="*/ 0 60000 65536"/>
                <a:gd name="T11" fmla="*/ 0 60000 65536"/>
                <a:gd name="T12" fmla="*/ 0 w 60"/>
                <a:gd name="T13" fmla="*/ 0 h 51"/>
                <a:gd name="T14" fmla="*/ 60 w 60"/>
                <a:gd name="T15" fmla="*/ 51 h 51"/>
              </a:gdLst>
              <a:ahLst/>
              <a:cxnLst>
                <a:cxn ang="T8">
                  <a:pos x="T0" y="T1"/>
                </a:cxn>
                <a:cxn ang="T9">
                  <a:pos x="T2" y="T3"/>
                </a:cxn>
                <a:cxn ang="T10">
                  <a:pos x="T4" y="T5"/>
                </a:cxn>
                <a:cxn ang="T11">
                  <a:pos x="T6" y="T7"/>
                </a:cxn>
              </a:cxnLst>
              <a:rect l="T12" t="T13" r="T14" b="T15"/>
              <a:pathLst>
                <a:path w="60" h="51">
                  <a:moveTo>
                    <a:pt x="0" y="32"/>
                  </a:moveTo>
                  <a:lnTo>
                    <a:pt x="49" y="0"/>
                  </a:lnTo>
                  <a:lnTo>
                    <a:pt x="60" y="51"/>
                  </a:lnTo>
                  <a:lnTo>
                    <a:pt x="0" y="32"/>
                  </a:lnTo>
                  <a:close/>
                </a:path>
              </a:pathLst>
            </a:custGeom>
            <a:solidFill>
              <a:srgbClr val="9DC6E2"/>
            </a:solidFill>
            <a:ln w="1651">
              <a:solidFill>
                <a:srgbClr val="004070"/>
              </a:solidFill>
              <a:prstDash val="solid"/>
              <a:round/>
              <a:headEnd/>
              <a:tailEnd/>
            </a:ln>
          </p:spPr>
          <p:txBody>
            <a:bodyPr/>
            <a:lstStyle/>
            <a:p>
              <a:endParaRPr lang="en-US"/>
            </a:p>
          </p:txBody>
        </p:sp>
        <p:sp>
          <p:nvSpPr>
            <p:cNvPr id="473" name="Freeform 203"/>
            <p:cNvSpPr>
              <a:spLocks/>
            </p:cNvSpPr>
            <p:nvPr/>
          </p:nvSpPr>
          <p:spPr bwMode="auto">
            <a:xfrm>
              <a:off x="2156" y="1936"/>
              <a:ext cx="12" cy="16"/>
            </a:xfrm>
            <a:custGeom>
              <a:avLst/>
              <a:gdLst>
                <a:gd name="T0" fmla="*/ 0 w 52"/>
                <a:gd name="T1" fmla="*/ 59 h 59"/>
                <a:gd name="T2" fmla="*/ 18 w 52"/>
                <a:gd name="T3" fmla="*/ 57 h 59"/>
                <a:gd name="T4" fmla="*/ 52 w 52"/>
                <a:gd name="T5" fmla="*/ 18 h 59"/>
                <a:gd name="T6" fmla="*/ 33 w 52"/>
                <a:gd name="T7" fmla="*/ 0 h 59"/>
                <a:gd name="T8" fmla="*/ 0 w 52"/>
                <a:gd name="T9" fmla="*/ 59 h 59"/>
                <a:gd name="T10" fmla="*/ 0 60000 65536"/>
                <a:gd name="T11" fmla="*/ 0 60000 65536"/>
                <a:gd name="T12" fmla="*/ 0 60000 65536"/>
                <a:gd name="T13" fmla="*/ 0 60000 65536"/>
                <a:gd name="T14" fmla="*/ 0 60000 65536"/>
                <a:gd name="T15" fmla="*/ 0 w 52"/>
                <a:gd name="T16" fmla="*/ 0 h 59"/>
                <a:gd name="T17" fmla="*/ 52 w 52"/>
                <a:gd name="T18" fmla="*/ 59 h 59"/>
              </a:gdLst>
              <a:ahLst/>
              <a:cxnLst>
                <a:cxn ang="T10">
                  <a:pos x="T0" y="T1"/>
                </a:cxn>
                <a:cxn ang="T11">
                  <a:pos x="T2" y="T3"/>
                </a:cxn>
                <a:cxn ang="T12">
                  <a:pos x="T4" y="T5"/>
                </a:cxn>
                <a:cxn ang="T13">
                  <a:pos x="T6" y="T7"/>
                </a:cxn>
                <a:cxn ang="T14">
                  <a:pos x="T8" y="T9"/>
                </a:cxn>
              </a:cxnLst>
              <a:rect l="T15" t="T16" r="T17" b="T18"/>
              <a:pathLst>
                <a:path w="52" h="59">
                  <a:moveTo>
                    <a:pt x="0" y="59"/>
                  </a:moveTo>
                  <a:lnTo>
                    <a:pt x="18" y="57"/>
                  </a:lnTo>
                  <a:lnTo>
                    <a:pt x="52" y="18"/>
                  </a:lnTo>
                  <a:lnTo>
                    <a:pt x="33" y="0"/>
                  </a:lnTo>
                  <a:lnTo>
                    <a:pt x="0" y="59"/>
                  </a:lnTo>
                  <a:close/>
                </a:path>
              </a:pathLst>
            </a:custGeom>
            <a:solidFill>
              <a:srgbClr val="9DC6E2"/>
            </a:solidFill>
            <a:ln w="1651">
              <a:solidFill>
                <a:srgbClr val="004070"/>
              </a:solidFill>
              <a:prstDash val="solid"/>
              <a:round/>
              <a:headEnd/>
              <a:tailEnd/>
            </a:ln>
          </p:spPr>
          <p:txBody>
            <a:bodyPr/>
            <a:lstStyle/>
            <a:p>
              <a:endParaRPr lang="en-US"/>
            </a:p>
          </p:txBody>
        </p:sp>
        <p:sp>
          <p:nvSpPr>
            <p:cNvPr id="474" name="Freeform 204"/>
            <p:cNvSpPr>
              <a:spLocks/>
            </p:cNvSpPr>
            <p:nvPr/>
          </p:nvSpPr>
          <p:spPr bwMode="auto">
            <a:xfrm>
              <a:off x="1789" y="2174"/>
              <a:ext cx="31" cy="35"/>
            </a:xfrm>
            <a:custGeom>
              <a:avLst/>
              <a:gdLst>
                <a:gd name="T0" fmla="*/ 0 w 132"/>
                <a:gd name="T1" fmla="*/ 50 h 134"/>
                <a:gd name="T2" fmla="*/ 41 w 132"/>
                <a:gd name="T3" fmla="*/ 0 h 134"/>
                <a:gd name="T4" fmla="*/ 61 w 132"/>
                <a:gd name="T5" fmla="*/ 1 h 134"/>
                <a:gd name="T6" fmla="*/ 63 w 132"/>
                <a:gd name="T7" fmla="*/ 36 h 134"/>
                <a:gd name="T8" fmla="*/ 99 w 132"/>
                <a:gd name="T9" fmla="*/ 30 h 134"/>
                <a:gd name="T10" fmla="*/ 96 w 132"/>
                <a:gd name="T11" fmla="*/ 62 h 134"/>
                <a:gd name="T12" fmla="*/ 132 w 132"/>
                <a:gd name="T13" fmla="*/ 85 h 134"/>
                <a:gd name="T14" fmla="*/ 127 w 132"/>
                <a:gd name="T15" fmla="*/ 134 h 134"/>
                <a:gd name="T16" fmla="*/ 0 w 132"/>
                <a:gd name="T17" fmla="*/ 50 h 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2"/>
                <a:gd name="T28" fmla="*/ 0 h 134"/>
                <a:gd name="T29" fmla="*/ 132 w 132"/>
                <a:gd name="T30" fmla="*/ 134 h 1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2" h="134">
                  <a:moveTo>
                    <a:pt x="0" y="50"/>
                  </a:moveTo>
                  <a:lnTo>
                    <a:pt x="41" y="0"/>
                  </a:lnTo>
                  <a:lnTo>
                    <a:pt x="61" y="1"/>
                  </a:lnTo>
                  <a:lnTo>
                    <a:pt x="63" y="36"/>
                  </a:lnTo>
                  <a:lnTo>
                    <a:pt x="99" y="30"/>
                  </a:lnTo>
                  <a:lnTo>
                    <a:pt x="96" y="62"/>
                  </a:lnTo>
                  <a:lnTo>
                    <a:pt x="132" y="85"/>
                  </a:lnTo>
                  <a:lnTo>
                    <a:pt x="127" y="134"/>
                  </a:lnTo>
                  <a:lnTo>
                    <a:pt x="0" y="50"/>
                  </a:lnTo>
                  <a:close/>
                </a:path>
              </a:pathLst>
            </a:custGeom>
            <a:solidFill>
              <a:srgbClr val="9DC6E2"/>
            </a:solidFill>
            <a:ln w="1651">
              <a:solidFill>
                <a:srgbClr val="004070"/>
              </a:solidFill>
              <a:prstDash val="solid"/>
              <a:round/>
              <a:headEnd/>
              <a:tailEnd/>
            </a:ln>
          </p:spPr>
          <p:txBody>
            <a:bodyPr/>
            <a:lstStyle/>
            <a:p>
              <a:endParaRPr lang="en-US"/>
            </a:p>
          </p:txBody>
        </p:sp>
        <p:sp>
          <p:nvSpPr>
            <p:cNvPr id="475" name="Freeform 205"/>
            <p:cNvSpPr>
              <a:spLocks/>
            </p:cNvSpPr>
            <p:nvPr/>
          </p:nvSpPr>
          <p:spPr bwMode="auto">
            <a:xfrm>
              <a:off x="1953" y="1952"/>
              <a:ext cx="124" cy="125"/>
            </a:xfrm>
            <a:custGeom>
              <a:avLst/>
              <a:gdLst>
                <a:gd name="T0" fmla="*/ 0 w 522"/>
                <a:gd name="T1" fmla="*/ 254 h 486"/>
                <a:gd name="T2" fmla="*/ 2 w 522"/>
                <a:gd name="T3" fmla="*/ 105 h 486"/>
                <a:gd name="T4" fmla="*/ 68 w 522"/>
                <a:gd name="T5" fmla="*/ 0 h 486"/>
                <a:gd name="T6" fmla="*/ 191 w 522"/>
                <a:gd name="T7" fmla="*/ 31 h 486"/>
                <a:gd name="T8" fmla="*/ 215 w 522"/>
                <a:gd name="T9" fmla="*/ 66 h 486"/>
                <a:gd name="T10" fmla="*/ 316 w 522"/>
                <a:gd name="T11" fmla="*/ 105 h 486"/>
                <a:gd name="T12" fmla="*/ 349 w 522"/>
                <a:gd name="T13" fmla="*/ 91 h 486"/>
                <a:gd name="T14" fmla="*/ 352 w 522"/>
                <a:gd name="T15" fmla="*/ 39 h 486"/>
                <a:gd name="T16" fmla="*/ 385 w 522"/>
                <a:gd name="T17" fmla="*/ 14 h 486"/>
                <a:gd name="T18" fmla="*/ 522 w 522"/>
                <a:gd name="T19" fmla="*/ 55 h 486"/>
                <a:gd name="T20" fmla="*/ 507 w 522"/>
                <a:gd name="T21" fmla="*/ 113 h 486"/>
                <a:gd name="T22" fmla="*/ 522 w 522"/>
                <a:gd name="T23" fmla="*/ 398 h 486"/>
                <a:gd name="T24" fmla="*/ 522 w 522"/>
                <a:gd name="T25" fmla="*/ 465 h 486"/>
                <a:gd name="T26" fmla="*/ 492 w 522"/>
                <a:gd name="T27" fmla="*/ 467 h 486"/>
                <a:gd name="T28" fmla="*/ 492 w 522"/>
                <a:gd name="T29" fmla="*/ 486 h 486"/>
                <a:gd name="T30" fmla="*/ 224 w 522"/>
                <a:gd name="T31" fmla="*/ 348 h 486"/>
                <a:gd name="T32" fmla="*/ 190 w 522"/>
                <a:gd name="T33" fmla="*/ 362 h 486"/>
                <a:gd name="T34" fmla="*/ 79 w 522"/>
                <a:gd name="T35" fmla="*/ 346 h 486"/>
                <a:gd name="T36" fmla="*/ 0 w 522"/>
                <a:gd name="T37" fmla="*/ 254 h 48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22"/>
                <a:gd name="T58" fmla="*/ 0 h 486"/>
                <a:gd name="T59" fmla="*/ 522 w 522"/>
                <a:gd name="T60" fmla="*/ 486 h 48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22" h="486">
                  <a:moveTo>
                    <a:pt x="0" y="254"/>
                  </a:moveTo>
                  <a:lnTo>
                    <a:pt x="2" y="105"/>
                  </a:lnTo>
                  <a:lnTo>
                    <a:pt x="68" y="0"/>
                  </a:lnTo>
                  <a:lnTo>
                    <a:pt x="191" y="31"/>
                  </a:lnTo>
                  <a:lnTo>
                    <a:pt x="215" y="66"/>
                  </a:lnTo>
                  <a:lnTo>
                    <a:pt x="316" y="105"/>
                  </a:lnTo>
                  <a:lnTo>
                    <a:pt x="349" y="91"/>
                  </a:lnTo>
                  <a:lnTo>
                    <a:pt x="352" y="39"/>
                  </a:lnTo>
                  <a:lnTo>
                    <a:pt x="385" y="14"/>
                  </a:lnTo>
                  <a:lnTo>
                    <a:pt x="522" y="55"/>
                  </a:lnTo>
                  <a:lnTo>
                    <a:pt x="507" y="113"/>
                  </a:lnTo>
                  <a:lnTo>
                    <a:pt x="522" y="398"/>
                  </a:lnTo>
                  <a:lnTo>
                    <a:pt x="522" y="465"/>
                  </a:lnTo>
                  <a:lnTo>
                    <a:pt x="492" y="467"/>
                  </a:lnTo>
                  <a:lnTo>
                    <a:pt x="492" y="486"/>
                  </a:lnTo>
                  <a:lnTo>
                    <a:pt x="224" y="348"/>
                  </a:lnTo>
                  <a:lnTo>
                    <a:pt x="190" y="362"/>
                  </a:lnTo>
                  <a:lnTo>
                    <a:pt x="79" y="346"/>
                  </a:lnTo>
                  <a:lnTo>
                    <a:pt x="0" y="254"/>
                  </a:lnTo>
                  <a:close/>
                </a:path>
              </a:pathLst>
            </a:custGeom>
            <a:solidFill>
              <a:srgbClr val="9DC6E2"/>
            </a:solidFill>
            <a:ln w="1651">
              <a:solidFill>
                <a:srgbClr val="004070"/>
              </a:solidFill>
              <a:prstDash val="solid"/>
              <a:round/>
              <a:headEnd/>
              <a:tailEnd/>
            </a:ln>
          </p:spPr>
          <p:txBody>
            <a:bodyPr/>
            <a:lstStyle/>
            <a:p>
              <a:endParaRPr lang="en-US"/>
            </a:p>
          </p:txBody>
        </p:sp>
        <p:sp>
          <p:nvSpPr>
            <p:cNvPr id="476" name="Freeform 206"/>
            <p:cNvSpPr>
              <a:spLocks/>
            </p:cNvSpPr>
            <p:nvPr/>
          </p:nvSpPr>
          <p:spPr bwMode="auto">
            <a:xfrm>
              <a:off x="2220" y="2351"/>
              <a:ext cx="56" cy="120"/>
            </a:xfrm>
            <a:custGeom>
              <a:avLst/>
              <a:gdLst>
                <a:gd name="T0" fmla="*/ 0 w 235"/>
                <a:gd name="T1" fmla="*/ 332 h 464"/>
                <a:gd name="T2" fmla="*/ 21 w 235"/>
                <a:gd name="T3" fmla="*/ 427 h 464"/>
                <a:gd name="T4" fmla="*/ 65 w 235"/>
                <a:gd name="T5" fmla="*/ 464 h 464"/>
                <a:gd name="T6" fmla="*/ 138 w 235"/>
                <a:gd name="T7" fmla="*/ 427 h 464"/>
                <a:gd name="T8" fmla="*/ 220 w 235"/>
                <a:gd name="T9" fmla="*/ 107 h 464"/>
                <a:gd name="T10" fmla="*/ 235 w 235"/>
                <a:gd name="T11" fmla="*/ 120 h 464"/>
                <a:gd name="T12" fmla="*/ 199 w 235"/>
                <a:gd name="T13" fmla="*/ 0 h 464"/>
                <a:gd name="T14" fmla="*/ 157 w 235"/>
                <a:gd name="T15" fmla="*/ 50 h 464"/>
                <a:gd name="T16" fmla="*/ 158 w 235"/>
                <a:gd name="T17" fmla="*/ 85 h 464"/>
                <a:gd name="T18" fmla="*/ 106 w 235"/>
                <a:gd name="T19" fmla="*/ 123 h 464"/>
                <a:gd name="T20" fmla="*/ 41 w 235"/>
                <a:gd name="T21" fmla="*/ 139 h 464"/>
                <a:gd name="T22" fmla="*/ 23 w 235"/>
                <a:gd name="T23" fmla="*/ 180 h 464"/>
                <a:gd name="T24" fmla="*/ 41 w 235"/>
                <a:gd name="T25" fmla="*/ 261 h 464"/>
                <a:gd name="T26" fmla="*/ 0 w 235"/>
                <a:gd name="T27" fmla="*/ 332 h 4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5"/>
                <a:gd name="T43" fmla="*/ 0 h 464"/>
                <a:gd name="T44" fmla="*/ 235 w 235"/>
                <a:gd name="T45" fmla="*/ 464 h 4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5" h="464">
                  <a:moveTo>
                    <a:pt x="0" y="332"/>
                  </a:moveTo>
                  <a:lnTo>
                    <a:pt x="21" y="427"/>
                  </a:lnTo>
                  <a:lnTo>
                    <a:pt x="65" y="464"/>
                  </a:lnTo>
                  <a:lnTo>
                    <a:pt x="138" y="427"/>
                  </a:lnTo>
                  <a:lnTo>
                    <a:pt x="220" y="107"/>
                  </a:lnTo>
                  <a:lnTo>
                    <a:pt x="235" y="120"/>
                  </a:lnTo>
                  <a:lnTo>
                    <a:pt x="199" y="0"/>
                  </a:lnTo>
                  <a:lnTo>
                    <a:pt x="157" y="50"/>
                  </a:lnTo>
                  <a:lnTo>
                    <a:pt x="158" y="85"/>
                  </a:lnTo>
                  <a:lnTo>
                    <a:pt x="106" y="123"/>
                  </a:lnTo>
                  <a:lnTo>
                    <a:pt x="41" y="139"/>
                  </a:lnTo>
                  <a:lnTo>
                    <a:pt x="23" y="180"/>
                  </a:lnTo>
                  <a:lnTo>
                    <a:pt x="41" y="261"/>
                  </a:lnTo>
                  <a:lnTo>
                    <a:pt x="0" y="332"/>
                  </a:lnTo>
                  <a:close/>
                </a:path>
              </a:pathLst>
            </a:custGeom>
            <a:solidFill>
              <a:srgbClr val="9DC6E2"/>
            </a:solidFill>
            <a:ln w="1651">
              <a:solidFill>
                <a:srgbClr val="004070"/>
              </a:solidFill>
              <a:prstDash val="solid"/>
              <a:round/>
              <a:headEnd/>
              <a:tailEnd/>
            </a:ln>
          </p:spPr>
          <p:txBody>
            <a:bodyPr/>
            <a:lstStyle/>
            <a:p>
              <a:endParaRPr lang="en-US"/>
            </a:p>
          </p:txBody>
        </p:sp>
        <p:sp>
          <p:nvSpPr>
            <p:cNvPr id="477" name="Freeform 207"/>
            <p:cNvSpPr>
              <a:spLocks/>
            </p:cNvSpPr>
            <p:nvPr/>
          </p:nvSpPr>
          <p:spPr bwMode="auto">
            <a:xfrm>
              <a:off x="2139" y="2327"/>
              <a:ext cx="25" cy="68"/>
            </a:xfrm>
            <a:custGeom>
              <a:avLst/>
              <a:gdLst>
                <a:gd name="T0" fmla="*/ 0 w 107"/>
                <a:gd name="T1" fmla="*/ 142 h 261"/>
                <a:gd name="T2" fmla="*/ 14 w 107"/>
                <a:gd name="T3" fmla="*/ 158 h 261"/>
                <a:gd name="T4" fmla="*/ 57 w 107"/>
                <a:gd name="T5" fmla="*/ 172 h 261"/>
                <a:gd name="T6" fmla="*/ 51 w 107"/>
                <a:gd name="T7" fmla="*/ 221 h 261"/>
                <a:gd name="T8" fmla="*/ 87 w 107"/>
                <a:gd name="T9" fmla="*/ 261 h 261"/>
                <a:gd name="T10" fmla="*/ 107 w 107"/>
                <a:gd name="T11" fmla="*/ 187 h 261"/>
                <a:gd name="T12" fmla="*/ 73 w 107"/>
                <a:gd name="T13" fmla="*/ 138 h 261"/>
                <a:gd name="T14" fmla="*/ 84 w 107"/>
                <a:gd name="T15" fmla="*/ 165 h 261"/>
                <a:gd name="T16" fmla="*/ 63 w 107"/>
                <a:gd name="T17" fmla="*/ 164 h 261"/>
                <a:gd name="T18" fmla="*/ 41 w 107"/>
                <a:gd name="T19" fmla="*/ 96 h 261"/>
                <a:gd name="T20" fmla="*/ 40 w 107"/>
                <a:gd name="T21" fmla="*/ 7 h 261"/>
                <a:gd name="T22" fmla="*/ 7 w 107"/>
                <a:gd name="T23" fmla="*/ 0 h 261"/>
                <a:gd name="T24" fmla="*/ 33 w 107"/>
                <a:gd name="T25" fmla="*/ 43 h 261"/>
                <a:gd name="T26" fmla="*/ 0 w 107"/>
                <a:gd name="T27" fmla="*/ 142 h 2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7"/>
                <a:gd name="T43" fmla="*/ 0 h 261"/>
                <a:gd name="T44" fmla="*/ 107 w 107"/>
                <a:gd name="T45" fmla="*/ 261 h 26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7" h="261">
                  <a:moveTo>
                    <a:pt x="0" y="142"/>
                  </a:moveTo>
                  <a:lnTo>
                    <a:pt x="14" y="158"/>
                  </a:lnTo>
                  <a:lnTo>
                    <a:pt x="57" y="172"/>
                  </a:lnTo>
                  <a:lnTo>
                    <a:pt x="51" y="221"/>
                  </a:lnTo>
                  <a:lnTo>
                    <a:pt x="87" y="261"/>
                  </a:lnTo>
                  <a:lnTo>
                    <a:pt x="107" y="187"/>
                  </a:lnTo>
                  <a:lnTo>
                    <a:pt x="73" y="138"/>
                  </a:lnTo>
                  <a:lnTo>
                    <a:pt x="84" y="165"/>
                  </a:lnTo>
                  <a:lnTo>
                    <a:pt x="63" y="164"/>
                  </a:lnTo>
                  <a:lnTo>
                    <a:pt x="41" y="96"/>
                  </a:lnTo>
                  <a:lnTo>
                    <a:pt x="40" y="7"/>
                  </a:lnTo>
                  <a:lnTo>
                    <a:pt x="7" y="0"/>
                  </a:lnTo>
                  <a:lnTo>
                    <a:pt x="33" y="43"/>
                  </a:lnTo>
                  <a:lnTo>
                    <a:pt x="0" y="142"/>
                  </a:lnTo>
                  <a:close/>
                </a:path>
              </a:pathLst>
            </a:custGeom>
            <a:solidFill>
              <a:srgbClr val="9DC6E2"/>
            </a:solidFill>
            <a:ln w="1651">
              <a:solidFill>
                <a:srgbClr val="004070"/>
              </a:solidFill>
              <a:prstDash val="solid"/>
              <a:round/>
              <a:headEnd/>
              <a:tailEnd/>
            </a:ln>
          </p:spPr>
          <p:txBody>
            <a:bodyPr/>
            <a:lstStyle/>
            <a:p>
              <a:endParaRPr lang="en-US"/>
            </a:p>
          </p:txBody>
        </p:sp>
        <p:sp>
          <p:nvSpPr>
            <p:cNvPr id="478" name="Freeform 208"/>
            <p:cNvSpPr>
              <a:spLocks/>
            </p:cNvSpPr>
            <p:nvPr/>
          </p:nvSpPr>
          <p:spPr bwMode="auto">
            <a:xfrm>
              <a:off x="1784" y="2028"/>
              <a:ext cx="128" cy="131"/>
            </a:xfrm>
            <a:custGeom>
              <a:avLst/>
              <a:gdLst>
                <a:gd name="T0" fmla="*/ 0 w 540"/>
                <a:gd name="T1" fmla="*/ 351 h 506"/>
                <a:gd name="T2" fmla="*/ 23 w 540"/>
                <a:gd name="T3" fmla="*/ 315 h 506"/>
                <a:gd name="T4" fmla="*/ 49 w 540"/>
                <a:gd name="T5" fmla="*/ 338 h 506"/>
                <a:gd name="T6" fmla="*/ 218 w 540"/>
                <a:gd name="T7" fmla="*/ 327 h 506"/>
                <a:gd name="T8" fmla="*/ 182 w 540"/>
                <a:gd name="T9" fmla="*/ 0 h 506"/>
                <a:gd name="T10" fmla="*/ 241 w 540"/>
                <a:gd name="T11" fmla="*/ 0 h 506"/>
                <a:gd name="T12" fmla="*/ 509 w 540"/>
                <a:gd name="T13" fmla="*/ 177 h 506"/>
                <a:gd name="T14" fmla="*/ 512 w 540"/>
                <a:gd name="T15" fmla="*/ 207 h 506"/>
                <a:gd name="T16" fmla="*/ 538 w 540"/>
                <a:gd name="T17" fmla="*/ 203 h 506"/>
                <a:gd name="T18" fmla="*/ 540 w 540"/>
                <a:gd name="T19" fmla="*/ 308 h 506"/>
                <a:gd name="T20" fmla="*/ 518 w 540"/>
                <a:gd name="T21" fmla="*/ 330 h 506"/>
                <a:gd name="T22" fmla="*/ 409 w 540"/>
                <a:gd name="T23" fmla="*/ 344 h 506"/>
                <a:gd name="T24" fmla="*/ 272 w 540"/>
                <a:gd name="T25" fmla="*/ 404 h 506"/>
                <a:gd name="T26" fmla="*/ 229 w 540"/>
                <a:gd name="T27" fmla="*/ 500 h 506"/>
                <a:gd name="T28" fmla="*/ 195 w 540"/>
                <a:gd name="T29" fmla="*/ 488 h 506"/>
                <a:gd name="T30" fmla="*/ 137 w 540"/>
                <a:gd name="T31" fmla="*/ 506 h 506"/>
                <a:gd name="T32" fmla="*/ 103 w 540"/>
                <a:gd name="T33" fmla="*/ 426 h 506"/>
                <a:gd name="T34" fmla="*/ 46 w 540"/>
                <a:gd name="T35" fmla="*/ 445 h 506"/>
                <a:gd name="T36" fmla="*/ 24 w 540"/>
                <a:gd name="T37" fmla="*/ 429 h 506"/>
                <a:gd name="T38" fmla="*/ 0 w 540"/>
                <a:gd name="T39" fmla="*/ 351 h 50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40"/>
                <a:gd name="T61" fmla="*/ 0 h 506"/>
                <a:gd name="T62" fmla="*/ 540 w 540"/>
                <a:gd name="T63" fmla="*/ 506 h 50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40" h="506">
                  <a:moveTo>
                    <a:pt x="0" y="351"/>
                  </a:moveTo>
                  <a:lnTo>
                    <a:pt x="23" y="315"/>
                  </a:lnTo>
                  <a:lnTo>
                    <a:pt x="49" y="338"/>
                  </a:lnTo>
                  <a:lnTo>
                    <a:pt x="218" y="327"/>
                  </a:lnTo>
                  <a:lnTo>
                    <a:pt x="182" y="0"/>
                  </a:lnTo>
                  <a:lnTo>
                    <a:pt x="241" y="0"/>
                  </a:lnTo>
                  <a:lnTo>
                    <a:pt x="509" y="177"/>
                  </a:lnTo>
                  <a:lnTo>
                    <a:pt x="512" y="207"/>
                  </a:lnTo>
                  <a:lnTo>
                    <a:pt x="538" y="203"/>
                  </a:lnTo>
                  <a:lnTo>
                    <a:pt x="540" y="308"/>
                  </a:lnTo>
                  <a:lnTo>
                    <a:pt x="518" y="330"/>
                  </a:lnTo>
                  <a:lnTo>
                    <a:pt x="409" y="344"/>
                  </a:lnTo>
                  <a:lnTo>
                    <a:pt x="272" y="404"/>
                  </a:lnTo>
                  <a:lnTo>
                    <a:pt x="229" y="500"/>
                  </a:lnTo>
                  <a:lnTo>
                    <a:pt x="195" y="488"/>
                  </a:lnTo>
                  <a:lnTo>
                    <a:pt x="137" y="506"/>
                  </a:lnTo>
                  <a:lnTo>
                    <a:pt x="103" y="426"/>
                  </a:lnTo>
                  <a:lnTo>
                    <a:pt x="46" y="445"/>
                  </a:lnTo>
                  <a:lnTo>
                    <a:pt x="24" y="429"/>
                  </a:lnTo>
                  <a:lnTo>
                    <a:pt x="0" y="351"/>
                  </a:lnTo>
                  <a:close/>
                </a:path>
              </a:pathLst>
            </a:custGeom>
            <a:solidFill>
              <a:srgbClr val="9DC6E2"/>
            </a:solidFill>
            <a:ln w="1651">
              <a:solidFill>
                <a:srgbClr val="004070"/>
              </a:solidFill>
              <a:prstDash val="solid"/>
              <a:round/>
              <a:headEnd/>
              <a:tailEnd/>
            </a:ln>
          </p:spPr>
          <p:txBody>
            <a:bodyPr/>
            <a:lstStyle/>
            <a:p>
              <a:endParaRPr lang="en-US"/>
            </a:p>
          </p:txBody>
        </p:sp>
        <p:sp>
          <p:nvSpPr>
            <p:cNvPr id="479" name="Freeform 209"/>
            <p:cNvSpPr>
              <a:spLocks/>
            </p:cNvSpPr>
            <p:nvPr/>
          </p:nvSpPr>
          <p:spPr bwMode="auto">
            <a:xfrm>
              <a:off x="1746" y="2007"/>
              <a:ext cx="95" cy="112"/>
            </a:xfrm>
            <a:custGeom>
              <a:avLst/>
              <a:gdLst>
                <a:gd name="T0" fmla="*/ 0 w 404"/>
                <a:gd name="T1" fmla="*/ 217 h 432"/>
                <a:gd name="T2" fmla="*/ 25 w 404"/>
                <a:gd name="T3" fmla="*/ 242 h 432"/>
                <a:gd name="T4" fmla="*/ 31 w 404"/>
                <a:gd name="T5" fmla="*/ 306 h 432"/>
                <a:gd name="T6" fmla="*/ 11 w 404"/>
                <a:gd name="T7" fmla="*/ 388 h 432"/>
                <a:gd name="T8" fmla="*/ 87 w 404"/>
                <a:gd name="T9" fmla="*/ 370 h 432"/>
                <a:gd name="T10" fmla="*/ 163 w 404"/>
                <a:gd name="T11" fmla="*/ 432 h 432"/>
                <a:gd name="T12" fmla="*/ 186 w 404"/>
                <a:gd name="T13" fmla="*/ 396 h 432"/>
                <a:gd name="T14" fmla="*/ 212 w 404"/>
                <a:gd name="T15" fmla="*/ 419 h 432"/>
                <a:gd name="T16" fmla="*/ 381 w 404"/>
                <a:gd name="T17" fmla="*/ 408 h 432"/>
                <a:gd name="T18" fmla="*/ 345 w 404"/>
                <a:gd name="T19" fmla="*/ 81 h 432"/>
                <a:gd name="T20" fmla="*/ 404 w 404"/>
                <a:gd name="T21" fmla="*/ 81 h 432"/>
                <a:gd name="T22" fmla="*/ 281 w 404"/>
                <a:gd name="T23" fmla="*/ 0 h 432"/>
                <a:gd name="T24" fmla="*/ 278 w 404"/>
                <a:gd name="T25" fmla="*/ 44 h 432"/>
                <a:gd name="T26" fmla="*/ 171 w 404"/>
                <a:gd name="T27" fmla="*/ 41 h 432"/>
                <a:gd name="T28" fmla="*/ 169 w 404"/>
                <a:gd name="T29" fmla="*/ 132 h 432"/>
                <a:gd name="T30" fmla="*/ 131 w 404"/>
                <a:gd name="T31" fmla="*/ 148 h 432"/>
                <a:gd name="T32" fmla="*/ 134 w 404"/>
                <a:gd name="T33" fmla="*/ 203 h 432"/>
                <a:gd name="T34" fmla="*/ 0 w 404"/>
                <a:gd name="T35" fmla="*/ 217 h 4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4"/>
                <a:gd name="T55" fmla="*/ 0 h 432"/>
                <a:gd name="T56" fmla="*/ 404 w 404"/>
                <a:gd name="T57" fmla="*/ 432 h 4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4" h="432">
                  <a:moveTo>
                    <a:pt x="0" y="217"/>
                  </a:moveTo>
                  <a:lnTo>
                    <a:pt x="25" y="242"/>
                  </a:lnTo>
                  <a:lnTo>
                    <a:pt x="31" y="306"/>
                  </a:lnTo>
                  <a:lnTo>
                    <a:pt x="11" y="388"/>
                  </a:lnTo>
                  <a:lnTo>
                    <a:pt x="87" y="370"/>
                  </a:lnTo>
                  <a:lnTo>
                    <a:pt x="163" y="432"/>
                  </a:lnTo>
                  <a:lnTo>
                    <a:pt x="186" y="396"/>
                  </a:lnTo>
                  <a:lnTo>
                    <a:pt x="212" y="419"/>
                  </a:lnTo>
                  <a:lnTo>
                    <a:pt x="381" y="408"/>
                  </a:lnTo>
                  <a:lnTo>
                    <a:pt x="345" y="81"/>
                  </a:lnTo>
                  <a:lnTo>
                    <a:pt x="404" y="81"/>
                  </a:lnTo>
                  <a:lnTo>
                    <a:pt x="281" y="0"/>
                  </a:lnTo>
                  <a:lnTo>
                    <a:pt x="278" y="44"/>
                  </a:lnTo>
                  <a:lnTo>
                    <a:pt x="171" y="41"/>
                  </a:lnTo>
                  <a:lnTo>
                    <a:pt x="169" y="132"/>
                  </a:lnTo>
                  <a:lnTo>
                    <a:pt x="131" y="148"/>
                  </a:lnTo>
                  <a:lnTo>
                    <a:pt x="134" y="203"/>
                  </a:lnTo>
                  <a:lnTo>
                    <a:pt x="0" y="217"/>
                  </a:lnTo>
                  <a:close/>
                </a:path>
              </a:pathLst>
            </a:custGeom>
            <a:solidFill>
              <a:srgbClr val="9DC6E2"/>
            </a:solidFill>
            <a:ln w="1651">
              <a:solidFill>
                <a:srgbClr val="004070"/>
              </a:solidFill>
              <a:prstDash val="solid"/>
              <a:round/>
              <a:headEnd/>
              <a:tailEnd/>
            </a:ln>
          </p:spPr>
          <p:txBody>
            <a:bodyPr/>
            <a:lstStyle/>
            <a:p>
              <a:endParaRPr lang="en-US"/>
            </a:p>
          </p:txBody>
        </p:sp>
        <p:sp>
          <p:nvSpPr>
            <p:cNvPr id="480" name="Freeform 210"/>
            <p:cNvSpPr>
              <a:spLocks/>
            </p:cNvSpPr>
            <p:nvPr/>
          </p:nvSpPr>
          <p:spPr bwMode="auto">
            <a:xfrm>
              <a:off x="1777" y="1927"/>
              <a:ext cx="93" cy="77"/>
            </a:xfrm>
            <a:custGeom>
              <a:avLst/>
              <a:gdLst>
                <a:gd name="T0" fmla="*/ 0 w 392"/>
                <a:gd name="T1" fmla="*/ 291 h 295"/>
                <a:gd name="T2" fmla="*/ 97 w 392"/>
                <a:gd name="T3" fmla="*/ 235 h 295"/>
                <a:gd name="T4" fmla="*/ 131 w 392"/>
                <a:gd name="T5" fmla="*/ 118 h 295"/>
                <a:gd name="T6" fmla="*/ 213 w 392"/>
                <a:gd name="T7" fmla="*/ 59 h 295"/>
                <a:gd name="T8" fmla="*/ 241 w 392"/>
                <a:gd name="T9" fmla="*/ 0 h 295"/>
                <a:gd name="T10" fmla="*/ 360 w 392"/>
                <a:gd name="T11" fmla="*/ 19 h 295"/>
                <a:gd name="T12" fmla="*/ 392 w 392"/>
                <a:gd name="T13" fmla="*/ 129 h 295"/>
                <a:gd name="T14" fmla="*/ 338 w 392"/>
                <a:gd name="T15" fmla="*/ 132 h 295"/>
                <a:gd name="T16" fmla="*/ 310 w 392"/>
                <a:gd name="T17" fmla="*/ 144 h 295"/>
                <a:gd name="T18" fmla="*/ 315 w 392"/>
                <a:gd name="T19" fmla="*/ 173 h 295"/>
                <a:gd name="T20" fmla="*/ 164 w 392"/>
                <a:gd name="T21" fmla="*/ 239 h 295"/>
                <a:gd name="T22" fmla="*/ 146 w 392"/>
                <a:gd name="T23" fmla="*/ 295 h 295"/>
                <a:gd name="T24" fmla="*/ 0 w 392"/>
                <a:gd name="T25" fmla="*/ 291 h 2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2"/>
                <a:gd name="T40" fmla="*/ 0 h 295"/>
                <a:gd name="T41" fmla="*/ 392 w 392"/>
                <a:gd name="T42" fmla="*/ 295 h 29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2" h="295">
                  <a:moveTo>
                    <a:pt x="0" y="291"/>
                  </a:moveTo>
                  <a:lnTo>
                    <a:pt x="97" y="235"/>
                  </a:lnTo>
                  <a:lnTo>
                    <a:pt x="131" y="118"/>
                  </a:lnTo>
                  <a:lnTo>
                    <a:pt x="213" y="59"/>
                  </a:lnTo>
                  <a:lnTo>
                    <a:pt x="241" y="0"/>
                  </a:lnTo>
                  <a:lnTo>
                    <a:pt x="360" y="19"/>
                  </a:lnTo>
                  <a:lnTo>
                    <a:pt x="392" y="129"/>
                  </a:lnTo>
                  <a:lnTo>
                    <a:pt x="338" y="132"/>
                  </a:lnTo>
                  <a:lnTo>
                    <a:pt x="310" y="144"/>
                  </a:lnTo>
                  <a:lnTo>
                    <a:pt x="315" y="173"/>
                  </a:lnTo>
                  <a:lnTo>
                    <a:pt x="164" y="239"/>
                  </a:lnTo>
                  <a:lnTo>
                    <a:pt x="146" y="295"/>
                  </a:lnTo>
                  <a:lnTo>
                    <a:pt x="0" y="291"/>
                  </a:lnTo>
                  <a:close/>
                </a:path>
              </a:pathLst>
            </a:custGeom>
            <a:solidFill>
              <a:srgbClr val="9DC6E2"/>
            </a:solidFill>
            <a:ln w="1651">
              <a:solidFill>
                <a:srgbClr val="004070"/>
              </a:solidFill>
              <a:prstDash val="solid"/>
              <a:round/>
              <a:headEnd/>
              <a:tailEnd/>
            </a:ln>
          </p:spPr>
          <p:txBody>
            <a:bodyPr/>
            <a:lstStyle/>
            <a:p>
              <a:endParaRPr lang="en-US"/>
            </a:p>
          </p:txBody>
        </p:sp>
        <p:sp>
          <p:nvSpPr>
            <p:cNvPr id="481" name="Freeform 211"/>
            <p:cNvSpPr>
              <a:spLocks/>
            </p:cNvSpPr>
            <p:nvPr/>
          </p:nvSpPr>
          <p:spPr bwMode="auto">
            <a:xfrm>
              <a:off x="2116" y="2337"/>
              <a:ext cx="84" cy="144"/>
            </a:xfrm>
            <a:custGeom>
              <a:avLst/>
              <a:gdLst>
                <a:gd name="T0" fmla="*/ 0 w 352"/>
                <a:gd name="T1" fmla="*/ 155 h 557"/>
                <a:gd name="T2" fmla="*/ 9 w 352"/>
                <a:gd name="T3" fmla="*/ 173 h 557"/>
                <a:gd name="T4" fmla="*/ 92 w 352"/>
                <a:gd name="T5" fmla="*/ 199 h 557"/>
                <a:gd name="T6" fmla="*/ 100 w 352"/>
                <a:gd name="T7" fmla="*/ 234 h 557"/>
                <a:gd name="T8" fmla="*/ 96 w 352"/>
                <a:gd name="T9" fmla="*/ 322 h 557"/>
                <a:gd name="T10" fmla="*/ 52 w 352"/>
                <a:gd name="T11" fmla="*/ 414 h 557"/>
                <a:gd name="T12" fmla="*/ 64 w 352"/>
                <a:gd name="T13" fmla="*/ 522 h 557"/>
                <a:gd name="T14" fmla="*/ 68 w 352"/>
                <a:gd name="T15" fmla="*/ 557 h 557"/>
                <a:gd name="T16" fmla="*/ 95 w 352"/>
                <a:gd name="T17" fmla="*/ 557 h 557"/>
                <a:gd name="T18" fmla="*/ 95 w 352"/>
                <a:gd name="T19" fmla="*/ 520 h 557"/>
                <a:gd name="T20" fmla="*/ 181 w 352"/>
                <a:gd name="T21" fmla="*/ 470 h 557"/>
                <a:gd name="T22" fmla="*/ 156 w 352"/>
                <a:gd name="T23" fmla="*/ 322 h 557"/>
                <a:gd name="T24" fmla="*/ 349 w 352"/>
                <a:gd name="T25" fmla="*/ 172 h 557"/>
                <a:gd name="T26" fmla="*/ 352 w 352"/>
                <a:gd name="T27" fmla="*/ 0 h 557"/>
                <a:gd name="T28" fmla="*/ 302 w 352"/>
                <a:gd name="T29" fmla="*/ 30 h 557"/>
                <a:gd name="T30" fmla="*/ 169 w 352"/>
                <a:gd name="T31" fmla="*/ 38 h 557"/>
                <a:gd name="T32" fmla="*/ 166 w 352"/>
                <a:gd name="T33" fmla="*/ 102 h 557"/>
                <a:gd name="T34" fmla="*/ 200 w 352"/>
                <a:gd name="T35" fmla="*/ 151 h 557"/>
                <a:gd name="T36" fmla="*/ 180 w 352"/>
                <a:gd name="T37" fmla="*/ 225 h 557"/>
                <a:gd name="T38" fmla="*/ 144 w 352"/>
                <a:gd name="T39" fmla="*/ 185 h 557"/>
                <a:gd name="T40" fmla="*/ 150 w 352"/>
                <a:gd name="T41" fmla="*/ 136 h 557"/>
                <a:gd name="T42" fmla="*/ 107 w 352"/>
                <a:gd name="T43" fmla="*/ 122 h 557"/>
                <a:gd name="T44" fmla="*/ 0 w 352"/>
                <a:gd name="T45" fmla="*/ 155 h 5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52"/>
                <a:gd name="T70" fmla="*/ 0 h 557"/>
                <a:gd name="T71" fmla="*/ 352 w 352"/>
                <a:gd name="T72" fmla="*/ 557 h 5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52" h="557">
                  <a:moveTo>
                    <a:pt x="0" y="155"/>
                  </a:moveTo>
                  <a:lnTo>
                    <a:pt x="9" y="173"/>
                  </a:lnTo>
                  <a:lnTo>
                    <a:pt x="92" y="199"/>
                  </a:lnTo>
                  <a:lnTo>
                    <a:pt x="100" y="234"/>
                  </a:lnTo>
                  <a:lnTo>
                    <a:pt x="96" y="322"/>
                  </a:lnTo>
                  <a:lnTo>
                    <a:pt x="52" y="414"/>
                  </a:lnTo>
                  <a:lnTo>
                    <a:pt x="64" y="522"/>
                  </a:lnTo>
                  <a:lnTo>
                    <a:pt x="68" y="557"/>
                  </a:lnTo>
                  <a:lnTo>
                    <a:pt x="95" y="557"/>
                  </a:lnTo>
                  <a:lnTo>
                    <a:pt x="95" y="520"/>
                  </a:lnTo>
                  <a:lnTo>
                    <a:pt x="181" y="470"/>
                  </a:lnTo>
                  <a:lnTo>
                    <a:pt x="156" y="322"/>
                  </a:lnTo>
                  <a:lnTo>
                    <a:pt x="349" y="172"/>
                  </a:lnTo>
                  <a:lnTo>
                    <a:pt x="352" y="0"/>
                  </a:lnTo>
                  <a:lnTo>
                    <a:pt x="302" y="30"/>
                  </a:lnTo>
                  <a:lnTo>
                    <a:pt x="169" y="38"/>
                  </a:lnTo>
                  <a:lnTo>
                    <a:pt x="166" y="102"/>
                  </a:lnTo>
                  <a:lnTo>
                    <a:pt x="200" y="151"/>
                  </a:lnTo>
                  <a:lnTo>
                    <a:pt x="180" y="225"/>
                  </a:lnTo>
                  <a:lnTo>
                    <a:pt x="144" y="185"/>
                  </a:lnTo>
                  <a:lnTo>
                    <a:pt x="150" y="136"/>
                  </a:lnTo>
                  <a:lnTo>
                    <a:pt x="107" y="122"/>
                  </a:lnTo>
                  <a:lnTo>
                    <a:pt x="0" y="155"/>
                  </a:lnTo>
                  <a:close/>
                </a:path>
              </a:pathLst>
            </a:custGeom>
            <a:solidFill>
              <a:srgbClr val="9DC6E2"/>
            </a:solidFill>
            <a:ln w="1651">
              <a:solidFill>
                <a:srgbClr val="004070"/>
              </a:solidFill>
              <a:prstDash val="solid"/>
              <a:round/>
              <a:headEnd/>
              <a:tailEnd/>
            </a:ln>
          </p:spPr>
          <p:txBody>
            <a:bodyPr/>
            <a:lstStyle/>
            <a:p>
              <a:endParaRPr lang="en-US"/>
            </a:p>
          </p:txBody>
        </p:sp>
        <p:sp>
          <p:nvSpPr>
            <p:cNvPr id="482" name="Freeform 212"/>
            <p:cNvSpPr>
              <a:spLocks/>
            </p:cNvSpPr>
            <p:nvPr/>
          </p:nvSpPr>
          <p:spPr bwMode="auto">
            <a:xfrm>
              <a:off x="1881" y="2041"/>
              <a:ext cx="125" cy="105"/>
            </a:xfrm>
            <a:custGeom>
              <a:avLst/>
              <a:gdLst>
                <a:gd name="T0" fmla="*/ 0 w 529"/>
                <a:gd name="T1" fmla="*/ 293 h 404"/>
                <a:gd name="T2" fmla="*/ 7 w 529"/>
                <a:gd name="T3" fmla="*/ 326 h 404"/>
                <a:gd name="T4" fmla="*/ 72 w 529"/>
                <a:gd name="T5" fmla="*/ 396 h 404"/>
                <a:gd name="T6" fmla="*/ 88 w 529"/>
                <a:gd name="T7" fmla="*/ 381 h 404"/>
                <a:gd name="T8" fmla="*/ 114 w 529"/>
                <a:gd name="T9" fmla="*/ 404 h 404"/>
                <a:gd name="T10" fmla="*/ 154 w 529"/>
                <a:gd name="T11" fmla="*/ 334 h 404"/>
                <a:gd name="T12" fmla="*/ 305 w 529"/>
                <a:gd name="T13" fmla="*/ 370 h 404"/>
                <a:gd name="T14" fmla="*/ 436 w 529"/>
                <a:gd name="T15" fmla="*/ 333 h 404"/>
                <a:gd name="T16" fmla="*/ 440 w 529"/>
                <a:gd name="T17" fmla="*/ 315 h 404"/>
                <a:gd name="T18" fmla="*/ 509 w 529"/>
                <a:gd name="T19" fmla="*/ 227 h 404"/>
                <a:gd name="T20" fmla="*/ 529 w 529"/>
                <a:gd name="T21" fmla="*/ 107 h 404"/>
                <a:gd name="T22" fmla="*/ 495 w 529"/>
                <a:gd name="T23" fmla="*/ 70 h 404"/>
                <a:gd name="T24" fmla="*/ 495 w 529"/>
                <a:gd name="T25" fmla="*/ 16 h 404"/>
                <a:gd name="T26" fmla="*/ 384 w 529"/>
                <a:gd name="T27" fmla="*/ 0 h 404"/>
                <a:gd name="T28" fmla="*/ 182 w 529"/>
                <a:gd name="T29" fmla="*/ 139 h 404"/>
                <a:gd name="T30" fmla="*/ 129 w 529"/>
                <a:gd name="T31" fmla="*/ 152 h 404"/>
                <a:gd name="T32" fmla="*/ 131 w 529"/>
                <a:gd name="T33" fmla="*/ 257 h 404"/>
                <a:gd name="T34" fmla="*/ 109 w 529"/>
                <a:gd name="T35" fmla="*/ 279 h 404"/>
                <a:gd name="T36" fmla="*/ 0 w 529"/>
                <a:gd name="T37" fmla="*/ 293 h 4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29"/>
                <a:gd name="T58" fmla="*/ 0 h 404"/>
                <a:gd name="T59" fmla="*/ 529 w 529"/>
                <a:gd name="T60" fmla="*/ 404 h 4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29" h="404">
                  <a:moveTo>
                    <a:pt x="0" y="293"/>
                  </a:moveTo>
                  <a:lnTo>
                    <a:pt x="7" y="326"/>
                  </a:lnTo>
                  <a:lnTo>
                    <a:pt x="72" y="396"/>
                  </a:lnTo>
                  <a:lnTo>
                    <a:pt x="88" y="381"/>
                  </a:lnTo>
                  <a:lnTo>
                    <a:pt x="114" y="404"/>
                  </a:lnTo>
                  <a:lnTo>
                    <a:pt x="154" y="334"/>
                  </a:lnTo>
                  <a:lnTo>
                    <a:pt x="305" y="370"/>
                  </a:lnTo>
                  <a:lnTo>
                    <a:pt x="436" y="333"/>
                  </a:lnTo>
                  <a:lnTo>
                    <a:pt x="440" y="315"/>
                  </a:lnTo>
                  <a:lnTo>
                    <a:pt x="509" y="227"/>
                  </a:lnTo>
                  <a:lnTo>
                    <a:pt x="529" y="107"/>
                  </a:lnTo>
                  <a:lnTo>
                    <a:pt x="495" y="70"/>
                  </a:lnTo>
                  <a:lnTo>
                    <a:pt x="495" y="16"/>
                  </a:lnTo>
                  <a:lnTo>
                    <a:pt x="384" y="0"/>
                  </a:lnTo>
                  <a:lnTo>
                    <a:pt x="182" y="139"/>
                  </a:lnTo>
                  <a:lnTo>
                    <a:pt x="129" y="152"/>
                  </a:lnTo>
                  <a:lnTo>
                    <a:pt x="131" y="257"/>
                  </a:lnTo>
                  <a:lnTo>
                    <a:pt x="109" y="279"/>
                  </a:lnTo>
                  <a:lnTo>
                    <a:pt x="0" y="293"/>
                  </a:lnTo>
                  <a:close/>
                </a:path>
              </a:pathLst>
            </a:custGeom>
            <a:solidFill>
              <a:srgbClr val="9DC6E2"/>
            </a:solidFill>
            <a:ln w="1651">
              <a:solidFill>
                <a:srgbClr val="004070"/>
              </a:solidFill>
              <a:prstDash val="solid"/>
              <a:round/>
              <a:headEnd/>
              <a:tailEnd/>
            </a:ln>
          </p:spPr>
          <p:txBody>
            <a:bodyPr/>
            <a:lstStyle/>
            <a:p>
              <a:endParaRPr lang="en-US"/>
            </a:p>
          </p:txBody>
        </p:sp>
        <p:sp>
          <p:nvSpPr>
            <p:cNvPr id="483" name="Freeform 213"/>
            <p:cNvSpPr>
              <a:spLocks/>
            </p:cNvSpPr>
            <p:nvPr/>
          </p:nvSpPr>
          <p:spPr bwMode="auto">
            <a:xfrm>
              <a:off x="1902" y="2127"/>
              <a:ext cx="92" cy="84"/>
            </a:xfrm>
            <a:custGeom>
              <a:avLst/>
              <a:gdLst>
                <a:gd name="T0" fmla="*/ 0 w 388"/>
                <a:gd name="T1" fmla="*/ 251 h 323"/>
                <a:gd name="T2" fmla="*/ 26 w 388"/>
                <a:gd name="T3" fmla="*/ 71 h 323"/>
                <a:gd name="T4" fmla="*/ 66 w 388"/>
                <a:gd name="T5" fmla="*/ 1 h 323"/>
                <a:gd name="T6" fmla="*/ 217 w 388"/>
                <a:gd name="T7" fmla="*/ 37 h 323"/>
                <a:gd name="T8" fmla="*/ 348 w 388"/>
                <a:gd name="T9" fmla="*/ 0 h 323"/>
                <a:gd name="T10" fmla="*/ 374 w 388"/>
                <a:gd name="T11" fmla="*/ 42 h 323"/>
                <a:gd name="T12" fmla="*/ 388 w 388"/>
                <a:gd name="T13" fmla="*/ 71 h 323"/>
                <a:gd name="T14" fmla="*/ 353 w 388"/>
                <a:gd name="T15" fmla="*/ 97 h 323"/>
                <a:gd name="T16" fmla="*/ 285 w 388"/>
                <a:gd name="T17" fmla="*/ 243 h 323"/>
                <a:gd name="T18" fmla="*/ 221 w 388"/>
                <a:gd name="T19" fmla="*/ 233 h 323"/>
                <a:gd name="T20" fmla="*/ 186 w 388"/>
                <a:gd name="T21" fmla="*/ 304 h 323"/>
                <a:gd name="T22" fmla="*/ 111 w 388"/>
                <a:gd name="T23" fmla="*/ 323 h 323"/>
                <a:gd name="T24" fmla="*/ 66 w 388"/>
                <a:gd name="T25" fmla="*/ 260 h 323"/>
                <a:gd name="T26" fmla="*/ 0 w 388"/>
                <a:gd name="T27" fmla="*/ 251 h 3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8"/>
                <a:gd name="T43" fmla="*/ 0 h 323"/>
                <a:gd name="T44" fmla="*/ 388 w 388"/>
                <a:gd name="T45" fmla="*/ 323 h 32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8" h="323">
                  <a:moveTo>
                    <a:pt x="0" y="251"/>
                  </a:moveTo>
                  <a:lnTo>
                    <a:pt x="26" y="71"/>
                  </a:lnTo>
                  <a:lnTo>
                    <a:pt x="66" y="1"/>
                  </a:lnTo>
                  <a:lnTo>
                    <a:pt x="217" y="37"/>
                  </a:lnTo>
                  <a:lnTo>
                    <a:pt x="348" y="0"/>
                  </a:lnTo>
                  <a:lnTo>
                    <a:pt x="374" y="42"/>
                  </a:lnTo>
                  <a:lnTo>
                    <a:pt x="388" y="71"/>
                  </a:lnTo>
                  <a:lnTo>
                    <a:pt x="353" y="97"/>
                  </a:lnTo>
                  <a:lnTo>
                    <a:pt x="285" y="243"/>
                  </a:lnTo>
                  <a:lnTo>
                    <a:pt x="221" y="233"/>
                  </a:lnTo>
                  <a:lnTo>
                    <a:pt x="186" y="304"/>
                  </a:lnTo>
                  <a:lnTo>
                    <a:pt x="111" y="323"/>
                  </a:lnTo>
                  <a:lnTo>
                    <a:pt x="66" y="260"/>
                  </a:lnTo>
                  <a:lnTo>
                    <a:pt x="0" y="251"/>
                  </a:lnTo>
                  <a:close/>
                </a:path>
              </a:pathLst>
            </a:custGeom>
            <a:solidFill>
              <a:srgbClr val="9DC6E2"/>
            </a:solidFill>
            <a:ln w="1651">
              <a:solidFill>
                <a:srgbClr val="004070"/>
              </a:solidFill>
              <a:prstDash val="solid"/>
              <a:round/>
              <a:headEnd/>
              <a:tailEnd/>
            </a:ln>
          </p:spPr>
          <p:txBody>
            <a:bodyPr/>
            <a:lstStyle/>
            <a:p>
              <a:endParaRPr lang="en-US"/>
            </a:p>
          </p:txBody>
        </p:sp>
        <p:sp>
          <p:nvSpPr>
            <p:cNvPr id="484" name="Freeform 214"/>
            <p:cNvSpPr>
              <a:spLocks/>
            </p:cNvSpPr>
            <p:nvPr/>
          </p:nvSpPr>
          <p:spPr bwMode="auto">
            <a:xfrm>
              <a:off x="1748" y="2137"/>
              <a:ext cx="23" cy="16"/>
            </a:xfrm>
            <a:custGeom>
              <a:avLst/>
              <a:gdLst>
                <a:gd name="T0" fmla="*/ 0 w 101"/>
                <a:gd name="T1" fmla="*/ 7 h 59"/>
                <a:gd name="T2" fmla="*/ 29 w 101"/>
                <a:gd name="T3" fmla="*/ 33 h 59"/>
                <a:gd name="T4" fmla="*/ 62 w 101"/>
                <a:gd name="T5" fmla="*/ 25 h 59"/>
                <a:gd name="T6" fmla="*/ 43 w 101"/>
                <a:gd name="T7" fmla="*/ 33 h 59"/>
                <a:gd name="T8" fmla="*/ 58 w 101"/>
                <a:gd name="T9" fmla="*/ 59 h 59"/>
                <a:gd name="T10" fmla="*/ 99 w 101"/>
                <a:gd name="T11" fmla="*/ 33 h 59"/>
                <a:gd name="T12" fmla="*/ 101 w 101"/>
                <a:gd name="T13" fmla="*/ 0 h 59"/>
                <a:gd name="T14" fmla="*/ 0 w 101"/>
                <a:gd name="T15" fmla="*/ 7 h 59"/>
                <a:gd name="T16" fmla="*/ 0 60000 65536"/>
                <a:gd name="T17" fmla="*/ 0 60000 65536"/>
                <a:gd name="T18" fmla="*/ 0 60000 65536"/>
                <a:gd name="T19" fmla="*/ 0 60000 65536"/>
                <a:gd name="T20" fmla="*/ 0 60000 65536"/>
                <a:gd name="T21" fmla="*/ 0 60000 65536"/>
                <a:gd name="T22" fmla="*/ 0 60000 65536"/>
                <a:gd name="T23" fmla="*/ 0 60000 65536"/>
                <a:gd name="T24" fmla="*/ 0 w 101"/>
                <a:gd name="T25" fmla="*/ 0 h 59"/>
                <a:gd name="T26" fmla="*/ 101 w 101"/>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1" h="59">
                  <a:moveTo>
                    <a:pt x="0" y="7"/>
                  </a:moveTo>
                  <a:lnTo>
                    <a:pt x="29" y="33"/>
                  </a:lnTo>
                  <a:lnTo>
                    <a:pt x="62" y="25"/>
                  </a:lnTo>
                  <a:lnTo>
                    <a:pt x="43" y="33"/>
                  </a:lnTo>
                  <a:lnTo>
                    <a:pt x="58" y="59"/>
                  </a:lnTo>
                  <a:lnTo>
                    <a:pt x="99" y="33"/>
                  </a:lnTo>
                  <a:lnTo>
                    <a:pt x="101" y="0"/>
                  </a:lnTo>
                  <a:lnTo>
                    <a:pt x="0" y="7"/>
                  </a:lnTo>
                  <a:close/>
                </a:path>
              </a:pathLst>
            </a:custGeom>
            <a:solidFill>
              <a:srgbClr val="9DC6E2"/>
            </a:solidFill>
            <a:ln w="1651">
              <a:solidFill>
                <a:srgbClr val="004070"/>
              </a:solidFill>
              <a:prstDash val="solid"/>
              <a:round/>
              <a:headEnd/>
              <a:tailEnd/>
            </a:ln>
          </p:spPr>
          <p:txBody>
            <a:bodyPr/>
            <a:lstStyle/>
            <a:p>
              <a:endParaRPr lang="en-US"/>
            </a:p>
          </p:txBody>
        </p:sp>
        <p:sp>
          <p:nvSpPr>
            <p:cNvPr id="485" name="Freeform 215"/>
            <p:cNvSpPr>
              <a:spLocks/>
            </p:cNvSpPr>
            <p:nvPr/>
          </p:nvSpPr>
          <p:spPr bwMode="auto">
            <a:xfrm>
              <a:off x="2281" y="2018"/>
              <a:ext cx="4" cy="14"/>
            </a:xfrm>
            <a:custGeom>
              <a:avLst/>
              <a:gdLst>
                <a:gd name="T0" fmla="*/ 0 w 19"/>
                <a:gd name="T1" fmla="*/ 45 h 55"/>
                <a:gd name="T2" fmla="*/ 10 w 19"/>
                <a:gd name="T3" fmla="*/ 55 h 55"/>
                <a:gd name="T4" fmla="*/ 19 w 19"/>
                <a:gd name="T5" fmla="*/ 52 h 55"/>
                <a:gd name="T6" fmla="*/ 11 w 19"/>
                <a:gd name="T7" fmla="*/ 0 h 55"/>
                <a:gd name="T8" fmla="*/ 0 w 19"/>
                <a:gd name="T9" fmla="*/ 45 h 55"/>
                <a:gd name="T10" fmla="*/ 0 60000 65536"/>
                <a:gd name="T11" fmla="*/ 0 60000 65536"/>
                <a:gd name="T12" fmla="*/ 0 60000 65536"/>
                <a:gd name="T13" fmla="*/ 0 60000 65536"/>
                <a:gd name="T14" fmla="*/ 0 60000 65536"/>
                <a:gd name="T15" fmla="*/ 0 w 19"/>
                <a:gd name="T16" fmla="*/ 0 h 55"/>
                <a:gd name="T17" fmla="*/ 19 w 19"/>
                <a:gd name="T18" fmla="*/ 55 h 55"/>
              </a:gdLst>
              <a:ahLst/>
              <a:cxnLst>
                <a:cxn ang="T10">
                  <a:pos x="T0" y="T1"/>
                </a:cxn>
                <a:cxn ang="T11">
                  <a:pos x="T2" y="T3"/>
                </a:cxn>
                <a:cxn ang="T12">
                  <a:pos x="T4" y="T5"/>
                </a:cxn>
                <a:cxn ang="T13">
                  <a:pos x="T6" y="T7"/>
                </a:cxn>
                <a:cxn ang="T14">
                  <a:pos x="T8" y="T9"/>
                </a:cxn>
              </a:cxnLst>
              <a:rect l="T15" t="T16" r="T17" b="T18"/>
              <a:pathLst>
                <a:path w="19" h="55">
                  <a:moveTo>
                    <a:pt x="0" y="45"/>
                  </a:moveTo>
                  <a:lnTo>
                    <a:pt x="10" y="55"/>
                  </a:lnTo>
                  <a:lnTo>
                    <a:pt x="19" y="52"/>
                  </a:lnTo>
                  <a:lnTo>
                    <a:pt x="11" y="0"/>
                  </a:lnTo>
                  <a:lnTo>
                    <a:pt x="0" y="45"/>
                  </a:lnTo>
                  <a:close/>
                </a:path>
              </a:pathLst>
            </a:custGeom>
            <a:solidFill>
              <a:srgbClr val="9DC6E2"/>
            </a:solidFill>
            <a:ln w="1651">
              <a:solidFill>
                <a:srgbClr val="004070"/>
              </a:solidFill>
              <a:prstDash val="solid"/>
              <a:round/>
              <a:headEnd/>
              <a:tailEnd/>
            </a:ln>
          </p:spPr>
          <p:txBody>
            <a:bodyPr/>
            <a:lstStyle/>
            <a:p>
              <a:endParaRPr lang="en-US"/>
            </a:p>
          </p:txBody>
        </p:sp>
        <p:sp>
          <p:nvSpPr>
            <p:cNvPr id="486" name="Freeform 216"/>
            <p:cNvSpPr>
              <a:spLocks/>
            </p:cNvSpPr>
            <p:nvPr/>
          </p:nvSpPr>
          <p:spPr bwMode="auto">
            <a:xfrm>
              <a:off x="2109" y="2255"/>
              <a:ext cx="13" cy="14"/>
            </a:xfrm>
            <a:custGeom>
              <a:avLst/>
              <a:gdLst>
                <a:gd name="T0" fmla="*/ 0 w 55"/>
                <a:gd name="T1" fmla="*/ 53 h 53"/>
                <a:gd name="T2" fmla="*/ 22 w 55"/>
                <a:gd name="T3" fmla="*/ 9 h 53"/>
                <a:gd name="T4" fmla="*/ 48 w 55"/>
                <a:gd name="T5" fmla="*/ 0 h 53"/>
                <a:gd name="T6" fmla="*/ 55 w 55"/>
                <a:gd name="T7" fmla="*/ 44 h 53"/>
                <a:gd name="T8" fmla="*/ 0 w 55"/>
                <a:gd name="T9" fmla="*/ 53 h 53"/>
                <a:gd name="T10" fmla="*/ 0 60000 65536"/>
                <a:gd name="T11" fmla="*/ 0 60000 65536"/>
                <a:gd name="T12" fmla="*/ 0 60000 65536"/>
                <a:gd name="T13" fmla="*/ 0 60000 65536"/>
                <a:gd name="T14" fmla="*/ 0 60000 65536"/>
                <a:gd name="T15" fmla="*/ 0 w 55"/>
                <a:gd name="T16" fmla="*/ 0 h 53"/>
                <a:gd name="T17" fmla="*/ 55 w 55"/>
                <a:gd name="T18" fmla="*/ 53 h 53"/>
              </a:gdLst>
              <a:ahLst/>
              <a:cxnLst>
                <a:cxn ang="T10">
                  <a:pos x="T0" y="T1"/>
                </a:cxn>
                <a:cxn ang="T11">
                  <a:pos x="T2" y="T3"/>
                </a:cxn>
                <a:cxn ang="T12">
                  <a:pos x="T4" y="T5"/>
                </a:cxn>
                <a:cxn ang="T13">
                  <a:pos x="T6" y="T7"/>
                </a:cxn>
                <a:cxn ang="T14">
                  <a:pos x="T8" y="T9"/>
                </a:cxn>
              </a:cxnLst>
              <a:rect l="T15" t="T16" r="T17" b="T18"/>
              <a:pathLst>
                <a:path w="55" h="53">
                  <a:moveTo>
                    <a:pt x="0" y="53"/>
                  </a:moveTo>
                  <a:lnTo>
                    <a:pt x="22" y="9"/>
                  </a:lnTo>
                  <a:lnTo>
                    <a:pt x="48" y="0"/>
                  </a:lnTo>
                  <a:lnTo>
                    <a:pt x="55" y="44"/>
                  </a:lnTo>
                  <a:lnTo>
                    <a:pt x="0" y="53"/>
                  </a:lnTo>
                  <a:close/>
                </a:path>
              </a:pathLst>
            </a:custGeom>
            <a:solidFill>
              <a:srgbClr val="9DC6E2"/>
            </a:solidFill>
            <a:ln w="1651">
              <a:solidFill>
                <a:srgbClr val="004070"/>
              </a:solidFill>
              <a:prstDash val="solid"/>
              <a:round/>
              <a:headEnd/>
              <a:tailEnd/>
            </a:ln>
          </p:spPr>
          <p:txBody>
            <a:bodyPr/>
            <a:lstStyle/>
            <a:p>
              <a:endParaRPr lang="en-US"/>
            </a:p>
          </p:txBody>
        </p:sp>
        <p:sp>
          <p:nvSpPr>
            <p:cNvPr id="487" name="Freeform 217"/>
            <p:cNvSpPr>
              <a:spLocks/>
            </p:cNvSpPr>
            <p:nvPr/>
          </p:nvSpPr>
          <p:spPr bwMode="auto">
            <a:xfrm>
              <a:off x="1741" y="2102"/>
              <a:ext cx="49" cy="37"/>
            </a:xfrm>
            <a:custGeom>
              <a:avLst/>
              <a:gdLst>
                <a:gd name="T0" fmla="*/ 0 w 206"/>
                <a:gd name="T1" fmla="*/ 62 h 140"/>
                <a:gd name="T2" fmla="*/ 30 w 206"/>
                <a:gd name="T3" fmla="*/ 101 h 140"/>
                <a:gd name="T4" fmla="*/ 125 w 206"/>
                <a:gd name="T5" fmla="*/ 108 h 140"/>
                <a:gd name="T6" fmla="*/ 26 w 206"/>
                <a:gd name="T7" fmla="*/ 121 h 140"/>
                <a:gd name="T8" fmla="*/ 26 w 206"/>
                <a:gd name="T9" fmla="*/ 140 h 140"/>
                <a:gd name="T10" fmla="*/ 127 w 206"/>
                <a:gd name="T11" fmla="*/ 133 h 140"/>
                <a:gd name="T12" fmla="*/ 206 w 206"/>
                <a:gd name="T13" fmla="*/ 140 h 140"/>
                <a:gd name="T14" fmla="*/ 182 w 206"/>
                <a:gd name="T15" fmla="*/ 62 h 140"/>
                <a:gd name="T16" fmla="*/ 106 w 206"/>
                <a:gd name="T17" fmla="*/ 0 h 140"/>
                <a:gd name="T18" fmla="*/ 30 w 206"/>
                <a:gd name="T19" fmla="*/ 18 h 140"/>
                <a:gd name="T20" fmla="*/ 0 w 206"/>
                <a:gd name="T21" fmla="*/ 62 h 1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6"/>
                <a:gd name="T34" fmla="*/ 0 h 140"/>
                <a:gd name="T35" fmla="*/ 206 w 206"/>
                <a:gd name="T36" fmla="*/ 140 h 1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6" h="140">
                  <a:moveTo>
                    <a:pt x="0" y="62"/>
                  </a:moveTo>
                  <a:lnTo>
                    <a:pt x="30" y="101"/>
                  </a:lnTo>
                  <a:lnTo>
                    <a:pt x="125" y="108"/>
                  </a:lnTo>
                  <a:lnTo>
                    <a:pt x="26" y="121"/>
                  </a:lnTo>
                  <a:lnTo>
                    <a:pt x="26" y="140"/>
                  </a:lnTo>
                  <a:lnTo>
                    <a:pt x="127" y="133"/>
                  </a:lnTo>
                  <a:lnTo>
                    <a:pt x="206" y="140"/>
                  </a:lnTo>
                  <a:lnTo>
                    <a:pt x="182" y="62"/>
                  </a:lnTo>
                  <a:lnTo>
                    <a:pt x="106" y="0"/>
                  </a:lnTo>
                  <a:lnTo>
                    <a:pt x="30" y="18"/>
                  </a:lnTo>
                  <a:lnTo>
                    <a:pt x="0" y="62"/>
                  </a:lnTo>
                  <a:close/>
                </a:path>
              </a:pathLst>
            </a:custGeom>
            <a:solidFill>
              <a:srgbClr val="9DC6E2"/>
            </a:solidFill>
            <a:ln w="1651">
              <a:solidFill>
                <a:srgbClr val="004070"/>
              </a:solidFill>
              <a:prstDash val="solid"/>
              <a:round/>
              <a:headEnd/>
              <a:tailEnd/>
            </a:ln>
          </p:spPr>
          <p:txBody>
            <a:bodyPr/>
            <a:lstStyle/>
            <a:p>
              <a:endParaRPr lang="en-US"/>
            </a:p>
          </p:txBody>
        </p:sp>
        <p:sp>
          <p:nvSpPr>
            <p:cNvPr id="488" name="Freeform 218"/>
            <p:cNvSpPr>
              <a:spLocks/>
            </p:cNvSpPr>
            <p:nvPr/>
          </p:nvSpPr>
          <p:spPr bwMode="auto">
            <a:xfrm>
              <a:off x="1775" y="2161"/>
              <a:ext cx="24" cy="26"/>
            </a:xfrm>
            <a:custGeom>
              <a:avLst/>
              <a:gdLst>
                <a:gd name="T0" fmla="*/ 0 w 103"/>
                <a:gd name="T1" fmla="*/ 29 h 101"/>
                <a:gd name="T2" fmla="*/ 11 w 103"/>
                <a:gd name="T3" fmla="*/ 69 h 101"/>
                <a:gd name="T4" fmla="*/ 62 w 103"/>
                <a:gd name="T5" fmla="*/ 101 h 101"/>
                <a:gd name="T6" fmla="*/ 103 w 103"/>
                <a:gd name="T7" fmla="*/ 51 h 101"/>
                <a:gd name="T8" fmla="*/ 70 w 103"/>
                <a:gd name="T9" fmla="*/ 0 h 101"/>
                <a:gd name="T10" fmla="*/ 0 w 103"/>
                <a:gd name="T11" fmla="*/ 29 h 101"/>
                <a:gd name="T12" fmla="*/ 0 60000 65536"/>
                <a:gd name="T13" fmla="*/ 0 60000 65536"/>
                <a:gd name="T14" fmla="*/ 0 60000 65536"/>
                <a:gd name="T15" fmla="*/ 0 60000 65536"/>
                <a:gd name="T16" fmla="*/ 0 60000 65536"/>
                <a:gd name="T17" fmla="*/ 0 60000 65536"/>
                <a:gd name="T18" fmla="*/ 0 w 103"/>
                <a:gd name="T19" fmla="*/ 0 h 101"/>
                <a:gd name="T20" fmla="*/ 103 w 103"/>
                <a:gd name="T21" fmla="*/ 101 h 101"/>
              </a:gdLst>
              <a:ahLst/>
              <a:cxnLst>
                <a:cxn ang="T12">
                  <a:pos x="T0" y="T1"/>
                </a:cxn>
                <a:cxn ang="T13">
                  <a:pos x="T2" y="T3"/>
                </a:cxn>
                <a:cxn ang="T14">
                  <a:pos x="T4" y="T5"/>
                </a:cxn>
                <a:cxn ang="T15">
                  <a:pos x="T6" y="T7"/>
                </a:cxn>
                <a:cxn ang="T16">
                  <a:pos x="T8" y="T9"/>
                </a:cxn>
                <a:cxn ang="T17">
                  <a:pos x="T10" y="T11"/>
                </a:cxn>
              </a:cxnLst>
              <a:rect l="T18" t="T19" r="T20" b="T21"/>
              <a:pathLst>
                <a:path w="103" h="101">
                  <a:moveTo>
                    <a:pt x="0" y="29"/>
                  </a:moveTo>
                  <a:lnTo>
                    <a:pt x="11" y="69"/>
                  </a:lnTo>
                  <a:lnTo>
                    <a:pt x="62" y="101"/>
                  </a:lnTo>
                  <a:lnTo>
                    <a:pt x="103" y="51"/>
                  </a:lnTo>
                  <a:lnTo>
                    <a:pt x="70" y="0"/>
                  </a:lnTo>
                  <a:lnTo>
                    <a:pt x="0" y="29"/>
                  </a:lnTo>
                  <a:close/>
                </a:path>
              </a:pathLst>
            </a:custGeom>
            <a:solidFill>
              <a:srgbClr val="9DC6E2"/>
            </a:solidFill>
            <a:ln w="1651">
              <a:solidFill>
                <a:srgbClr val="004070"/>
              </a:solidFill>
              <a:prstDash val="solid"/>
              <a:round/>
              <a:headEnd/>
              <a:tailEnd/>
            </a:ln>
          </p:spPr>
          <p:txBody>
            <a:bodyPr/>
            <a:lstStyle/>
            <a:p>
              <a:endParaRPr lang="en-US"/>
            </a:p>
          </p:txBody>
        </p:sp>
        <p:sp>
          <p:nvSpPr>
            <p:cNvPr id="489" name="Freeform 219"/>
            <p:cNvSpPr>
              <a:spLocks/>
            </p:cNvSpPr>
            <p:nvPr/>
          </p:nvSpPr>
          <p:spPr bwMode="auto">
            <a:xfrm>
              <a:off x="2204" y="2144"/>
              <a:ext cx="81" cy="117"/>
            </a:xfrm>
            <a:custGeom>
              <a:avLst/>
              <a:gdLst>
                <a:gd name="T0" fmla="*/ 0 w 341"/>
                <a:gd name="T1" fmla="*/ 425 h 453"/>
                <a:gd name="T2" fmla="*/ 0 w 341"/>
                <a:gd name="T3" fmla="*/ 303 h 453"/>
                <a:gd name="T4" fmla="*/ 27 w 341"/>
                <a:gd name="T5" fmla="*/ 267 h 453"/>
                <a:gd name="T6" fmla="*/ 132 w 341"/>
                <a:gd name="T7" fmla="*/ 230 h 453"/>
                <a:gd name="T8" fmla="*/ 233 w 341"/>
                <a:gd name="T9" fmla="*/ 130 h 453"/>
                <a:gd name="T10" fmla="*/ 101 w 341"/>
                <a:gd name="T11" fmla="*/ 96 h 453"/>
                <a:gd name="T12" fmla="*/ 60 w 341"/>
                <a:gd name="T13" fmla="*/ 36 h 453"/>
                <a:gd name="T14" fmla="*/ 75 w 341"/>
                <a:gd name="T15" fmla="*/ 17 h 453"/>
                <a:gd name="T16" fmla="*/ 128 w 341"/>
                <a:gd name="T17" fmla="*/ 52 h 453"/>
                <a:gd name="T18" fmla="*/ 325 w 341"/>
                <a:gd name="T19" fmla="*/ 0 h 453"/>
                <a:gd name="T20" fmla="*/ 341 w 341"/>
                <a:gd name="T21" fmla="*/ 52 h 453"/>
                <a:gd name="T22" fmla="*/ 221 w 341"/>
                <a:gd name="T23" fmla="*/ 264 h 453"/>
                <a:gd name="T24" fmla="*/ 16 w 341"/>
                <a:gd name="T25" fmla="*/ 453 h 453"/>
                <a:gd name="T26" fmla="*/ 0 w 341"/>
                <a:gd name="T27" fmla="*/ 425 h 4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1"/>
                <a:gd name="T43" fmla="*/ 0 h 453"/>
                <a:gd name="T44" fmla="*/ 341 w 341"/>
                <a:gd name="T45" fmla="*/ 453 h 4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1" h="453">
                  <a:moveTo>
                    <a:pt x="0" y="425"/>
                  </a:moveTo>
                  <a:lnTo>
                    <a:pt x="0" y="303"/>
                  </a:lnTo>
                  <a:lnTo>
                    <a:pt x="27" y="267"/>
                  </a:lnTo>
                  <a:lnTo>
                    <a:pt x="132" y="230"/>
                  </a:lnTo>
                  <a:lnTo>
                    <a:pt x="233" y="130"/>
                  </a:lnTo>
                  <a:lnTo>
                    <a:pt x="101" y="96"/>
                  </a:lnTo>
                  <a:lnTo>
                    <a:pt x="60" y="36"/>
                  </a:lnTo>
                  <a:lnTo>
                    <a:pt x="75" y="17"/>
                  </a:lnTo>
                  <a:lnTo>
                    <a:pt x="128" y="52"/>
                  </a:lnTo>
                  <a:lnTo>
                    <a:pt x="325" y="0"/>
                  </a:lnTo>
                  <a:lnTo>
                    <a:pt x="341" y="52"/>
                  </a:lnTo>
                  <a:lnTo>
                    <a:pt x="221" y="264"/>
                  </a:lnTo>
                  <a:lnTo>
                    <a:pt x="16" y="453"/>
                  </a:lnTo>
                  <a:lnTo>
                    <a:pt x="0" y="425"/>
                  </a:lnTo>
                  <a:close/>
                </a:path>
              </a:pathLst>
            </a:custGeom>
            <a:solidFill>
              <a:srgbClr val="9DC6E2"/>
            </a:solidFill>
            <a:ln w="1651">
              <a:solidFill>
                <a:srgbClr val="004070"/>
              </a:solidFill>
              <a:prstDash val="solid"/>
              <a:round/>
              <a:headEnd/>
              <a:tailEnd/>
            </a:ln>
          </p:spPr>
          <p:txBody>
            <a:bodyPr/>
            <a:lstStyle/>
            <a:p>
              <a:endParaRPr lang="en-US"/>
            </a:p>
          </p:txBody>
        </p:sp>
        <p:sp>
          <p:nvSpPr>
            <p:cNvPr id="490" name="Freeform 220"/>
            <p:cNvSpPr>
              <a:spLocks/>
            </p:cNvSpPr>
            <p:nvPr/>
          </p:nvSpPr>
          <p:spPr bwMode="auto">
            <a:xfrm>
              <a:off x="2078" y="2382"/>
              <a:ext cx="62" cy="62"/>
            </a:xfrm>
            <a:custGeom>
              <a:avLst/>
              <a:gdLst>
                <a:gd name="T0" fmla="*/ 0 w 262"/>
                <a:gd name="T1" fmla="*/ 74 h 241"/>
                <a:gd name="T2" fmla="*/ 59 w 262"/>
                <a:gd name="T3" fmla="*/ 76 h 241"/>
                <a:gd name="T4" fmla="*/ 118 w 262"/>
                <a:gd name="T5" fmla="*/ 32 h 241"/>
                <a:gd name="T6" fmla="*/ 121 w 262"/>
                <a:gd name="T7" fmla="*/ 12 h 241"/>
                <a:gd name="T8" fmla="*/ 171 w 262"/>
                <a:gd name="T9" fmla="*/ 0 h 241"/>
                <a:gd name="T10" fmla="*/ 254 w 262"/>
                <a:gd name="T11" fmla="*/ 26 h 241"/>
                <a:gd name="T12" fmla="*/ 262 w 262"/>
                <a:gd name="T13" fmla="*/ 61 h 241"/>
                <a:gd name="T14" fmla="*/ 258 w 262"/>
                <a:gd name="T15" fmla="*/ 149 h 241"/>
                <a:gd name="T16" fmla="*/ 214 w 262"/>
                <a:gd name="T17" fmla="*/ 241 h 241"/>
                <a:gd name="T18" fmla="*/ 138 w 262"/>
                <a:gd name="T19" fmla="*/ 224 h 241"/>
                <a:gd name="T20" fmla="*/ 93 w 262"/>
                <a:gd name="T21" fmla="*/ 202 h 241"/>
                <a:gd name="T22" fmla="*/ 0 w 262"/>
                <a:gd name="T23" fmla="*/ 74 h 2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2"/>
                <a:gd name="T37" fmla="*/ 0 h 241"/>
                <a:gd name="T38" fmla="*/ 262 w 262"/>
                <a:gd name="T39" fmla="*/ 241 h 2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2" h="241">
                  <a:moveTo>
                    <a:pt x="0" y="74"/>
                  </a:moveTo>
                  <a:lnTo>
                    <a:pt x="59" y="76"/>
                  </a:lnTo>
                  <a:lnTo>
                    <a:pt x="118" y="32"/>
                  </a:lnTo>
                  <a:lnTo>
                    <a:pt x="121" y="12"/>
                  </a:lnTo>
                  <a:lnTo>
                    <a:pt x="171" y="0"/>
                  </a:lnTo>
                  <a:lnTo>
                    <a:pt x="254" y="26"/>
                  </a:lnTo>
                  <a:lnTo>
                    <a:pt x="262" y="61"/>
                  </a:lnTo>
                  <a:lnTo>
                    <a:pt x="258" y="149"/>
                  </a:lnTo>
                  <a:lnTo>
                    <a:pt x="214" y="241"/>
                  </a:lnTo>
                  <a:lnTo>
                    <a:pt x="138" y="224"/>
                  </a:lnTo>
                  <a:lnTo>
                    <a:pt x="93" y="202"/>
                  </a:lnTo>
                  <a:lnTo>
                    <a:pt x="0" y="74"/>
                  </a:lnTo>
                  <a:close/>
                </a:path>
              </a:pathLst>
            </a:custGeom>
            <a:solidFill>
              <a:srgbClr val="9DC6E2"/>
            </a:solidFill>
            <a:ln w="1651">
              <a:solidFill>
                <a:srgbClr val="004070"/>
              </a:solidFill>
              <a:prstDash val="solid"/>
              <a:round/>
              <a:headEnd/>
              <a:tailEnd/>
            </a:ln>
          </p:spPr>
          <p:txBody>
            <a:bodyPr/>
            <a:lstStyle/>
            <a:p>
              <a:endParaRPr lang="en-US"/>
            </a:p>
          </p:txBody>
        </p:sp>
        <p:sp>
          <p:nvSpPr>
            <p:cNvPr id="491" name="Freeform 221"/>
            <p:cNvSpPr>
              <a:spLocks/>
            </p:cNvSpPr>
            <p:nvPr/>
          </p:nvSpPr>
          <p:spPr bwMode="auto">
            <a:xfrm>
              <a:off x="1971" y="2393"/>
              <a:ext cx="107" cy="110"/>
            </a:xfrm>
            <a:custGeom>
              <a:avLst/>
              <a:gdLst>
                <a:gd name="T0" fmla="*/ 0 w 453"/>
                <a:gd name="T1" fmla="*/ 14 h 425"/>
                <a:gd name="T2" fmla="*/ 55 w 453"/>
                <a:gd name="T3" fmla="*/ 0 h 425"/>
                <a:gd name="T4" fmla="*/ 328 w 453"/>
                <a:gd name="T5" fmla="*/ 40 h 425"/>
                <a:gd name="T6" fmla="*/ 389 w 453"/>
                <a:gd name="T7" fmla="*/ 22 h 425"/>
                <a:gd name="T8" fmla="*/ 453 w 453"/>
                <a:gd name="T9" fmla="*/ 30 h 425"/>
                <a:gd name="T10" fmla="*/ 398 w 453"/>
                <a:gd name="T11" fmla="*/ 61 h 425"/>
                <a:gd name="T12" fmla="*/ 377 w 453"/>
                <a:gd name="T13" fmla="*/ 40 h 425"/>
                <a:gd name="T14" fmla="*/ 312 w 453"/>
                <a:gd name="T15" fmla="*/ 54 h 425"/>
                <a:gd name="T16" fmla="*/ 312 w 453"/>
                <a:gd name="T17" fmla="*/ 173 h 425"/>
                <a:gd name="T18" fmla="*/ 278 w 453"/>
                <a:gd name="T19" fmla="*/ 175 h 425"/>
                <a:gd name="T20" fmla="*/ 278 w 453"/>
                <a:gd name="T21" fmla="*/ 268 h 425"/>
                <a:gd name="T22" fmla="*/ 278 w 453"/>
                <a:gd name="T23" fmla="*/ 404 h 425"/>
                <a:gd name="T24" fmla="*/ 249 w 453"/>
                <a:gd name="T25" fmla="*/ 425 h 425"/>
                <a:gd name="T26" fmla="*/ 207 w 453"/>
                <a:gd name="T27" fmla="*/ 425 h 425"/>
                <a:gd name="T28" fmla="*/ 183 w 453"/>
                <a:gd name="T29" fmla="*/ 396 h 425"/>
                <a:gd name="T30" fmla="*/ 164 w 453"/>
                <a:gd name="T31" fmla="*/ 411 h 425"/>
                <a:gd name="T32" fmla="*/ 120 w 453"/>
                <a:gd name="T33" fmla="*/ 365 h 425"/>
                <a:gd name="T34" fmla="*/ 97 w 453"/>
                <a:gd name="T35" fmla="*/ 216 h 425"/>
                <a:gd name="T36" fmla="*/ 97 w 453"/>
                <a:gd name="T37" fmla="*/ 198 h 425"/>
                <a:gd name="T38" fmla="*/ 0 w 453"/>
                <a:gd name="T39" fmla="*/ 14 h 4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53"/>
                <a:gd name="T61" fmla="*/ 0 h 425"/>
                <a:gd name="T62" fmla="*/ 453 w 453"/>
                <a:gd name="T63" fmla="*/ 425 h 42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53" h="425">
                  <a:moveTo>
                    <a:pt x="0" y="14"/>
                  </a:moveTo>
                  <a:lnTo>
                    <a:pt x="55" y="0"/>
                  </a:lnTo>
                  <a:lnTo>
                    <a:pt x="328" y="40"/>
                  </a:lnTo>
                  <a:lnTo>
                    <a:pt x="389" y="22"/>
                  </a:lnTo>
                  <a:lnTo>
                    <a:pt x="453" y="30"/>
                  </a:lnTo>
                  <a:lnTo>
                    <a:pt x="398" y="61"/>
                  </a:lnTo>
                  <a:lnTo>
                    <a:pt x="377" y="40"/>
                  </a:lnTo>
                  <a:lnTo>
                    <a:pt x="312" y="54"/>
                  </a:lnTo>
                  <a:lnTo>
                    <a:pt x="312" y="173"/>
                  </a:lnTo>
                  <a:lnTo>
                    <a:pt x="278" y="175"/>
                  </a:lnTo>
                  <a:lnTo>
                    <a:pt x="278" y="268"/>
                  </a:lnTo>
                  <a:lnTo>
                    <a:pt x="278" y="404"/>
                  </a:lnTo>
                  <a:lnTo>
                    <a:pt x="249" y="425"/>
                  </a:lnTo>
                  <a:lnTo>
                    <a:pt x="207" y="425"/>
                  </a:lnTo>
                  <a:lnTo>
                    <a:pt x="183" y="396"/>
                  </a:lnTo>
                  <a:lnTo>
                    <a:pt x="164" y="411"/>
                  </a:lnTo>
                  <a:lnTo>
                    <a:pt x="120" y="365"/>
                  </a:lnTo>
                  <a:lnTo>
                    <a:pt x="97" y="216"/>
                  </a:lnTo>
                  <a:lnTo>
                    <a:pt x="97" y="198"/>
                  </a:lnTo>
                  <a:lnTo>
                    <a:pt x="0" y="14"/>
                  </a:lnTo>
                  <a:close/>
                </a:path>
              </a:pathLst>
            </a:custGeom>
            <a:solidFill>
              <a:srgbClr val="9DC6E2"/>
            </a:solidFill>
            <a:ln w="1651">
              <a:solidFill>
                <a:srgbClr val="004070"/>
              </a:solidFill>
              <a:prstDash val="solid"/>
              <a:round/>
              <a:headEnd/>
              <a:tailEnd/>
            </a:ln>
          </p:spPr>
          <p:txBody>
            <a:bodyPr/>
            <a:lstStyle/>
            <a:p>
              <a:endParaRPr lang="en-US"/>
            </a:p>
          </p:txBody>
        </p:sp>
        <p:sp>
          <p:nvSpPr>
            <p:cNvPr id="492" name="Freeform 222"/>
            <p:cNvSpPr>
              <a:spLocks/>
            </p:cNvSpPr>
            <p:nvPr/>
          </p:nvSpPr>
          <p:spPr bwMode="auto">
            <a:xfrm>
              <a:off x="1746" y="2003"/>
              <a:ext cx="66" cy="60"/>
            </a:xfrm>
            <a:custGeom>
              <a:avLst/>
              <a:gdLst>
                <a:gd name="T0" fmla="*/ 0 w 281"/>
                <a:gd name="T1" fmla="*/ 234 h 234"/>
                <a:gd name="T2" fmla="*/ 132 w 281"/>
                <a:gd name="T3" fmla="*/ 0 h 234"/>
                <a:gd name="T4" fmla="*/ 278 w 281"/>
                <a:gd name="T5" fmla="*/ 4 h 234"/>
                <a:gd name="T6" fmla="*/ 281 w 281"/>
                <a:gd name="T7" fmla="*/ 17 h 234"/>
                <a:gd name="T8" fmla="*/ 278 w 281"/>
                <a:gd name="T9" fmla="*/ 61 h 234"/>
                <a:gd name="T10" fmla="*/ 171 w 281"/>
                <a:gd name="T11" fmla="*/ 58 h 234"/>
                <a:gd name="T12" fmla="*/ 169 w 281"/>
                <a:gd name="T13" fmla="*/ 149 h 234"/>
                <a:gd name="T14" fmla="*/ 131 w 281"/>
                <a:gd name="T15" fmla="*/ 165 h 234"/>
                <a:gd name="T16" fmla="*/ 134 w 281"/>
                <a:gd name="T17" fmla="*/ 220 h 234"/>
                <a:gd name="T18" fmla="*/ 0 w 281"/>
                <a:gd name="T19" fmla="*/ 234 h 2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1"/>
                <a:gd name="T31" fmla="*/ 0 h 234"/>
                <a:gd name="T32" fmla="*/ 281 w 281"/>
                <a:gd name="T33" fmla="*/ 234 h 2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1" h="234">
                  <a:moveTo>
                    <a:pt x="0" y="234"/>
                  </a:moveTo>
                  <a:lnTo>
                    <a:pt x="132" y="0"/>
                  </a:lnTo>
                  <a:lnTo>
                    <a:pt x="278" y="4"/>
                  </a:lnTo>
                  <a:lnTo>
                    <a:pt x="281" y="17"/>
                  </a:lnTo>
                  <a:lnTo>
                    <a:pt x="278" y="61"/>
                  </a:lnTo>
                  <a:lnTo>
                    <a:pt x="171" y="58"/>
                  </a:lnTo>
                  <a:lnTo>
                    <a:pt x="169" y="149"/>
                  </a:lnTo>
                  <a:lnTo>
                    <a:pt x="131" y="165"/>
                  </a:lnTo>
                  <a:lnTo>
                    <a:pt x="134" y="220"/>
                  </a:lnTo>
                  <a:lnTo>
                    <a:pt x="0" y="234"/>
                  </a:lnTo>
                  <a:close/>
                </a:path>
              </a:pathLst>
            </a:custGeom>
            <a:solidFill>
              <a:srgbClr val="9DC6E2"/>
            </a:solidFill>
            <a:ln w="1651">
              <a:solidFill>
                <a:srgbClr val="004070"/>
              </a:solidFill>
              <a:prstDash val="solid"/>
              <a:round/>
              <a:headEnd/>
              <a:tailEnd/>
            </a:ln>
          </p:spPr>
          <p:txBody>
            <a:bodyPr/>
            <a:lstStyle/>
            <a:p>
              <a:endParaRPr lang="en-US"/>
            </a:p>
          </p:txBody>
        </p:sp>
        <p:sp>
          <p:nvSpPr>
            <p:cNvPr id="493" name="Freeform 223"/>
            <p:cNvSpPr>
              <a:spLocks/>
            </p:cNvSpPr>
            <p:nvPr/>
          </p:nvSpPr>
          <p:spPr bwMode="auto">
            <a:xfrm>
              <a:off x="2053" y="2045"/>
              <a:ext cx="131" cy="170"/>
            </a:xfrm>
            <a:custGeom>
              <a:avLst/>
              <a:gdLst>
                <a:gd name="T0" fmla="*/ 0 w 554"/>
                <a:gd name="T1" fmla="*/ 348 h 659"/>
                <a:gd name="T2" fmla="*/ 26 w 554"/>
                <a:gd name="T3" fmla="*/ 414 h 659"/>
                <a:gd name="T4" fmla="*/ 51 w 554"/>
                <a:gd name="T5" fmla="*/ 485 h 659"/>
                <a:gd name="T6" fmla="*/ 107 w 554"/>
                <a:gd name="T7" fmla="*/ 512 h 659"/>
                <a:gd name="T8" fmla="*/ 188 w 554"/>
                <a:gd name="T9" fmla="*/ 609 h 659"/>
                <a:gd name="T10" fmla="*/ 299 w 554"/>
                <a:gd name="T11" fmla="*/ 659 h 659"/>
                <a:gd name="T12" fmla="*/ 402 w 554"/>
                <a:gd name="T13" fmla="*/ 646 h 659"/>
                <a:gd name="T14" fmla="*/ 464 w 554"/>
                <a:gd name="T15" fmla="*/ 627 h 659"/>
                <a:gd name="T16" fmla="*/ 427 w 554"/>
                <a:gd name="T17" fmla="*/ 557 h 659"/>
                <a:gd name="T18" fmla="*/ 368 w 554"/>
                <a:gd name="T19" fmla="*/ 517 h 659"/>
                <a:gd name="T20" fmla="*/ 407 w 554"/>
                <a:gd name="T21" fmla="*/ 491 h 659"/>
                <a:gd name="T22" fmla="*/ 411 w 554"/>
                <a:gd name="T23" fmla="*/ 430 h 659"/>
                <a:gd name="T24" fmla="*/ 477 w 554"/>
                <a:gd name="T25" fmla="*/ 349 h 659"/>
                <a:gd name="T26" fmla="*/ 503 w 554"/>
                <a:gd name="T27" fmla="*/ 206 h 659"/>
                <a:gd name="T28" fmla="*/ 554 w 554"/>
                <a:gd name="T29" fmla="*/ 175 h 659"/>
                <a:gd name="T30" fmla="*/ 514 w 554"/>
                <a:gd name="T31" fmla="*/ 144 h 659"/>
                <a:gd name="T32" fmla="*/ 499 w 554"/>
                <a:gd name="T33" fmla="*/ 38 h 659"/>
                <a:gd name="T34" fmla="*/ 455 w 554"/>
                <a:gd name="T35" fmla="*/ 0 h 659"/>
                <a:gd name="T36" fmla="*/ 402 w 554"/>
                <a:gd name="T37" fmla="*/ 45 h 659"/>
                <a:gd name="T38" fmla="*/ 101 w 554"/>
                <a:gd name="T39" fmla="*/ 37 h 659"/>
                <a:gd name="T40" fmla="*/ 101 w 554"/>
                <a:gd name="T41" fmla="*/ 104 h 659"/>
                <a:gd name="T42" fmla="*/ 71 w 554"/>
                <a:gd name="T43" fmla="*/ 106 h 659"/>
                <a:gd name="T44" fmla="*/ 71 w 554"/>
                <a:gd name="T45" fmla="*/ 125 h 659"/>
                <a:gd name="T46" fmla="*/ 70 w 554"/>
                <a:gd name="T47" fmla="*/ 252 h 659"/>
                <a:gd name="T48" fmla="*/ 35 w 554"/>
                <a:gd name="T49" fmla="*/ 258 h 659"/>
                <a:gd name="T50" fmla="*/ 0 w 554"/>
                <a:gd name="T51" fmla="*/ 348 h 65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54"/>
                <a:gd name="T79" fmla="*/ 0 h 659"/>
                <a:gd name="T80" fmla="*/ 554 w 554"/>
                <a:gd name="T81" fmla="*/ 659 h 65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54" h="659">
                  <a:moveTo>
                    <a:pt x="0" y="348"/>
                  </a:moveTo>
                  <a:lnTo>
                    <a:pt x="26" y="414"/>
                  </a:lnTo>
                  <a:lnTo>
                    <a:pt x="51" y="485"/>
                  </a:lnTo>
                  <a:lnTo>
                    <a:pt x="107" y="512"/>
                  </a:lnTo>
                  <a:lnTo>
                    <a:pt x="188" y="609"/>
                  </a:lnTo>
                  <a:lnTo>
                    <a:pt x="299" y="659"/>
                  </a:lnTo>
                  <a:lnTo>
                    <a:pt x="402" y="646"/>
                  </a:lnTo>
                  <a:lnTo>
                    <a:pt x="464" y="627"/>
                  </a:lnTo>
                  <a:lnTo>
                    <a:pt x="427" y="557"/>
                  </a:lnTo>
                  <a:lnTo>
                    <a:pt x="368" y="517"/>
                  </a:lnTo>
                  <a:lnTo>
                    <a:pt x="407" y="491"/>
                  </a:lnTo>
                  <a:lnTo>
                    <a:pt x="411" y="430"/>
                  </a:lnTo>
                  <a:lnTo>
                    <a:pt x="477" y="349"/>
                  </a:lnTo>
                  <a:lnTo>
                    <a:pt x="503" y="206"/>
                  </a:lnTo>
                  <a:lnTo>
                    <a:pt x="554" y="175"/>
                  </a:lnTo>
                  <a:lnTo>
                    <a:pt x="514" y="144"/>
                  </a:lnTo>
                  <a:lnTo>
                    <a:pt x="499" y="38"/>
                  </a:lnTo>
                  <a:lnTo>
                    <a:pt x="455" y="0"/>
                  </a:lnTo>
                  <a:lnTo>
                    <a:pt x="402" y="45"/>
                  </a:lnTo>
                  <a:lnTo>
                    <a:pt x="101" y="37"/>
                  </a:lnTo>
                  <a:lnTo>
                    <a:pt x="101" y="104"/>
                  </a:lnTo>
                  <a:lnTo>
                    <a:pt x="71" y="106"/>
                  </a:lnTo>
                  <a:lnTo>
                    <a:pt x="71" y="125"/>
                  </a:lnTo>
                  <a:lnTo>
                    <a:pt x="70" y="252"/>
                  </a:lnTo>
                  <a:lnTo>
                    <a:pt x="35" y="258"/>
                  </a:lnTo>
                  <a:lnTo>
                    <a:pt x="0" y="348"/>
                  </a:lnTo>
                  <a:close/>
                </a:path>
              </a:pathLst>
            </a:custGeom>
            <a:solidFill>
              <a:srgbClr val="9DC6E2"/>
            </a:solidFill>
            <a:ln w="1651">
              <a:solidFill>
                <a:srgbClr val="004070"/>
              </a:solidFill>
              <a:prstDash val="solid"/>
              <a:round/>
              <a:headEnd/>
              <a:tailEnd/>
            </a:ln>
          </p:spPr>
          <p:txBody>
            <a:bodyPr/>
            <a:lstStyle/>
            <a:p>
              <a:endParaRPr lang="en-US"/>
            </a:p>
          </p:txBody>
        </p:sp>
        <p:sp>
          <p:nvSpPr>
            <p:cNvPr id="494" name="Freeform 224"/>
            <p:cNvSpPr>
              <a:spLocks/>
            </p:cNvSpPr>
            <p:nvPr/>
          </p:nvSpPr>
          <p:spPr bwMode="auto">
            <a:xfrm>
              <a:off x="2123" y="2472"/>
              <a:ext cx="9" cy="14"/>
            </a:xfrm>
            <a:custGeom>
              <a:avLst/>
              <a:gdLst>
                <a:gd name="T0" fmla="*/ 0 w 39"/>
                <a:gd name="T1" fmla="*/ 31 h 54"/>
                <a:gd name="T2" fmla="*/ 22 w 39"/>
                <a:gd name="T3" fmla="*/ 54 h 54"/>
                <a:gd name="T4" fmla="*/ 39 w 39"/>
                <a:gd name="T5" fmla="*/ 35 h 54"/>
                <a:gd name="T6" fmla="*/ 35 w 39"/>
                <a:gd name="T7" fmla="*/ 0 h 54"/>
                <a:gd name="T8" fmla="*/ 0 w 39"/>
                <a:gd name="T9" fmla="*/ 31 h 54"/>
                <a:gd name="T10" fmla="*/ 0 60000 65536"/>
                <a:gd name="T11" fmla="*/ 0 60000 65536"/>
                <a:gd name="T12" fmla="*/ 0 60000 65536"/>
                <a:gd name="T13" fmla="*/ 0 60000 65536"/>
                <a:gd name="T14" fmla="*/ 0 60000 65536"/>
                <a:gd name="T15" fmla="*/ 0 w 39"/>
                <a:gd name="T16" fmla="*/ 0 h 54"/>
                <a:gd name="T17" fmla="*/ 39 w 39"/>
                <a:gd name="T18" fmla="*/ 54 h 54"/>
              </a:gdLst>
              <a:ahLst/>
              <a:cxnLst>
                <a:cxn ang="T10">
                  <a:pos x="T0" y="T1"/>
                </a:cxn>
                <a:cxn ang="T11">
                  <a:pos x="T2" y="T3"/>
                </a:cxn>
                <a:cxn ang="T12">
                  <a:pos x="T4" y="T5"/>
                </a:cxn>
                <a:cxn ang="T13">
                  <a:pos x="T6" y="T7"/>
                </a:cxn>
                <a:cxn ang="T14">
                  <a:pos x="T8" y="T9"/>
                </a:cxn>
              </a:cxnLst>
              <a:rect l="T15" t="T16" r="T17" b="T18"/>
              <a:pathLst>
                <a:path w="39" h="54">
                  <a:moveTo>
                    <a:pt x="0" y="31"/>
                  </a:moveTo>
                  <a:lnTo>
                    <a:pt x="22" y="54"/>
                  </a:lnTo>
                  <a:lnTo>
                    <a:pt x="39" y="35"/>
                  </a:lnTo>
                  <a:lnTo>
                    <a:pt x="35" y="0"/>
                  </a:lnTo>
                  <a:lnTo>
                    <a:pt x="0" y="31"/>
                  </a:lnTo>
                  <a:close/>
                </a:path>
              </a:pathLst>
            </a:custGeom>
            <a:solidFill>
              <a:srgbClr val="9DC6E2"/>
            </a:solidFill>
            <a:ln w="1651">
              <a:solidFill>
                <a:srgbClr val="004070"/>
              </a:solidFill>
              <a:prstDash val="solid"/>
              <a:round/>
              <a:headEnd/>
              <a:tailEnd/>
            </a:ln>
          </p:spPr>
          <p:txBody>
            <a:bodyPr/>
            <a:lstStyle/>
            <a:p>
              <a:endParaRPr lang="en-US"/>
            </a:p>
          </p:txBody>
        </p:sp>
        <p:sp>
          <p:nvSpPr>
            <p:cNvPr id="495" name="Freeform 225"/>
            <p:cNvSpPr>
              <a:spLocks/>
            </p:cNvSpPr>
            <p:nvPr/>
          </p:nvSpPr>
          <p:spPr bwMode="auto">
            <a:xfrm>
              <a:off x="2114" y="2255"/>
              <a:ext cx="86" cy="92"/>
            </a:xfrm>
            <a:custGeom>
              <a:avLst/>
              <a:gdLst>
                <a:gd name="T0" fmla="*/ 0 w 361"/>
                <a:gd name="T1" fmla="*/ 113 h 356"/>
                <a:gd name="T2" fmla="*/ 3 w 361"/>
                <a:gd name="T3" fmla="*/ 182 h 356"/>
                <a:gd name="T4" fmla="*/ 47 w 361"/>
                <a:gd name="T5" fmla="*/ 252 h 356"/>
                <a:gd name="T6" fmla="*/ 109 w 361"/>
                <a:gd name="T7" fmla="*/ 282 h 356"/>
                <a:gd name="T8" fmla="*/ 142 w 361"/>
                <a:gd name="T9" fmla="*/ 289 h 356"/>
                <a:gd name="T10" fmla="*/ 178 w 361"/>
                <a:gd name="T11" fmla="*/ 356 h 356"/>
                <a:gd name="T12" fmla="*/ 311 w 361"/>
                <a:gd name="T13" fmla="*/ 348 h 356"/>
                <a:gd name="T14" fmla="*/ 361 w 361"/>
                <a:gd name="T15" fmla="*/ 318 h 356"/>
                <a:gd name="T16" fmla="*/ 310 w 361"/>
                <a:gd name="T17" fmla="*/ 177 h 356"/>
                <a:gd name="T18" fmla="*/ 323 w 361"/>
                <a:gd name="T19" fmla="*/ 124 h 356"/>
                <a:gd name="T20" fmla="*/ 152 w 361"/>
                <a:gd name="T21" fmla="*/ 0 h 356"/>
                <a:gd name="T22" fmla="*/ 106 w 361"/>
                <a:gd name="T23" fmla="*/ 62 h 356"/>
                <a:gd name="T24" fmla="*/ 87 w 361"/>
                <a:gd name="T25" fmla="*/ 45 h 356"/>
                <a:gd name="T26" fmla="*/ 73 w 361"/>
                <a:gd name="T27" fmla="*/ 59 h 356"/>
                <a:gd name="T28" fmla="*/ 72 w 361"/>
                <a:gd name="T29" fmla="*/ 0 h 356"/>
                <a:gd name="T30" fmla="*/ 28 w 361"/>
                <a:gd name="T31" fmla="*/ 3 h 356"/>
                <a:gd name="T32" fmla="*/ 35 w 361"/>
                <a:gd name="T33" fmla="*/ 47 h 356"/>
                <a:gd name="T34" fmla="*/ 38 w 361"/>
                <a:gd name="T35" fmla="*/ 74 h 356"/>
                <a:gd name="T36" fmla="*/ 0 w 361"/>
                <a:gd name="T37" fmla="*/ 113 h 3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1"/>
                <a:gd name="T58" fmla="*/ 0 h 356"/>
                <a:gd name="T59" fmla="*/ 361 w 361"/>
                <a:gd name="T60" fmla="*/ 356 h 3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1" h="356">
                  <a:moveTo>
                    <a:pt x="0" y="113"/>
                  </a:moveTo>
                  <a:lnTo>
                    <a:pt x="3" y="182"/>
                  </a:lnTo>
                  <a:lnTo>
                    <a:pt x="47" y="252"/>
                  </a:lnTo>
                  <a:lnTo>
                    <a:pt x="109" y="282"/>
                  </a:lnTo>
                  <a:lnTo>
                    <a:pt x="142" y="289"/>
                  </a:lnTo>
                  <a:lnTo>
                    <a:pt x="178" y="356"/>
                  </a:lnTo>
                  <a:lnTo>
                    <a:pt x="311" y="348"/>
                  </a:lnTo>
                  <a:lnTo>
                    <a:pt x="361" y="318"/>
                  </a:lnTo>
                  <a:lnTo>
                    <a:pt x="310" y="177"/>
                  </a:lnTo>
                  <a:lnTo>
                    <a:pt x="323" y="124"/>
                  </a:lnTo>
                  <a:lnTo>
                    <a:pt x="152" y="0"/>
                  </a:lnTo>
                  <a:lnTo>
                    <a:pt x="106" y="62"/>
                  </a:lnTo>
                  <a:lnTo>
                    <a:pt x="87" y="45"/>
                  </a:lnTo>
                  <a:lnTo>
                    <a:pt x="73" y="59"/>
                  </a:lnTo>
                  <a:lnTo>
                    <a:pt x="72" y="0"/>
                  </a:lnTo>
                  <a:lnTo>
                    <a:pt x="28" y="3"/>
                  </a:lnTo>
                  <a:lnTo>
                    <a:pt x="35" y="47"/>
                  </a:lnTo>
                  <a:lnTo>
                    <a:pt x="38" y="74"/>
                  </a:lnTo>
                  <a:lnTo>
                    <a:pt x="0" y="113"/>
                  </a:lnTo>
                  <a:close/>
                </a:path>
              </a:pathLst>
            </a:custGeom>
            <a:solidFill>
              <a:srgbClr val="9DC6E2"/>
            </a:solidFill>
            <a:ln w="1651">
              <a:solidFill>
                <a:srgbClr val="004070"/>
              </a:solidFill>
              <a:prstDash val="solid"/>
              <a:round/>
              <a:headEnd/>
              <a:tailEnd/>
            </a:ln>
          </p:spPr>
          <p:txBody>
            <a:bodyPr/>
            <a:lstStyle/>
            <a:p>
              <a:endParaRPr lang="en-US"/>
            </a:p>
          </p:txBody>
        </p:sp>
        <p:sp>
          <p:nvSpPr>
            <p:cNvPr id="496" name="Freeform 226"/>
            <p:cNvSpPr>
              <a:spLocks/>
            </p:cNvSpPr>
            <p:nvPr/>
          </p:nvSpPr>
          <p:spPr bwMode="auto">
            <a:xfrm>
              <a:off x="1878" y="2150"/>
              <a:ext cx="17" cy="45"/>
            </a:xfrm>
            <a:custGeom>
              <a:avLst/>
              <a:gdLst>
                <a:gd name="T0" fmla="*/ 0 w 71"/>
                <a:gd name="T1" fmla="*/ 0 h 171"/>
                <a:gd name="T2" fmla="*/ 35 w 71"/>
                <a:gd name="T3" fmla="*/ 8 h 171"/>
                <a:gd name="T4" fmla="*/ 71 w 71"/>
                <a:gd name="T5" fmla="*/ 164 h 171"/>
                <a:gd name="T6" fmla="*/ 46 w 71"/>
                <a:gd name="T7" fmla="*/ 171 h 171"/>
                <a:gd name="T8" fmla="*/ 0 w 71"/>
                <a:gd name="T9" fmla="*/ 0 h 171"/>
                <a:gd name="T10" fmla="*/ 0 60000 65536"/>
                <a:gd name="T11" fmla="*/ 0 60000 65536"/>
                <a:gd name="T12" fmla="*/ 0 60000 65536"/>
                <a:gd name="T13" fmla="*/ 0 60000 65536"/>
                <a:gd name="T14" fmla="*/ 0 60000 65536"/>
                <a:gd name="T15" fmla="*/ 0 w 71"/>
                <a:gd name="T16" fmla="*/ 0 h 171"/>
                <a:gd name="T17" fmla="*/ 71 w 71"/>
                <a:gd name="T18" fmla="*/ 171 h 171"/>
              </a:gdLst>
              <a:ahLst/>
              <a:cxnLst>
                <a:cxn ang="T10">
                  <a:pos x="T0" y="T1"/>
                </a:cxn>
                <a:cxn ang="T11">
                  <a:pos x="T2" y="T3"/>
                </a:cxn>
                <a:cxn ang="T12">
                  <a:pos x="T4" y="T5"/>
                </a:cxn>
                <a:cxn ang="T13">
                  <a:pos x="T6" y="T7"/>
                </a:cxn>
                <a:cxn ang="T14">
                  <a:pos x="T8" y="T9"/>
                </a:cxn>
              </a:cxnLst>
              <a:rect l="T15" t="T16" r="T17" b="T18"/>
              <a:pathLst>
                <a:path w="71" h="171">
                  <a:moveTo>
                    <a:pt x="0" y="0"/>
                  </a:moveTo>
                  <a:lnTo>
                    <a:pt x="35" y="8"/>
                  </a:lnTo>
                  <a:lnTo>
                    <a:pt x="71" y="164"/>
                  </a:lnTo>
                  <a:lnTo>
                    <a:pt x="46" y="171"/>
                  </a:lnTo>
                  <a:lnTo>
                    <a:pt x="0" y="0"/>
                  </a:lnTo>
                  <a:close/>
                </a:path>
              </a:pathLst>
            </a:custGeom>
            <a:solidFill>
              <a:srgbClr val="9DC6E2"/>
            </a:solidFill>
            <a:ln w="1651">
              <a:solidFill>
                <a:srgbClr val="004070"/>
              </a:solidFill>
              <a:prstDash val="solid"/>
              <a:round/>
              <a:headEnd/>
              <a:tailEnd/>
            </a:ln>
          </p:spPr>
          <p:txBody>
            <a:bodyPr/>
            <a:lstStyle/>
            <a:p>
              <a:endParaRPr lang="en-US"/>
            </a:p>
          </p:txBody>
        </p:sp>
        <p:sp>
          <p:nvSpPr>
            <p:cNvPr id="497" name="Freeform 227"/>
            <p:cNvSpPr>
              <a:spLocks/>
            </p:cNvSpPr>
            <p:nvPr/>
          </p:nvSpPr>
          <p:spPr bwMode="auto">
            <a:xfrm>
              <a:off x="2114" y="2212"/>
              <a:ext cx="43" cy="46"/>
            </a:xfrm>
            <a:custGeom>
              <a:avLst/>
              <a:gdLst>
                <a:gd name="T0" fmla="*/ 0 w 177"/>
                <a:gd name="T1" fmla="*/ 176 h 176"/>
                <a:gd name="T2" fmla="*/ 26 w 177"/>
                <a:gd name="T3" fmla="*/ 167 h 176"/>
                <a:gd name="T4" fmla="*/ 70 w 177"/>
                <a:gd name="T5" fmla="*/ 164 h 176"/>
                <a:gd name="T6" fmla="*/ 71 w 177"/>
                <a:gd name="T7" fmla="*/ 139 h 176"/>
                <a:gd name="T8" fmla="*/ 141 w 177"/>
                <a:gd name="T9" fmla="*/ 125 h 176"/>
                <a:gd name="T10" fmla="*/ 177 w 177"/>
                <a:gd name="T11" fmla="*/ 65 h 176"/>
                <a:gd name="T12" fmla="*/ 141 w 177"/>
                <a:gd name="T13" fmla="*/ 0 h 176"/>
                <a:gd name="T14" fmla="*/ 38 w 177"/>
                <a:gd name="T15" fmla="*/ 13 h 176"/>
                <a:gd name="T16" fmla="*/ 51 w 177"/>
                <a:gd name="T17" fmla="*/ 61 h 176"/>
                <a:gd name="T18" fmla="*/ 29 w 177"/>
                <a:gd name="T19" fmla="*/ 92 h 176"/>
                <a:gd name="T20" fmla="*/ 0 w 177"/>
                <a:gd name="T21" fmla="*/ 176 h 1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7"/>
                <a:gd name="T34" fmla="*/ 0 h 176"/>
                <a:gd name="T35" fmla="*/ 177 w 177"/>
                <a:gd name="T36" fmla="*/ 176 h 1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7" h="176">
                  <a:moveTo>
                    <a:pt x="0" y="176"/>
                  </a:moveTo>
                  <a:lnTo>
                    <a:pt x="26" y="167"/>
                  </a:lnTo>
                  <a:lnTo>
                    <a:pt x="70" y="164"/>
                  </a:lnTo>
                  <a:lnTo>
                    <a:pt x="71" y="139"/>
                  </a:lnTo>
                  <a:lnTo>
                    <a:pt x="141" y="125"/>
                  </a:lnTo>
                  <a:lnTo>
                    <a:pt x="177" y="65"/>
                  </a:lnTo>
                  <a:lnTo>
                    <a:pt x="141" y="0"/>
                  </a:lnTo>
                  <a:lnTo>
                    <a:pt x="38" y="13"/>
                  </a:lnTo>
                  <a:lnTo>
                    <a:pt x="51" y="61"/>
                  </a:lnTo>
                  <a:lnTo>
                    <a:pt x="29" y="92"/>
                  </a:lnTo>
                  <a:lnTo>
                    <a:pt x="0" y="176"/>
                  </a:lnTo>
                  <a:close/>
                </a:path>
              </a:pathLst>
            </a:custGeom>
            <a:solidFill>
              <a:srgbClr val="9DC6E2"/>
            </a:solidFill>
            <a:ln w="1651">
              <a:solidFill>
                <a:srgbClr val="004070"/>
              </a:solidFill>
              <a:prstDash val="solid"/>
              <a:round/>
              <a:headEnd/>
              <a:tailEnd/>
            </a:ln>
          </p:spPr>
          <p:txBody>
            <a:bodyPr/>
            <a:lstStyle/>
            <a:p>
              <a:endParaRPr lang="en-US"/>
            </a:p>
          </p:txBody>
        </p:sp>
        <p:sp>
          <p:nvSpPr>
            <p:cNvPr id="498" name="Freeform 228"/>
            <p:cNvSpPr>
              <a:spLocks/>
            </p:cNvSpPr>
            <p:nvPr/>
          </p:nvSpPr>
          <p:spPr bwMode="auto">
            <a:xfrm>
              <a:off x="2073" y="1966"/>
              <a:ext cx="89" cy="91"/>
            </a:xfrm>
            <a:custGeom>
              <a:avLst/>
              <a:gdLst>
                <a:gd name="T0" fmla="*/ 0 w 374"/>
                <a:gd name="T1" fmla="*/ 58 h 351"/>
                <a:gd name="T2" fmla="*/ 15 w 374"/>
                <a:gd name="T3" fmla="*/ 343 h 351"/>
                <a:gd name="T4" fmla="*/ 316 w 374"/>
                <a:gd name="T5" fmla="*/ 351 h 351"/>
                <a:gd name="T6" fmla="*/ 369 w 374"/>
                <a:gd name="T7" fmla="*/ 306 h 351"/>
                <a:gd name="T8" fmla="*/ 374 w 374"/>
                <a:gd name="T9" fmla="*/ 276 h 351"/>
                <a:gd name="T10" fmla="*/ 261 w 374"/>
                <a:gd name="T11" fmla="*/ 75 h 351"/>
                <a:gd name="T12" fmla="*/ 316 w 374"/>
                <a:gd name="T13" fmla="*/ 139 h 351"/>
                <a:gd name="T14" fmla="*/ 344 w 374"/>
                <a:gd name="T15" fmla="*/ 84 h 351"/>
                <a:gd name="T16" fmla="*/ 316 w 374"/>
                <a:gd name="T17" fmla="*/ 13 h 351"/>
                <a:gd name="T18" fmla="*/ 246 w 374"/>
                <a:gd name="T19" fmla="*/ 24 h 351"/>
                <a:gd name="T20" fmla="*/ 245 w 374"/>
                <a:gd name="T21" fmla="*/ 5 h 351"/>
                <a:gd name="T22" fmla="*/ 208 w 374"/>
                <a:gd name="T23" fmla="*/ 5 h 351"/>
                <a:gd name="T24" fmla="*/ 146 w 374"/>
                <a:gd name="T25" fmla="*/ 31 h 351"/>
                <a:gd name="T26" fmla="*/ 15 w 374"/>
                <a:gd name="T27" fmla="*/ 0 h 351"/>
                <a:gd name="T28" fmla="*/ 0 w 374"/>
                <a:gd name="T29" fmla="*/ 58 h 3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74"/>
                <a:gd name="T46" fmla="*/ 0 h 351"/>
                <a:gd name="T47" fmla="*/ 374 w 374"/>
                <a:gd name="T48" fmla="*/ 351 h 35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74" h="351">
                  <a:moveTo>
                    <a:pt x="0" y="58"/>
                  </a:moveTo>
                  <a:lnTo>
                    <a:pt x="15" y="343"/>
                  </a:lnTo>
                  <a:lnTo>
                    <a:pt x="316" y="351"/>
                  </a:lnTo>
                  <a:lnTo>
                    <a:pt x="369" y="306"/>
                  </a:lnTo>
                  <a:lnTo>
                    <a:pt x="374" y="276"/>
                  </a:lnTo>
                  <a:lnTo>
                    <a:pt x="261" y="75"/>
                  </a:lnTo>
                  <a:lnTo>
                    <a:pt x="316" y="139"/>
                  </a:lnTo>
                  <a:lnTo>
                    <a:pt x="344" y="84"/>
                  </a:lnTo>
                  <a:lnTo>
                    <a:pt x="316" y="13"/>
                  </a:lnTo>
                  <a:lnTo>
                    <a:pt x="246" y="24"/>
                  </a:lnTo>
                  <a:lnTo>
                    <a:pt x="245" y="5"/>
                  </a:lnTo>
                  <a:lnTo>
                    <a:pt x="208" y="5"/>
                  </a:lnTo>
                  <a:lnTo>
                    <a:pt x="146" y="31"/>
                  </a:lnTo>
                  <a:lnTo>
                    <a:pt x="15" y="0"/>
                  </a:lnTo>
                  <a:lnTo>
                    <a:pt x="0" y="58"/>
                  </a:lnTo>
                  <a:close/>
                </a:path>
              </a:pathLst>
            </a:custGeom>
            <a:solidFill>
              <a:srgbClr val="9DC6E2"/>
            </a:solidFill>
            <a:ln w="1651">
              <a:solidFill>
                <a:srgbClr val="004070"/>
              </a:solidFill>
              <a:prstDash val="solid"/>
              <a:round/>
              <a:headEnd/>
              <a:tailEnd/>
            </a:ln>
          </p:spPr>
          <p:txBody>
            <a:bodyPr/>
            <a:lstStyle/>
            <a:p>
              <a:endParaRPr lang="en-US"/>
            </a:p>
          </p:txBody>
        </p:sp>
        <p:sp>
          <p:nvSpPr>
            <p:cNvPr id="499" name="Freeform 229"/>
            <p:cNvSpPr>
              <a:spLocks/>
            </p:cNvSpPr>
            <p:nvPr/>
          </p:nvSpPr>
          <p:spPr bwMode="auto">
            <a:xfrm>
              <a:off x="1838" y="2117"/>
              <a:ext cx="60" cy="48"/>
            </a:xfrm>
            <a:custGeom>
              <a:avLst/>
              <a:gdLst>
                <a:gd name="T0" fmla="*/ 0 w 252"/>
                <a:gd name="T1" fmla="*/ 156 h 184"/>
                <a:gd name="T2" fmla="*/ 18 w 252"/>
                <a:gd name="T3" fmla="*/ 177 h 184"/>
                <a:gd name="T4" fmla="*/ 85 w 252"/>
                <a:gd name="T5" fmla="*/ 184 h 184"/>
                <a:gd name="T6" fmla="*/ 78 w 252"/>
                <a:gd name="T7" fmla="*/ 137 h 184"/>
                <a:gd name="T8" fmla="*/ 168 w 252"/>
                <a:gd name="T9" fmla="*/ 129 h 184"/>
                <a:gd name="T10" fmla="*/ 203 w 252"/>
                <a:gd name="T11" fmla="*/ 137 h 184"/>
                <a:gd name="T12" fmla="*/ 252 w 252"/>
                <a:gd name="T13" fmla="*/ 103 h 184"/>
                <a:gd name="T14" fmla="*/ 187 w 252"/>
                <a:gd name="T15" fmla="*/ 33 h 184"/>
                <a:gd name="T16" fmla="*/ 180 w 252"/>
                <a:gd name="T17" fmla="*/ 0 h 184"/>
                <a:gd name="T18" fmla="*/ 43 w 252"/>
                <a:gd name="T19" fmla="*/ 60 h 184"/>
                <a:gd name="T20" fmla="*/ 0 w 252"/>
                <a:gd name="T21" fmla="*/ 156 h 1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2"/>
                <a:gd name="T34" fmla="*/ 0 h 184"/>
                <a:gd name="T35" fmla="*/ 252 w 252"/>
                <a:gd name="T36" fmla="*/ 184 h 1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2" h="184">
                  <a:moveTo>
                    <a:pt x="0" y="156"/>
                  </a:moveTo>
                  <a:lnTo>
                    <a:pt x="18" y="177"/>
                  </a:lnTo>
                  <a:lnTo>
                    <a:pt x="85" y="184"/>
                  </a:lnTo>
                  <a:lnTo>
                    <a:pt x="78" y="137"/>
                  </a:lnTo>
                  <a:lnTo>
                    <a:pt x="168" y="129"/>
                  </a:lnTo>
                  <a:lnTo>
                    <a:pt x="203" y="137"/>
                  </a:lnTo>
                  <a:lnTo>
                    <a:pt x="252" y="103"/>
                  </a:lnTo>
                  <a:lnTo>
                    <a:pt x="187" y="33"/>
                  </a:lnTo>
                  <a:lnTo>
                    <a:pt x="180" y="0"/>
                  </a:lnTo>
                  <a:lnTo>
                    <a:pt x="43" y="60"/>
                  </a:lnTo>
                  <a:lnTo>
                    <a:pt x="0" y="156"/>
                  </a:lnTo>
                  <a:close/>
                </a:path>
              </a:pathLst>
            </a:custGeom>
            <a:solidFill>
              <a:srgbClr val="9DC6E2"/>
            </a:solidFill>
            <a:ln w="1651">
              <a:solidFill>
                <a:srgbClr val="004070"/>
              </a:solidFill>
              <a:prstDash val="solid"/>
              <a:round/>
              <a:headEnd/>
              <a:tailEnd/>
            </a:ln>
          </p:spPr>
          <p:txBody>
            <a:bodyPr/>
            <a:lstStyle/>
            <a:p>
              <a:endParaRPr lang="en-US"/>
            </a:p>
          </p:txBody>
        </p:sp>
        <p:sp>
          <p:nvSpPr>
            <p:cNvPr id="500" name="Freeform 230"/>
            <p:cNvSpPr>
              <a:spLocks/>
            </p:cNvSpPr>
            <p:nvPr/>
          </p:nvSpPr>
          <p:spPr bwMode="auto">
            <a:xfrm>
              <a:off x="2053" y="2317"/>
              <a:ext cx="93" cy="84"/>
            </a:xfrm>
            <a:custGeom>
              <a:avLst/>
              <a:gdLst>
                <a:gd name="T0" fmla="*/ 0 w 393"/>
                <a:gd name="T1" fmla="*/ 159 h 326"/>
                <a:gd name="T2" fmla="*/ 0 w 393"/>
                <a:gd name="T3" fmla="*/ 284 h 326"/>
                <a:gd name="T4" fmla="*/ 41 w 393"/>
                <a:gd name="T5" fmla="*/ 316 h 326"/>
                <a:gd name="T6" fmla="*/ 105 w 393"/>
                <a:gd name="T7" fmla="*/ 324 h 326"/>
                <a:gd name="T8" fmla="*/ 164 w 393"/>
                <a:gd name="T9" fmla="*/ 326 h 326"/>
                <a:gd name="T10" fmla="*/ 223 w 393"/>
                <a:gd name="T11" fmla="*/ 282 h 326"/>
                <a:gd name="T12" fmla="*/ 226 w 393"/>
                <a:gd name="T13" fmla="*/ 262 h 326"/>
                <a:gd name="T14" fmla="*/ 276 w 393"/>
                <a:gd name="T15" fmla="*/ 250 h 326"/>
                <a:gd name="T16" fmla="*/ 267 w 393"/>
                <a:gd name="T17" fmla="*/ 232 h 326"/>
                <a:gd name="T18" fmla="*/ 374 w 393"/>
                <a:gd name="T19" fmla="*/ 199 h 326"/>
                <a:gd name="T20" fmla="*/ 360 w 393"/>
                <a:gd name="T21" fmla="*/ 183 h 326"/>
                <a:gd name="T22" fmla="*/ 393 w 393"/>
                <a:gd name="T23" fmla="*/ 84 h 326"/>
                <a:gd name="T24" fmla="*/ 367 w 393"/>
                <a:gd name="T25" fmla="*/ 41 h 326"/>
                <a:gd name="T26" fmla="*/ 305 w 393"/>
                <a:gd name="T27" fmla="*/ 11 h 326"/>
                <a:gd name="T28" fmla="*/ 289 w 393"/>
                <a:gd name="T29" fmla="*/ 0 h 326"/>
                <a:gd name="T30" fmla="*/ 228 w 393"/>
                <a:gd name="T31" fmla="*/ 30 h 326"/>
                <a:gd name="T32" fmla="*/ 221 w 393"/>
                <a:gd name="T33" fmla="*/ 117 h 326"/>
                <a:gd name="T34" fmla="*/ 258 w 393"/>
                <a:gd name="T35" fmla="*/ 133 h 326"/>
                <a:gd name="T36" fmla="*/ 260 w 393"/>
                <a:gd name="T37" fmla="*/ 169 h 326"/>
                <a:gd name="T38" fmla="*/ 69 w 393"/>
                <a:gd name="T39" fmla="*/ 90 h 326"/>
                <a:gd name="T40" fmla="*/ 74 w 393"/>
                <a:gd name="T41" fmla="*/ 159 h 326"/>
                <a:gd name="T42" fmla="*/ 0 w 393"/>
                <a:gd name="T43" fmla="*/ 159 h 3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93"/>
                <a:gd name="T67" fmla="*/ 0 h 326"/>
                <a:gd name="T68" fmla="*/ 393 w 393"/>
                <a:gd name="T69" fmla="*/ 326 h 32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93" h="326">
                  <a:moveTo>
                    <a:pt x="0" y="159"/>
                  </a:moveTo>
                  <a:lnTo>
                    <a:pt x="0" y="284"/>
                  </a:lnTo>
                  <a:lnTo>
                    <a:pt x="41" y="316"/>
                  </a:lnTo>
                  <a:lnTo>
                    <a:pt x="105" y="324"/>
                  </a:lnTo>
                  <a:lnTo>
                    <a:pt x="164" y="326"/>
                  </a:lnTo>
                  <a:lnTo>
                    <a:pt x="223" y="282"/>
                  </a:lnTo>
                  <a:lnTo>
                    <a:pt x="226" y="262"/>
                  </a:lnTo>
                  <a:lnTo>
                    <a:pt x="276" y="250"/>
                  </a:lnTo>
                  <a:lnTo>
                    <a:pt x="267" y="232"/>
                  </a:lnTo>
                  <a:lnTo>
                    <a:pt x="374" y="199"/>
                  </a:lnTo>
                  <a:lnTo>
                    <a:pt x="360" y="183"/>
                  </a:lnTo>
                  <a:lnTo>
                    <a:pt x="393" y="84"/>
                  </a:lnTo>
                  <a:lnTo>
                    <a:pt x="367" y="41"/>
                  </a:lnTo>
                  <a:lnTo>
                    <a:pt x="305" y="11"/>
                  </a:lnTo>
                  <a:lnTo>
                    <a:pt x="289" y="0"/>
                  </a:lnTo>
                  <a:lnTo>
                    <a:pt x="228" y="30"/>
                  </a:lnTo>
                  <a:lnTo>
                    <a:pt x="221" y="117"/>
                  </a:lnTo>
                  <a:lnTo>
                    <a:pt x="258" y="133"/>
                  </a:lnTo>
                  <a:lnTo>
                    <a:pt x="260" y="169"/>
                  </a:lnTo>
                  <a:lnTo>
                    <a:pt x="69" y="90"/>
                  </a:lnTo>
                  <a:lnTo>
                    <a:pt x="74" y="159"/>
                  </a:lnTo>
                  <a:lnTo>
                    <a:pt x="0" y="159"/>
                  </a:lnTo>
                  <a:close/>
                </a:path>
              </a:pathLst>
            </a:custGeom>
            <a:solidFill>
              <a:srgbClr val="9DC6E2"/>
            </a:solidFill>
            <a:ln w="1651">
              <a:solidFill>
                <a:srgbClr val="004070"/>
              </a:solidFill>
              <a:prstDash val="solid"/>
              <a:round/>
              <a:headEnd/>
              <a:tailEnd/>
            </a:ln>
          </p:spPr>
          <p:txBody>
            <a:bodyPr/>
            <a:lstStyle/>
            <a:p>
              <a:endParaRPr lang="en-US"/>
            </a:p>
          </p:txBody>
        </p:sp>
        <p:sp>
          <p:nvSpPr>
            <p:cNvPr id="501" name="Freeform 231"/>
            <p:cNvSpPr>
              <a:spLocks/>
            </p:cNvSpPr>
            <p:nvPr/>
          </p:nvSpPr>
          <p:spPr bwMode="auto">
            <a:xfrm>
              <a:off x="2093" y="2500"/>
              <a:ext cx="18" cy="21"/>
            </a:xfrm>
            <a:custGeom>
              <a:avLst/>
              <a:gdLst>
                <a:gd name="T0" fmla="*/ 0 w 77"/>
                <a:gd name="T1" fmla="*/ 39 h 80"/>
                <a:gd name="T2" fmla="*/ 29 w 77"/>
                <a:gd name="T3" fmla="*/ 80 h 80"/>
                <a:gd name="T4" fmla="*/ 77 w 77"/>
                <a:gd name="T5" fmla="*/ 39 h 80"/>
                <a:gd name="T6" fmla="*/ 55 w 77"/>
                <a:gd name="T7" fmla="*/ 0 h 80"/>
                <a:gd name="T8" fmla="*/ 0 w 77"/>
                <a:gd name="T9" fmla="*/ 39 h 80"/>
                <a:gd name="T10" fmla="*/ 0 60000 65536"/>
                <a:gd name="T11" fmla="*/ 0 60000 65536"/>
                <a:gd name="T12" fmla="*/ 0 60000 65536"/>
                <a:gd name="T13" fmla="*/ 0 60000 65536"/>
                <a:gd name="T14" fmla="*/ 0 60000 65536"/>
                <a:gd name="T15" fmla="*/ 0 w 77"/>
                <a:gd name="T16" fmla="*/ 0 h 80"/>
                <a:gd name="T17" fmla="*/ 77 w 77"/>
                <a:gd name="T18" fmla="*/ 80 h 80"/>
              </a:gdLst>
              <a:ahLst/>
              <a:cxnLst>
                <a:cxn ang="T10">
                  <a:pos x="T0" y="T1"/>
                </a:cxn>
                <a:cxn ang="T11">
                  <a:pos x="T2" y="T3"/>
                </a:cxn>
                <a:cxn ang="T12">
                  <a:pos x="T4" y="T5"/>
                </a:cxn>
                <a:cxn ang="T13">
                  <a:pos x="T6" y="T7"/>
                </a:cxn>
                <a:cxn ang="T14">
                  <a:pos x="T8" y="T9"/>
                </a:cxn>
              </a:cxnLst>
              <a:rect l="T15" t="T16" r="T17" b="T18"/>
              <a:pathLst>
                <a:path w="77" h="80">
                  <a:moveTo>
                    <a:pt x="0" y="39"/>
                  </a:moveTo>
                  <a:lnTo>
                    <a:pt x="29" y="80"/>
                  </a:lnTo>
                  <a:lnTo>
                    <a:pt x="77" y="39"/>
                  </a:lnTo>
                  <a:lnTo>
                    <a:pt x="55" y="0"/>
                  </a:lnTo>
                  <a:lnTo>
                    <a:pt x="0" y="39"/>
                  </a:lnTo>
                  <a:close/>
                </a:path>
              </a:pathLst>
            </a:custGeom>
            <a:solidFill>
              <a:srgbClr val="9DC6E2"/>
            </a:solidFill>
            <a:ln w="1651">
              <a:solidFill>
                <a:srgbClr val="004070"/>
              </a:solidFill>
              <a:prstDash val="solid"/>
              <a:round/>
              <a:headEnd/>
              <a:tailEnd/>
            </a:ln>
          </p:spPr>
          <p:txBody>
            <a:bodyPr/>
            <a:lstStyle/>
            <a:p>
              <a:endParaRPr lang="en-US"/>
            </a:p>
          </p:txBody>
        </p:sp>
        <p:sp>
          <p:nvSpPr>
            <p:cNvPr id="502" name="Freeform 232"/>
            <p:cNvSpPr>
              <a:spLocks/>
            </p:cNvSpPr>
            <p:nvPr/>
          </p:nvSpPr>
          <p:spPr bwMode="auto">
            <a:xfrm>
              <a:off x="2063" y="1713"/>
              <a:ext cx="63" cy="53"/>
            </a:xfrm>
            <a:custGeom>
              <a:avLst/>
              <a:gdLst>
                <a:gd name="T0" fmla="*/ 86 w 265"/>
                <a:gd name="T1" fmla="*/ 0 h 207"/>
                <a:gd name="T2" fmla="*/ 108 w 265"/>
                <a:gd name="T3" fmla="*/ 5 h 207"/>
                <a:gd name="T4" fmla="*/ 130 w 265"/>
                <a:gd name="T5" fmla="*/ 20 h 207"/>
                <a:gd name="T6" fmla="*/ 166 w 265"/>
                <a:gd name="T7" fmla="*/ 20 h 207"/>
                <a:gd name="T8" fmla="*/ 203 w 265"/>
                <a:gd name="T9" fmla="*/ 25 h 207"/>
                <a:gd name="T10" fmla="*/ 221 w 265"/>
                <a:gd name="T11" fmla="*/ 50 h 207"/>
                <a:gd name="T12" fmla="*/ 236 w 265"/>
                <a:gd name="T13" fmla="*/ 84 h 207"/>
                <a:gd name="T14" fmla="*/ 242 w 265"/>
                <a:gd name="T15" fmla="*/ 97 h 207"/>
                <a:gd name="T16" fmla="*/ 255 w 265"/>
                <a:gd name="T17" fmla="*/ 108 h 207"/>
                <a:gd name="T18" fmla="*/ 265 w 265"/>
                <a:gd name="T19" fmla="*/ 117 h 207"/>
                <a:gd name="T20" fmla="*/ 265 w 265"/>
                <a:gd name="T21" fmla="*/ 130 h 207"/>
                <a:gd name="T22" fmla="*/ 248 w 265"/>
                <a:gd name="T23" fmla="*/ 130 h 207"/>
                <a:gd name="T24" fmla="*/ 225 w 265"/>
                <a:gd name="T25" fmla="*/ 130 h 207"/>
                <a:gd name="T26" fmla="*/ 236 w 265"/>
                <a:gd name="T27" fmla="*/ 144 h 207"/>
                <a:gd name="T28" fmla="*/ 244 w 265"/>
                <a:gd name="T29" fmla="*/ 152 h 207"/>
                <a:gd name="T30" fmla="*/ 248 w 265"/>
                <a:gd name="T31" fmla="*/ 170 h 207"/>
                <a:gd name="T32" fmla="*/ 236 w 265"/>
                <a:gd name="T33" fmla="*/ 178 h 207"/>
                <a:gd name="T34" fmla="*/ 215 w 265"/>
                <a:gd name="T35" fmla="*/ 178 h 207"/>
                <a:gd name="T36" fmla="*/ 213 w 265"/>
                <a:gd name="T37" fmla="*/ 178 h 207"/>
                <a:gd name="T38" fmla="*/ 203 w 265"/>
                <a:gd name="T39" fmla="*/ 186 h 207"/>
                <a:gd name="T40" fmla="*/ 203 w 265"/>
                <a:gd name="T41" fmla="*/ 203 h 207"/>
                <a:gd name="T42" fmla="*/ 189 w 265"/>
                <a:gd name="T43" fmla="*/ 207 h 207"/>
                <a:gd name="T44" fmla="*/ 176 w 265"/>
                <a:gd name="T45" fmla="*/ 199 h 207"/>
                <a:gd name="T46" fmla="*/ 155 w 265"/>
                <a:gd name="T47" fmla="*/ 194 h 207"/>
                <a:gd name="T48" fmla="*/ 136 w 265"/>
                <a:gd name="T49" fmla="*/ 186 h 207"/>
                <a:gd name="T50" fmla="*/ 118 w 265"/>
                <a:gd name="T51" fmla="*/ 190 h 207"/>
                <a:gd name="T52" fmla="*/ 63 w 265"/>
                <a:gd name="T53" fmla="*/ 170 h 207"/>
                <a:gd name="T54" fmla="*/ 41 w 265"/>
                <a:gd name="T55" fmla="*/ 174 h 207"/>
                <a:gd name="T56" fmla="*/ 22 w 265"/>
                <a:gd name="T57" fmla="*/ 170 h 207"/>
                <a:gd name="T58" fmla="*/ 12 w 265"/>
                <a:gd name="T59" fmla="*/ 186 h 207"/>
                <a:gd name="T60" fmla="*/ 0 w 265"/>
                <a:gd name="T61" fmla="*/ 150 h 207"/>
                <a:gd name="T62" fmla="*/ 23 w 265"/>
                <a:gd name="T63" fmla="*/ 128 h 207"/>
                <a:gd name="T64" fmla="*/ 7 w 265"/>
                <a:gd name="T65" fmla="*/ 84 h 207"/>
                <a:gd name="T66" fmla="*/ 22 w 265"/>
                <a:gd name="T67" fmla="*/ 90 h 207"/>
                <a:gd name="T68" fmla="*/ 24 w 265"/>
                <a:gd name="T69" fmla="*/ 80 h 207"/>
                <a:gd name="T70" fmla="*/ 29 w 265"/>
                <a:gd name="T71" fmla="*/ 64 h 207"/>
                <a:gd name="T72" fmla="*/ 38 w 265"/>
                <a:gd name="T73" fmla="*/ 56 h 207"/>
                <a:gd name="T74" fmla="*/ 41 w 265"/>
                <a:gd name="T75" fmla="*/ 36 h 207"/>
                <a:gd name="T76" fmla="*/ 59 w 265"/>
                <a:gd name="T77" fmla="*/ 17 h 207"/>
                <a:gd name="T78" fmla="*/ 71 w 265"/>
                <a:gd name="T79" fmla="*/ 0 h 207"/>
                <a:gd name="T80" fmla="*/ 86 w 265"/>
                <a:gd name="T81" fmla="*/ 0 h 20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5"/>
                <a:gd name="T124" fmla="*/ 0 h 207"/>
                <a:gd name="T125" fmla="*/ 265 w 265"/>
                <a:gd name="T126" fmla="*/ 207 h 20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5" h="207">
                  <a:moveTo>
                    <a:pt x="86" y="0"/>
                  </a:moveTo>
                  <a:lnTo>
                    <a:pt x="108" y="5"/>
                  </a:lnTo>
                  <a:lnTo>
                    <a:pt x="130" y="20"/>
                  </a:lnTo>
                  <a:lnTo>
                    <a:pt x="166" y="20"/>
                  </a:lnTo>
                  <a:lnTo>
                    <a:pt x="203" y="25"/>
                  </a:lnTo>
                  <a:lnTo>
                    <a:pt x="221" y="50"/>
                  </a:lnTo>
                  <a:lnTo>
                    <a:pt x="236" y="84"/>
                  </a:lnTo>
                  <a:lnTo>
                    <a:pt x="242" y="97"/>
                  </a:lnTo>
                  <a:lnTo>
                    <a:pt x="255" y="108"/>
                  </a:lnTo>
                  <a:lnTo>
                    <a:pt x="265" y="117"/>
                  </a:lnTo>
                  <a:lnTo>
                    <a:pt x="265" y="130"/>
                  </a:lnTo>
                  <a:lnTo>
                    <a:pt x="248" y="130"/>
                  </a:lnTo>
                  <a:lnTo>
                    <a:pt x="225" y="130"/>
                  </a:lnTo>
                  <a:lnTo>
                    <a:pt x="236" y="144"/>
                  </a:lnTo>
                  <a:lnTo>
                    <a:pt x="244" y="152"/>
                  </a:lnTo>
                  <a:lnTo>
                    <a:pt x="248" y="170"/>
                  </a:lnTo>
                  <a:lnTo>
                    <a:pt x="236" y="178"/>
                  </a:lnTo>
                  <a:lnTo>
                    <a:pt x="215" y="178"/>
                  </a:lnTo>
                  <a:lnTo>
                    <a:pt x="213" y="178"/>
                  </a:lnTo>
                  <a:lnTo>
                    <a:pt x="203" y="186"/>
                  </a:lnTo>
                  <a:lnTo>
                    <a:pt x="203" y="203"/>
                  </a:lnTo>
                  <a:lnTo>
                    <a:pt x="189" y="207"/>
                  </a:lnTo>
                  <a:lnTo>
                    <a:pt x="176" y="199"/>
                  </a:lnTo>
                  <a:lnTo>
                    <a:pt x="155" y="194"/>
                  </a:lnTo>
                  <a:lnTo>
                    <a:pt x="136" y="186"/>
                  </a:lnTo>
                  <a:lnTo>
                    <a:pt x="118" y="190"/>
                  </a:lnTo>
                  <a:lnTo>
                    <a:pt x="63" y="170"/>
                  </a:lnTo>
                  <a:lnTo>
                    <a:pt x="41" y="174"/>
                  </a:lnTo>
                  <a:lnTo>
                    <a:pt x="22" y="170"/>
                  </a:lnTo>
                  <a:lnTo>
                    <a:pt x="12" y="186"/>
                  </a:lnTo>
                  <a:lnTo>
                    <a:pt x="0" y="150"/>
                  </a:lnTo>
                  <a:lnTo>
                    <a:pt x="23" y="128"/>
                  </a:lnTo>
                  <a:lnTo>
                    <a:pt x="7" y="84"/>
                  </a:lnTo>
                  <a:lnTo>
                    <a:pt x="22" y="90"/>
                  </a:lnTo>
                  <a:lnTo>
                    <a:pt x="24" y="80"/>
                  </a:lnTo>
                  <a:lnTo>
                    <a:pt x="29" y="64"/>
                  </a:lnTo>
                  <a:lnTo>
                    <a:pt x="38" y="56"/>
                  </a:lnTo>
                  <a:lnTo>
                    <a:pt x="41" y="36"/>
                  </a:lnTo>
                  <a:lnTo>
                    <a:pt x="59" y="17"/>
                  </a:lnTo>
                  <a:lnTo>
                    <a:pt x="71" y="0"/>
                  </a:lnTo>
                  <a:lnTo>
                    <a:pt x="86" y="0"/>
                  </a:lnTo>
                  <a:close/>
                </a:path>
              </a:pathLst>
            </a:custGeom>
            <a:solidFill>
              <a:srgbClr val="9DC6E2"/>
            </a:solidFill>
            <a:ln w="1651">
              <a:solidFill>
                <a:srgbClr val="004070"/>
              </a:solidFill>
              <a:prstDash val="solid"/>
              <a:round/>
              <a:headEnd/>
              <a:tailEnd/>
            </a:ln>
          </p:spPr>
          <p:txBody>
            <a:bodyPr/>
            <a:lstStyle/>
            <a:p>
              <a:endParaRPr lang="en-US"/>
            </a:p>
          </p:txBody>
        </p:sp>
        <p:sp>
          <p:nvSpPr>
            <p:cNvPr id="503" name="Freeform 233"/>
            <p:cNvSpPr>
              <a:spLocks/>
            </p:cNvSpPr>
            <p:nvPr/>
          </p:nvSpPr>
          <p:spPr bwMode="auto">
            <a:xfrm>
              <a:off x="2054" y="1751"/>
              <a:ext cx="139" cy="88"/>
            </a:xfrm>
            <a:custGeom>
              <a:avLst/>
              <a:gdLst>
                <a:gd name="T0" fmla="*/ 301 w 587"/>
                <a:gd name="T1" fmla="*/ 13 h 338"/>
                <a:gd name="T2" fmla="*/ 330 w 587"/>
                <a:gd name="T3" fmla="*/ 0 h 338"/>
                <a:gd name="T4" fmla="*/ 366 w 587"/>
                <a:gd name="T5" fmla="*/ 22 h 338"/>
                <a:gd name="T6" fmla="*/ 380 w 587"/>
                <a:gd name="T7" fmla="*/ 49 h 338"/>
                <a:gd name="T8" fmla="*/ 422 w 587"/>
                <a:gd name="T9" fmla="*/ 73 h 338"/>
                <a:gd name="T10" fmla="*/ 477 w 587"/>
                <a:gd name="T11" fmla="*/ 110 h 338"/>
                <a:gd name="T12" fmla="*/ 516 w 587"/>
                <a:gd name="T13" fmla="*/ 110 h 338"/>
                <a:gd name="T14" fmla="*/ 571 w 587"/>
                <a:gd name="T15" fmla="*/ 125 h 338"/>
                <a:gd name="T16" fmla="*/ 557 w 587"/>
                <a:gd name="T17" fmla="*/ 184 h 338"/>
                <a:gd name="T18" fmla="*/ 507 w 587"/>
                <a:gd name="T19" fmla="*/ 235 h 338"/>
                <a:gd name="T20" fmla="*/ 432 w 587"/>
                <a:gd name="T21" fmla="*/ 276 h 338"/>
                <a:gd name="T22" fmla="*/ 435 w 587"/>
                <a:gd name="T23" fmla="*/ 298 h 338"/>
                <a:gd name="T24" fmla="*/ 397 w 587"/>
                <a:gd name="T25" fmla="*/ 338 h 338"/>
                <a:gd name="T26" fmla="*/ 389 w 587"/>
                <a:gd name="T27" fmla="*/ 271 h 338"/>
                <a:gd name="T28" fmla="*/ 327 w 587"/>
                <a:gd name="T29" fmla="*/ 264 h 338"/>
                <a:gd name="T30" fmla="*/ 326 w 587"/>
                <a:gd name="T31" fmla="*/ 242 h 338"/>
                <a:gd name="T32" fmla="*/ 250 w 587"/>
                <a:gd name="T33" fmla="*/ 300 h 338"/>
                <a:gd name="T34" fmla="*/ 224 w 587"/>
                <a:gd name="T35" fmla="*/ 267 h 338"/>
                <a:gd name="T36" fmla="*/ 246 w 587"/>
                <a:gd name="T37" fmla="*/ 246 h 338"/>
                <a:gd name="T38" fmla="*/ 260 w 587"/>
                <a:gd name="T39" fmla="*/ 228 h 338"/>
                <a:gd name="T40" fmla="*/ 231 w 587"/>
                <a:gd name="T41" fmla="*/ 192 h 338"/>
                <a:gd name="T42" fmla="*/ 179 w 587"/>
                <a:gd name="T43" fmla="*/ 173 h 338"/>
                <a:gd name="T44" fmla="*/ 90 w 587"/>
                <a:gd name="T45" fmla="*/ 184 h 338"/>
                <a:gd name="T46" fmla="*/ 22 w 587"/>
                <a:gd name="T47" fmla="*/ 189 h 338"/>
                <a:gd name="T48" fmla="*/ 14 w 587"/>
                <a:gd name="T49" fmla="*/ 140 h 338"/>
                <a:gd name="T50" fmla="*/ 63 w 587"/>
                <a:gd name="T51" fmla="*/ 75 h 338"/>
                <a:gd name="T52" fmla="*/ 52 w 587"/>
                <a:gd name="T53" fmla="*/ 30 h 338"/>
                <a:gd name="T54" fmla="*/ 80 w 587"/>
                <a:gd name="T55" fmla="*/ 26 h 338"/>
                <a:gd name="T56" fmla="*/ 128 w 587"/>
                <a:gd name="T57" fmla="*/ 31 h 338"/>
                <a:gd name="T58" fmla="*/ 175 w 587"/>
                <a:gd name="T59" fmla="*/ 37 h 338"/>
                <a:gd name="T60" fmla="*/ 215 w 587"/>
                <a:gd name="T61" fmla="*/ 51 h 338"/>
                <a:gd name="T62" fmla="*/ 242 w 587"/>
                <a:gd name="T63" fmla="*/ 55 h 338"/>
                <a:gd name="T64" fmla="*/ 252 w 587"/>
                <a:gd name="T65" fmla="*/ 30 h 338"/>
                <a:gd name="T66" fmla="*/ 283 w 587"/>
                <a:gd name="T67" fmla="*/ 26 h 3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87"/>
                <a:gd name="T103" fmla="*/ 0 h 338"/>
                <a:gd name="T104" fmla="*/ 587 w 587"/>
                <a:gd name="T105" fmla="*/ 338 h 33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87" h="338">
                  <a:moveTo>
                    <a:pt x="292" y="16"/>
                  </a:moveTo>
                  <a:lnTo>
                    <a:pt x="301" y="13"/>
                  </a:lnTo>
                  <a:lnTo>
                    <a:pt x="318" y="4"/>
                  </a:lnTo>
                  <a:lnTo>
                    <a:pt x="330" y="0"/>
                  </a:lnTo>
                  <a:lnTo>
                    <a:pt x="356" y="4"/>
                  </a:lnTo>
                  <a:lnTo>
                    <a:pt x="366" y="22"/>
                  </a:lnTo>
                  <a:lnTo>
                    <a:pt x="371" y="42"/>
                  </a:lnTo>
                  <a:lnTo>
                    <a:pt x="380" y="49"/>
                  </a:lnTo>
                  <a:lnTo>
                    <a:pt x="393" y="45"/>
                  </a:lnTo>
                  <a:lnTo>
                    <a:pt x="422" y="73"/>
                  </a:lnTo>
                  <a:lnTo>
                    <a:pt x="437" y="95"/>
                  </a:lnTo>
                  <a:lnTo>
                    <a:pt x="477" y="110"/>
                  </a:lnTo>
                  <a:lnTo>
                    <a:pt x="503" y="114"/>
                  </a:lnTo>
                  <a:lnTo>
                    <a:pt x="516" y="110"/>
                  </a:lnTo>
                  <a:lnTo>
                    <a:pt x="540" y="121"/>
                  </a:lnTo>
                  <a:lnTo>
                    <a:pt x="571" y="125"/>
                  </a:lnTo>
                  <a:lnTo>
                    <a:pt x="587" y="177"/>
                  </a:lnTo>
                  <a:lnTo>
                    <a:pt x="557" y="184"/>
                  </a:lnTo>
                  <a:lnTo>
                    <a:pt x="551" y="209"/>
                  </a:lnTo>
                  <a:lnTo>
                    <a:pt x="507" y="235"/>
                  </a:lnTo>
                  <a:lnTo>
                    <a:pt x="439" y="253"/>
                  </a:lnTo>
                  <a:lnTo>
                    <a:pt x="432" y="276"/>
                  </a:lnTo>
                  <a:lnTo>
                    <a:pt x="403" y="267"/>
                  </a:lnTo>
                  <a:lnTo>
                    <a:pt x="435" y="298"/>
                  </a:lnTo>
                  <a:lnTo>
                    <a:pt x="473" y="302"/>
                  </a:lnTo>
                  <a:lnTo>
                    <a:pt x="397" y="338"/>
                  </a:lnTo>
                  <a:lnTo>
                    <a:pt x="352" y="300"/>
                  </a:lnTo>
                  <a:lnTo>
                    <a:pt x="389" y="271"/>
                  </a:lnTo>
                  <a:lnTo>
                    <a:pt x="352" y="264"/>
                  </a:lnTo>
                  <a:lnTo>
                    <a:pt x="327" y="264"/>
                  </a:lnTo>
                  <a:lnTo>
                    <a:pt x="333" y="239"/>
                  </a:lnTo>
                  <a:lnTo>
                    <a:pt x="326" y="242"/>
                  </a:lnTo>
                  <a:lnTo>
                    <a:pt x="271" y="256"/>
                  </a:lnTo>
                  <a:lnTo>
                    <a:pt x="250" y="300"/>
                  </a:lnTo>
                  <a:lnTo>
                    <a:pt x="215" y="297"/>
                  </a:lnTo>
                  <a:lnTo>
                    <a:pt x="224" y="267"/>
                  </a:lnTo>
                  <a:lnTo>
                    <a:pt x="226" y="253"/>
                  </a:lnTo>
                  <a:lnTo>
                    <a:pt x="246" y="246"/>
                  </a:lnTo>
                  <a:lnTo>
                    <a:pt x="257" y="236"/>
                  </a:lnTo>
                  <a:lnTo>
                    <a:pt x="260" y="228"/>
                  </a:lnTo>
                  <a:lnTo>
                    <a:pt x="246" y="224"/>
                  </a:lnTo>
                  <a:lnTo>
                    <a:pt x="231" y="192"/>
                  </a:lnTo>
                  <a:lnTo>
                    <a:pt x="208" y="173"/>
                  </a:lnTo>
                  <a:lnTo>
                    <a:pt x="179" y="173"/>
                  </a:lnTo>
                  <a:lnTo>
                    <a:pt x="142" y="181"/>
                  </a:lnTo>
                  <a:lnTo>
                    <a:pt x="90" y="184"/>
                  </a:lnTo>
                  <a:lnTo>
                    <a:pt x="62" y="189"/>
                  </a:lnTo>
                  <a:lnTo>
                    <a:pt x="22" y="189"/>
                  </a:lnTo>
                  <a:lnTo>
                    <a:pt x="0" y="170"/>
                  </a:lnTo>
                  <a:lnTo>
                    <a:pt x="14" y="140"/>
                  </a:lnTo>
                  <a:lnTo>
                    <a:pt x="37" y="108"/>
                  </a:lnTo>
                  <a:lnTo>
                    <a:pt x="63" y="75"/>
                  </a:lnTo>
                  <a:lnTo>
                    <a:pt x="51" y="37"/>
                  </a:lnTo>
                  <a:lnTo>
                    <a:pt x="52" y="30"/>
                  </a:lnTo>
                  <a:lnTo>
                    <a:pt x="61" y="22"/>
                  </a:lnTo>
                  <a:lnTo>
                    <a:pt x="80" y="26"/>
                  </a:lnTo>
                  <a:lnTo>
                    <a:pt x="102" y="22"/>
                  </a:lnTo>
                  <a:lnTo>
                    <a:pt x="128" y="31"/>
                  </a:lnTo>
                  <a:lnTo>
                    <a:pt x="156" y="42"/>
                  </a:lnTo>
                  <a:lnTo>
                    <a:pt x="175" y="37"/>
                  </a:lnTo>
                  <a:lnTo>
                    <a:pt x="194" y="46"/>
                  </a:lnTo>
                  <a:lnTo>
                    <a:pt x="215" y="51"/>
                  </a:lnTo>
                  <a:lnTo>
                    <a:pt x="228" y="59"/>
                  </a:lnTo>
                  <a:lnTo>
                    <a:pt x="242" y="55"/>
                  </a:lnTo>
                  <a:lnTo>
                    <a:pt x="243" y="38"/>
                  </a:lnTo>
                  <a:lnTo>
                    <a:pt x="252" y="30"/>
                  </a:lnTo>
                  <a:lnTo>
                    <a:pt x="275" y="30"/>
                  </a:lnTo>
                  <a:lnTo>
                    <a:pt x="283" y="26"/>
                  </a:lnTo>
                  <a:lnTo>
                    <a:pt x="292" y="16"/>
                  </a:lnTo>
                  <a:close/>
                </a:path>
              </a:pathLst>
            </a:custGeom>
            <a:solidFill>
              <a:srgbClr val="9DC6E2"/>
            </a:solidFill>
            <a:ln w="1651">
              <a:solidFill>
                <a:srgbClr val="004070"/>
              </a:solidFill>
              <a:prstDash val="solid"/>
              <a:round/>
              <a:headEnd/>
              <a:tailEnd/>
            </a:ln>
          </p:spPr>
          <p:txBody>
            <a:bodyPr/>
            <a:lstStyle/>
            <a:p>
              <a:endParaRPr lang="en-US"/>
            </a:p>
          </p:txBody>
        </p:sp>
        <p:sp>
          <p:nvSpPr>
            <p:cNvPr id="504" name="Freeform 234"/>
            <p:cNvSpPr>
              <a:spLocks/>
            </p:cNvSpPr>
            <p:nvPr/>
          </p:nvSpPr>
          <p:spPr bwMode="auto">
            <a:xfrm>
              <a:off x="2090" y="1796"/>
              <a:ext cx="26" cy="32"/>
            </a:xfrm>
            <a:custGeom>
              <a:avLst/>
              <a:gdLst>
                <a:gd name="T0" fmla="*/ 25 w 110"/>
                <a:gd name="T1" fmla="*/ 33 h 122"/>
                <a:gd name="T2" fmla="*/ 39 w 110"/>
                <a:gd name="T3" fmla="*/ 51 h 122"/>
                <a:gd name="T4" fmla="*/ 46 w 110"/>
                <a:gd name="T5" fmla="*/ 65 h 122"/>
                <a:gd name="T6" fmla="*/ 53 w 110"/>
                <a:gd name="T7" fmla="*/ 121 h 122"/>
                <a:gd name="T8" fmla="*/ 64 w 110"/>
                <a:gd name="T9" fmla="*/ 122 h 122"/>
                <a:gd name="T10" fmla="*/ 73 w 110"/>
                <a:gd name="T11" fmla="*/ 94 h 122"/>
                <a:gd name="T12" fmla="*/ 75 w 110"/>
                <a:gd name="T13" fmla="*/ 78 h 122"/>
                <a:gd name="T14" fmla="*/ 103 w 110"/>
                <a:gd name="T15" fmla="*/ 69 h 122"/>
                <a:gd name="T16" fmla="*/ 110 w 110"/>
                <a:gd name="T17" fmla="*/ 56 h 122"/>
                <a:gd name="T18" fmla="*/ 97 w 110"/>
                <a:gd name="T19" fmla="*/ 52 h 122"/>
                <a:gd name="T20" fmla="*/ 81 w 110"/>
                <a:gd name="T21" fmla="*/ 21 h 122"/>
                <a:gd name="T22" fmla="*/ 58 w 110"/>
                <a:gd name="T23" fmla="*/ 1 h 122"/>
                <a:gd name="T24" fmla="*/ 28 w 110"/>
                <a:gd name="T25" fmla="*/ 0 h 122"/>
                <a:gd name="T26" fmla="*/ 0 w 110"/>
                <a:gd name="T27" fmla="*/ 4 h 122"/>
                <a:gd name="T28" fmla="*/ 25 w 110"/>
                <a:gd name="T29" fmla="*/ 33 h 1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0"/>
                <a:gd name="T46" fmla="*/ 0 h 122"/>
                <a:gd name="T47" fmla="*/ 110 w 110"/>
                <a:gd name="T48" fmla="*/ 122 h 1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0" h="122">
                  <a:moveTo>
                    <a:pt x="25" y="33"/>
                  </a:moveTo>
                  <a:lnTo>
                    <a:pt x="39" y="51"/>
                  </a:lnTo>
                  <a:lnTo>
                    <a:pt x="46" y="65"/>
                  </a:lnTo>
                  <a:lnTo>
                    <a:pt x="53" y="121"/>
                  </a:lnTo>
                  <a:lnTo>
                    <a:pt x="64" y="122"/>
                  </a:lnTo>
                  <a:lnTo>
                    <a:pt x="73" y="94"/>
                  </a:lnTo>
                  <a:lnTo>
                    <a:pt x="75" y="78"/>
                  </a:lnTo>
                  <a:lnTo>
                    <a:pt x="103" y="69"/>
                  </a:lnTo>
                  <a:lnTo>
                    <a:pt x="110" y="56"/>
                  </a:lnTo>
                  <a:lnTo>
                    <a:pt x="97" y="52"/>
                  </a:lnTo>
                  <a:lnTo>
                    <a:pt x="81" y="21"/>
                  </a:lnTo>
                  <a:lnTo>
                    <a:pt x="58" y="1"/>
                  </a:lnTo>
                  <a:lnTo>
                    <a:pt x="28" y="0"/>
                  </a:lnTo>
                  <a:lnTo>
                    <a:pt x="0" y="4"/>
                  </a:lnTo>
                  <a:lnTo>
                    <a:pt x="25" y="33"/>
                  </a:lnTo>
                  <a:close/>
                </a:path>
              </a:pathLst>
            </a:custGeom>
            <a:solidFill>
              <a:srgbClr val="9DC6E2"/>
            </a:solidFill>
            <a:ln w="1651">
              <a:solidFill>
                <a:srgbClr val="004070"/>
              </a:solidFill>
              <a:prstDash val="solid"/>
              <a:round/>
              <a:headEnd/>
              <a:tailEnd/>
            </a:ln>
          </p:spPr>
          <p:txBody>
            <a:bodyPr/>
            <a:lstStyle/>
            <a:p>
              <a:endParaRPr lang="en-US"/>
            </a:p>
          </p:txBody>
        </p:sp>
        <p:sp>
          <p:nvSpPr>
            <p:cNvPr id="505" name="Freeform 235"/>
            <p:cNvSpPr>
              <a:spLocks/>
            </p:cNvSpPr>
            <p:nvPr/>
          </p:nvSpPr>
          <p:spPr bwMode="auto">
            <a:xfrm>
              <a:off x="2185" y="1839"/>
              <a:ext cx="59" cy="29"/>
            </a:xfrm>
            <a:custGeom>
              <a:avLst/>
              <a:gdLst>
                <a:gd name="T0" fmla="*/ 0 w 247"/>
                <a:gd name="T1" fmla="*/ 6 h 110"/>
                <a:gd name="T2" fmla="*/ 59 w 247"/>
                <a:gd name="T3" fmla="*/ 0 h 110"/>
                <a:gd name="T4" fmla="*/ 115 w 247"/>
                <a:gd name="T5" fmla="*/ 22 h 110"/>
                <a:gd name="T6" fmla="*/ 139 w 247"/>
                <a:gd name="T7" fmla="*/ 47 h 110"/>
                <a:gd name="T8" fmla="*/ 167 w 247"/>
                <a:gd name="T9" fmla="*/ 47 h 110"/>
                <a:gd name="T10" fmla="*/ 188 w 247"/>
                <a:gd name="T11" fmla="*/ 36 h 110"/>
                <a:gd name="T12" fmla="*/ 203 w 247"/>
                <a:gd name="T13" fmla="*/ 32 h 110"/>
                <a:gd name="T14" fmla="*/ 218 w 247"/>
                <a:gd name="T15" fmla="*/ 58 h 110"/>
                <a:gd name="T16" fmla="*/ 244 w 247"/>
                <a:gd name="T17" fmla="*/ 64 h 110"/>
                <a:gd name="T18" fmla="*/ 239 w 247"/>
                <a:gd name="T19" fmla="*/ 75 h 110"/>
                <a:gd name="T20" fmla="*/ 247 w 247"/>
                <a:gd name="T21" fmla="*/ 94 h 110"/>
                <a:gd name="T22" fmla="*/ 244 w 247"/>
                <a:gd name="T23" fmla="*/ 109 h 110"/>
                <a:gd name="T24" fmla="*/ 218 w 247"/>
                <a:gd name="T25" fmla="*/ 86 h 110"/>
                <a:gd name="T26" fmla="*/ 203 w 247"/>
                <a:gd name="T27" fmla="*/ 79 h 110"/>
                <a:gd name="T28" fmla="*/ 189 w 247"/>
                <a:gd name="T29" fmla="*/ 79 h 110"/>
                <a:gd name="T30" fmla="*/ 182 w 247"/>
                <a:gd name="T31" fmla="*/ 104 h 110"/>
                <a:gd name="T32" fmla="*/ 163 w 247"/>
                <a:gd name="T33" fmla="*/ 97 h 110"/>
                <a:gd name="T34" fmla="*/ 132 w 247"/>
                <a:gd name="T35" fmla="*/ 110 h 110"/>
                <a:gd name="T36" fmla="*/ 95 w 247"/>
                <a:gd name="T37" fmla="*/ 108 h 110"/>
                <a:gd name="T38" fmla="*/ 93 w 247"/>
                <a:gd name="T39" fmla="*/ 64 h 110"/>
                <a:gd name="T40" fmla="*/ 33 w 247"/>
                <a:gd name="T41" fmla="*/ 27 h 110"/>
                <a:gd name="T42" fmla="*/ 0 w 247"/>
                <a:gd name="T43" fmla="*/ 6 h 1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47"/>
                <a:gd name="T67" fmla="*/ 0 h 110"/>
                <a:gd name="T68" fmla="*/ 247 w 247"/>
                <a:gd name="T69" fmla="*/ 110 h 11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47" h="110">
                  <a:moveTo>
                    <a:pt x="0" y="6"/>
                  </a:moveTo>
                  <a:lnTo>
                    <a:pt x="59" y="0"/>
                  </a:lnTo>
                  <a:lnTo>
                    <a:pt x="115" y="22"/>
                  </a:lnTo>
                  <a:lnTo>
                    <a:pt x="139" y="47"/>
                  </a:lnTo>
                  <a:lnTo>
                    <a:pt x="167" y="47"/>
                  </a:lnTo>
                  <a:lnTo>
                    <a:pt x="188" y="36"/>
                  </a:lnTo>
                  <a:lnTo>
                    <a:pt x="203" y="32"/>
                  </a:lnTo>
                  <a:lnTo>
                    <a:pt x="218" y="58"/>
                  </a:lnTo>
                  <a:lnTo>
                    <a:pt x="244" y="64"/>
                  </a:lnTo>
                  <a:lnTo>
                    <a:pt x="239" y="75"/>
                  </a:lnTo>
                  <a:lnTo>
                    <a:pt x="247" y="94"/>
                  </a:lnTo>
                  <a:lnTo>
                    <a:pt x="244" y="109"/>
                  </a:lnTo>
                  <a:lnTo>
                    <a:pt x="218" y="86"/>
                  </a:lnTo>
                  <a:lnTo>
                    <a:pt x="203" y="79"/>
                  </a:lnTo>
                  <a:lnTo>
                    <a:pt x="189" y="79"/>
                  </a:lnTo>
                  <a:lnTo>
                    <a:pt x="182" y="104"/>
                  </a:lnTo>
                  <a:lnTo>
                    <a:pt x="163" y="97"/>
                  </a:lnTo>
                  <a:lnTo>
                    <a:pt x="132" y="110"/>
                  </a:lnTo>
                  <a:lnTo>
                    <a:pt x="95" y="108"/>
                  </a:lnTo>
                  <a:lnTo>
                    <a:pt x="93" y="64"/>
                  </a:lnTo>
                  <a:lnTo>
                    <a:pt x="33" y="27"/>
                  </a:lnTo>
                  <a:lnTo>
                    <a:pt x="0" y="6"/>
                  </a:lnTo>
                  <a:close/>
                </a:path>
              </a:pathLst>
            </a:custGeom>
            <a:solidFill>
              <a:srgbClr val="9DC6E2"/>
            </a:solidFill>
            <a:ln w="1651">
              <a:solidFill>
                <a:srgbClr val="004070"/>
              </a:solidFill>
              <a:prstDash val="solid"/>
              <a:round/>
              <a:headEnd/>
              <a:tailEnd/>
            </a:ln>
          </p:spPr>
          <p:txBody>
            <a:bodyPr/>
            <a:lstStyle/>
            <a:p>
              <a:endParaRPr lang="en-US"/>
            </a:p>
          </p:txBody>
        </p:sp>
        <p:sp>
          <p:nvSpPr>
            <p:cNvPr id="506" name="Freeform 236"/>
            <p:cNvSpPr>
              <a:spLocks/>
            </p:cNvSpPr>
            <p:nvPr/>
          </p:nvSpPr>
          <p:spPr bwMode="auto">
            <a:xfrm>
              <a:off x="2228" y="1855"/>
              <a:ext cx="49" cy="44"/>
            </a:xfrm>
            <a:custGeom>
              <a:avLst/>
              <a:gdLst>
                <a:gd name="T0" fmla="*/ 77 w 205"/>
                <a:gd name="T1" fmla="*/ 7 h 166"/>
                <a:gd name="T2" fmla="*/ 88 w 205"/>
                <a:gd name="T3" fmla="*/ 7 h 166"/>
                <a:gd name="T4" fmla="*/ 119 w 205"/>
                <a:gd name="T5" fmla="*/ 15 h 166"/>
                <a:gd name="T6" fmla="*/ 149 w 205"/>
                <a:gd name="T7" fmla="*/ 37 h 166"/>
                <a:gd name="T8" fmla="*/ 167 w 205"/>
                <a:gd name="T9" fmla="*/ 63 h 166"/>
                <a:gd name="T10" fmla="*/ 205 w 205"/>
                <a:gd name="T11" fmla="*/ 95 h 166"/>
                <a:gd name="T12" fmla="*/ 185 w 205"/>
                <a:gd name="T13" fmla="*/ 101 h 166"/>
                <a:gd name="T14" fmla="*/ 171 w 205"/>
                <a:gd name="T15" fmla="*/ 121 h 166"/>
                <a:gd name="T16" fmla="*/ 168 w 205"/>
                <a:gd name="T17" fmla="*/ 130 h 166"/>
                <a:gd name="T18" fmla="*/ 160 w 205"/>
                <a:gd name="T19" fmla="*/ 166 h 166"/>
                <a:gd name="T20" fmla="*/ 132 w 205"/>
                <a:gd name="T21" fmla="*/ 156 h 166"/>
                <a:gd name="T22" fmla="*/ 126 w 205"/>
                <a:gd name="T23" fmla="*/ 125 h 166"/>
                <a:gd name="T24" fmla="*/ 98 w 205"/>
                <a:gd name="T25" fmla="*/ 137 h 166"/>
                <a:gd name="T26" fmla="*/ 69 w 205"/>
                <a:gd name="T27" fmla="*/ 155 h 166"/>
                <a:gd name="T28" fmla="*/ 53 w 205"/>
                <a:gd name="T29" fmla="*/ 151 h 166"/>
                <a:gd name="T30" fmla="*/ 38 w 205"/>
                <a:gd name="T31" fmla="*/ 136 h 166"/>
                <a:gd name="T32" fmla="*/ 28 w 205"/>
                <a:gd name="T33" fmla="*/ 121 h 166"/>
                <a:gd name="T34" fmla="*/ 40 w 205"/>
                <a:gd name="T35" fmla="*/ 106 h 166"/>
                <a:gd name="T36" fmla="*/ 49 w 205"/>
                <a:gd name="T37" fmla="*/ 118 h 166"/>
                <a:gd name="T38" fmla="*/ 84 w 205"/>
                <a:gd name="T39" fmla="*/ 134 h 166"/>
                <a:gd name="T40" fmla="*/ 91 w 205"/>
                <a:gd name="T41" fmla="*/ 119 h 166"/>
                <a:gd name="T42" fmla="*/ 58 w 205"/>
                <a:gd name="T43" fmla="*/ 93 h 166"/>
                <a:gd name="T44" fmla="*/ 47 w 205"/>
                <a:gd name="T45" fmla="*/ 71 h 166"/>
                <a:gd name="T46" fmla="*/ 36 w 205"/>
                <a:gd name="T47" fmla="*/ 63 h 166"/>
                <a:gd name="T48" fmla="*/ 36 w 205"/>
                <a:gd name="T49" fmla="*/ 51 h 166"/>
                <a:gd name="T50" fmla="*/ 21 w 205"/>
                <a:gd name="T51" fmla="*/ 45 h 166"/>
                <a:gd name="T52" fmla="*/ 0 w 205"/>
                <a:gd name="T53" fmla="*/ 41 h 166"/>
                <a:gd name="T54" fmla="*/ 6 w 205"/>
                <a:gd name="T55" fmla="*/ 24 h 166"/>
                <a:gd name="T56" fmla="*/ 9 w 205"/>
                <a:gd name="T57" fmla="*/ 15 h 166"/>
                <a:gd name="T58" fmla="*/ 25 w 205"/>
                <a:gd name="T59" fmla="*/ 15 h 166"/>
                <a:gd name="T60" fmla="*/ 36 w 205"/>
                <a:gd name="T61" fmla="*/ 22 h 166"/>
                <a:gd name="T62" fmla="*/ 62 w 205"/>
                <a:gd name="T63" fmla="*/ 45 h 166"/>
                <a:gd name="T64" fmla="*/ 65 w 205"/>
                <a:gd name="T65" fmla="*/ 30 h 166"/>
                <a:gd name="T66" fmla="*/ 57 w 205"/>
                <a:gd name="T67" fmla="*/ 12 h 166"/>
                <a:gd name="T68" fmla="*/ 62 w 205"/>
                <a:gd name="T69" fmla="*/ 0 h 166"/>
                <a:gd name="T70" fmla="*/ 77 w 205"/>
                <a:gd name="T71" fmla="*/ 7 h 16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5"/>
                <a:gd name="T109" fmla="*/ 0 h 166"/>
                <a:gd name="T110" fmla="*/ 205 w 205"/>
                <a:gd name="T111" fmla="*/ 166 h 16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5" h="166">
                  <a:moveTo>
                    <a:pt x="77" y="7"/>
                  </a:moveTo>
                  <a:lnTo>
                    <a:pt x="88" y="7"/>
                  </a:lnTo>
                  <a:lnTo>
                    <a:pt x="119" y="15"/>
                  </a:lnTo>
                  <a:lnTo>
                    <a:pt x="149" y="37"/>
                  </a:lnTo>
                  <a:lnTo>
                    <a:pt x="167" y="63"/>
                  </a:lnTo>
                  <a:lnTo>
                    <a:pt x="205" y="95"/>
                  </a:lnTo>
                  <a:lnTo>
                    <a:pt x="185" y="101"/>
                  </a:lnTo>
                  <a:lnTo>
                    <a:pt x="171" y="121"/>
                  </a:lnTo>
                  <a:lnTo>
                    <a:pt x="168" y="130"/>
                  </a:lnTo>
                  <a:lnTo>
                    <a:pt x="160" y="166"/>
                  </a:lnTo>
                  <a:lnTo>
                    <a:pt x="132" y="156"/>
                  </a:lnTo>
                  <a:lnTo>
                    <a:pt x="126" y="125"/>
                  </a:lnTo>
                  <a:lnTo>
                    <a:pt x="98" y="137"/>
                  </a:lnTo>
                  <a:lnTo>
                    <a:pt x="69" y="155"/>
                  </a:lnTo>
                  <a:lnTo>
                    <a:pt x="53" y="151"/>
                  </a:lnTo>
                  <a:lnTo>
                    <a:pt x="38" y="136"/>
                  </a:lnTo>
                  <a:lnTo>
                    <a:pt x="28" y="121"/>
                  </a:lnTo>
                  <a:lnTo>
                    <a:pt x="40" y="106"/>
                  </a:lnTo>
                  <a:lnTo>
                    <a:pt x="49" y="118"/>
                  </a:lnTo>
                  <a:lnTo>
                    <a:pt x="84" y="134"/>
                  </a:lnTo>
                  <a:lnTo>
                    <a:pt x="91" y="119"/>
                  </a:lnTo>
                  <a:lnTo>
                    <a:pt x="58" y="93"/>
                  </a:lnTo>
                  <a:lnTo>
                    <a:pt x="47" y="71"/>
                  </a:lnTo>
                  <a:lnTo>
                    <a:pt x="36" y="63"/>
                  </a:lnTo>
                  <a:lnTo>
                    <a:pt x="36" y="51"/>
                  </a:lnTo>
                  <a:lnTo>
                    <a:pt x="21" y="45"/>
                  </a:lnTo>
                  <a:lnTo>
                    <a:pt x="0" y="41"/>
                  </a:lnTo>
                  <a:lnTo>
                    <a:pt x="6" y="24"/>
                  </a:lnTo>
                  <a:lnTo>
                    <a:pt x="9" y="15"/>
                  </a:lnTo>
                  <a:lnTo>
                    <a:pt x="25" y="15"/>
                  </a:lnTo>
                  <a:lnTo>
                    <a:pt x="36" y="22"/>
                  </a:lnTo>
                  <a:lnTo>
                    <a:pt x="62" y="45"/>
                  </a:lnTo>
                  <a:lnTo>
                    <a:pt x="65" y="30"/>
                  </a:lnTo>
                  <a:lnTo>
                    <a:pt x="57" y="12"/>
                  </a:lnTo>
                  <a:lnTo>
                    <a:pt x="62" y="0"/>
                  </a:lnTo>
                  <a:lnTo>
                    <a:pt x="77" y="7"/>
                  </a:lnTo>
                  <a:close/>
                </a:path>
              </a:pathLst>
            </a:custGeom>
            <a:solidFill>
              <a:srgbClr val="9DC6E2"/>
            </a:solidFill>
            <a:ln w="1651">
              <a:solidFill>
                <a:srgbClr val="004070"/>
              </a:solidFill>
              <a:prstDash val="solid"/>
              <a:round/>
              <a:headEnd/>
              <a:tailEnd/>
            </a:ln>
          </p:spPr>
          <p:txBody>
            <a:bodyPr/>
            <a:lstStyle/>
            <a:p>
              <a:endParaRPr lang="en-US"/>
            </a:p>
          </p:txBody>
        </p:sp>
        <p:sp>
          <p:nvSpPr>
            <p:cNvPr id="507" name="Freeform 237"/>
            <p:cNvSpPr>
              <a:spLocks/>
            </p:cNvSpPr>
            <p:nvPr/>
          </p:nvSpPr>
          <p:spPr bwMode="auto">
            <a:xfrm>
              <a:off x="2218" y="1864"/>
              <a:ext cx="32" cy="26"/>
            </a:xfrm>
            <a:custGeom>
              <a:avLst/>
              <a:gdLst>
                <a:gd name="T0" fmla="*/ 0 w 134"/>
                <a:gd name="T1" fmla="*/ 15 h 101"/>
                <a:gd name="T2" fmla="*/ 16 w 134"/>
                <a:gd name="T3" fmla="*/ 31 h 101"/>
                <a:gd name="T4" fmla="*/ 35 w 134"/>
                <a:gd name="T5" fmla="*/ 56 h 101"/>
                <a:gd name="T6" fmla="*/ 67 w 134"/>
                <a:gd name="T7" fmla="*/ 89 h 101"/>
                <a:gd name="T8" fmla="*/ 87 w 134"/>
                <a:gd name="T9" fmla="*/ 70 h 101"/>
                <a:gd name="T10" fmla="*/ 89 w 134"/>
                <a:gd name="T11" fmla="*/ 86 h 101"/>
                <a:gd name="T12" fmla="*/ 104 w 134"/>
                <a:gd name="T13" fmla="*/ 89 h 101"/>
                <a:gd name="T14" fmla="*/ 126 w 134"/>
                <a:gd name="T15" fmla="*/ 101 h 101"/>
                <a:gd name="T16" fmla="*/ 134 w 134"/>
                <a:gd name="T17" fmla="*/ 86 h 101"/>
                <a:gd name="T18" fmla="*/ 101 w 134"/>
                <a:gd name="T19" fmla="*/ 60 h 101"/>
                <a:gd name="T20" fmla="*/ 93 w 134"/>
                <a:gd name="T21" fmla="*/ 40 h 101"/>
                <a:gd name="T22" fmla="*/ 79 w 134"/>
                <a:gd name="T23" fmla="*/ 30 h 101"/>
                <a:gd name="T24" fmla="*/ 79 w 134"/>
                <a:gd name="T25" fmla="*/ 18 h 101"/>
                <a:gd name="T26" fmla="*/ 64 w 134"/>
                <a:gd name="T27" fmla="*/ 12 h 101"/>
                <a:gd name="T28" fmla="*/ 42 w 134"/>
                <a:gd name="T29" fmla="*/ 7 h 101"/>
                <a:gd name="T30" fmla="*/ 23 w 134"/>
                <a:gd name="T31" fmla="*/ 0 h 101"/>
                <a:gd name="T32" fmla="*/ 6 w 134"/>
                <a:gd name="T33" fmla="*/ 2 h 101"/>
                <a:gd name="T34" fmla="*/ 0 w 134"/>
                <a:gd name="T35" fmla="*/ 15 h 1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4"/>
                <a:gd name="T55" fmla="*/ 0 h 101"/>
                <a:gd name="T56" fmla="*/ 134 w 134"/>
                <a:gd name="T57" fmla="*/ 101 h 1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4" h="101">
                  <a:moveTo>
                    <a:pt x="0" y="15"/>
                  </a:moveTo>
                  <a:lnTo>
                    <a:pt x="16" y="31"/>
                  </a:lnTo>
                  <a:lnTo>
                    <a:pt x="35" y="56"/>
                  </a:lnTo>
                  <a:lnTo>
                    <a:pt x="67" y="89"/>
                  </a:lnTo>
                  <a:lnTo>
                    <a:pt x="87" y="70"/>
                  </a:lnTo>
                  <a:lnTo>
                    <a:pt x="89" y="86"/>
                  </a:lnTo>
                  <a:lnTo>
                    <a:pt x="104" y="89"/>
                  </a:lnTo>
                  <a:lnTo>
                    <a:pt x="126" y="101"/>
                  </a:lnTo>
                  <a:lnTo>
                    <a:pt x="134" y="86"/>
                  </a:lnTo>
                  <a:lnTo>
                    <a:pt x="101" y="60"/>
                  </a:lnTo>
                  <a:lnTo>
                    <a:pt x="93" y="40"/>
                  </a:lnTo>
                  <a:lnTo>
                    <a:pt x="79" y="30"/>
                  </a:lnTo>
                  <a:lnTo>
                    <a:pt x="79" y="18"/>
                  </a:lnTo>
                  <a:lnTo>
                    <a:pt x="64" y="12"/>
                  </a:lnTo>
                  <a:lnTo>
                    <a:pt x="42" y="7"/>
                  </a:lnTo>
                  <a:lnTo>
                    <a:pt x="23" y="0"/>
                  </a:lnTo>
                  <a:lnTo>
                    <a:pt x="6" y="2"/>
                  </a:lnTo>
                  <a:lnTo>
                    <a:pt x="0" y="15"/>
                  </a:lnTo>
                  <a:close/>
                </a:path>
              </a:pathLst>
            </a:custGeom>
            <a:solidFill>
              <a:srgbClr val="9DC6E2"/>
            </a:solidFill>
            <a:ln w="1651">
              <a:solidFill>
                <a:srgbClr val="004070"/>
              </a:solidFill>
              <a:prstDash val="solid"/>
              <a:round/>
              <a:headEnd/>
              <a:tailEnd/>
            </a:ln>
          </p:spPr>
          <p:txBody>
            <a:bodyPr/>
            <a:lstStyle/>
            <a:p>
              <a:endParaRPr lang="en-US"/>
            </a:p>
          </p:txBody>
        </p:sp>
        <p:sp>
          <p:nvSpPr>
            <p:cNvPr id="508" name="Freeform 238"/>
            <p:cNvSpPr>
              <a:spLocks/>
            </p:cNvSpPr>
            <p:nvPr/>
          </p:nvSpPr>
          <p:spPr bwMode="auto">
            <a:xfrm>
              <a:off x="2236" y="1716"/>
              <a:ext cx="331" cy="155"/>
            </a:xfrm>
            <a:custGeom>
              <a:avLst/>
              <a:gdLst>
                <a:gd name="T0" fmla="*/ 1326 w 1396"/>
                <a:gd name="T1" fmla="*/ 247 h 600"/>
                <a:gd name="T2" fmla="*/ 1187 w 1396"/>
                <a:gd name="T3" fmla="*/ 234 h 600"/>
                <a:gd name="T4" fmla="*/ 1135 w 1396"/>
                <a:gd name="T5" fmla="*/ 186 h 600"/>
                <a:gd name="T6" fmla="*/ 1069 w 1396"/>
                <a:gd name="T7" fmla="*/ 194 h 600"/>
                <a:gd name="T8" fmla="*/ 1006 w 1396"/>
                <a:gd name="T9" fmla="*/ 173 h 600"/>
                <a:gd name="T10" fmla="*/ 889 w 1396"/>
                <a:gd name="T11" fmla="*/ 100 h 600"/>
                <a:gd name="T12" fmla="*/ 745 w 1396"/>
                <a:gd name="T13" fmla="*/ 73 h 600"/>
                <a:gd name="T14" fmla="*/ 644 w 1396"/>
                <a:gd name="T15" fmla="*/ 44 h 600"/>
                <a:gd name="T16" fmla="*/ 544 w 1396"/>
                <a:gd name="T17" fmla="*/ 23 h 600"/>
                <a:gd name="T18" fmla="*/ 449 w 1396"/>
                <a:gd name="T19" fmla="*/ 51 h 600"/>
                <a:gd name="T20" fmla="*/ 342 w 1396"/>
                <a:gd name="T21" fmla="*/ 51 h 600"/>
                <a:gd name="T22" fmla="*/ 342 w 1396"/>
                <a:gd name="T23" fmla="*/ 120 h 600"/>
                <a:gd name="T24" fmla="*/ 383 w 1396"/>
                <a:gd name="T25" fmla="*/ 153 h 600"/>
                <a:gd name="T26" fmla="*/ 383 w 1396"/>
                <a:gd name="T27" fmla="*/ 198 h 600"/>
                <a:gd name="T28" fmla="*/ 342 w 1396"/>
                <a:gd name="T29" fmla="*/ 202 h 600"/>
                <a:gd name="T30" fmla="*/ 280 w 1396"/>
                <a:gd name="T31" fmla="*/ 177 h 600"/>
                <a:gd name="T32" fmla="*/ 239 w 1396"/>
                <a:gd name="T33" fmla="*/ 186 h 600"/>
                <a:gd name="T34" fmla="*/ 191 w 1396"/>
                <a:gd name="T35" fmla="*/ 169 h 600"/>
                <a:gd name="T36" fmla="*/ 73 w 1396"/>
                <a:gd name="T37" fmla="*/ 166 h 600"/>
                <a:gd name="T38" fmla="*/ 47 w 1396"/>
                <a:gd name="T39" fmla="*/ 191 h 600"/>
                <a:gd name="T40" fmla="*/ 44 w 1396"/>
                <a:gd name="T41" fmla="*/ 224 h 600"/>
                <a:gd name="T42" fmla="*/ 5 w 1396"/>
                <a:gd name="T43" fmla="*/ 208 h 600"/>
                <a:gd name="T44" fmla="*/ 0 w 1396"/>
                <a:gd name="T45" fmla="*/ 275 h 600"/>
                <a:gd name="T46" fmla="*/ 18 w 1396"/>
                <a:gd name="T47" fmla="*/ 320 h 600"/>
                <a:gd name="T48" fmla="*/ 62 w 1396"/>
                <a:gd name="T49" fmla="*/ 318 h 600"/>
                <a:gd name="T50" fmla="*/ 104 w 1396"/>
                <a:gd name="T51" fmla="*/ 385 h 600"/>
                <a:gd name="T52" fmla="*/ 253 w 1396"/>
                <a:gd name="T53" fmla="*/ 359 h 600"/>
                <a:gd name="T54" fmla="*/ 240 w 1396"/>
                <a:gd name="T55" fmla="*/ 430 h 600"/>
                <a:gd name="T56" fmla="*/ 166 w 1396"/>
                <a:gd name="T57" fmla="*/ 468 h 600"/>
                <a:gd name="T58" fmla="*/ 249 w 1396"/>
                <a:gd name="T59" fmla="*/ 535 h 600"/>
                <a:gd name="T60" fmla="*/ 308 w 1396"/>
                <a:gd name="T61" fmla="*/ 545 h 600"/>
                <a:gd name="T62" fmla="*/ 353 w 1396"/>
                <a:gd name="T63" fmla="*/ 554 h 600"/>
                <a:gd name="T64" fmla="*/ 352 w 1396"/>
                <a:gd name="T65" fmla="*/ 418 h 600"/>
                <a:gd name="T66" fmla="*/ 409 w 1396"/>
                <a:gd name="T67" fmla="*/ 377 h 600"/>
                <a:gd name="T68" fmla="*/ 430 w 1396"/>
                <a:gd name="T69" fmla="*/ 359 h 600"/>
                <a:gd name="T70" fmla="*/ 459 w 1396"/>
                <a:gd name="T71" fmla="*/ 371 h 600"/>
                <a:gd name="T72" fmla="*/ 474 w 1396"/>
                <a:gd name="T73" fmla="*/ 382 h 600"/>
                <a:gd name="T74" fmla="*/ 511 w 1396"/>
                <a:gd name="T75" fmla="*/ 439 h 600"/>
                <a:gd name="T76" fmla="*/ 541 w 1396"/>
                <a:gd name="T77" fmla="*/ 474 h 600"/>
                <a:gd name="T78" fmla="*/ 624 w 1396"/>
                <a:gd name="T79" fmla="*/ 474 h 600"/>
                <a:gd name="T80" fmla="*/ 655 w 1396"/>
                <a:gd name="T81" fmla="*/ 568 h 600"/>
                <a:gd name="T82" fmla="*/ 688 w 1396"/>
                <a:gd name="T83" fmla="*/ 600 h 600"/>
                <a:gd name="T84" fmla="*/ 769 w 1396"/>
                <a:gd name="T85" fmla="*/ 584 h 600"/>
                <a:gd name="T86" fmla="*/ 866 w 1396"/>
                <a:gd name="T87" fmla="*/ 586 h 600"/>
                <a:gd name="T88" fmla="*/ 860 w 1396"/>
                <a:gd name="T89" fmla="*/ 546 h 600"/>
                <a:gd name="T90" fmla="*/ 877 w 1396"/>
                <a:gd name="T91" fmla="*/ 525 h 600"/>
                <a:gd name="T92" fmla="*/ 936 w 1396"/>
                <a:gd name="T93" fmla="*/ 534 h 600"/>
                <a:gd name="T94" fmla="*/ 1018 w 1396"/>
                <a:gd name="T95" fmla="*/ 514 h 600"/>
                <a:gd name="T96" fmla="*/ 1160 w 1396"/>
                <a:gd name="T97" fmla="*/ 542 h 600"/>
                <a:gd name="T98" fmla="*/ 1160 w 1396"/>
                <a:gd name="T99" fmla="*/ 457 h 600"/>
                <a:gd name="T100" fmla="*/ 1264 w 1396"/>
                <a:gd name="T101" fmla="*/ 359 h 6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96"/>
                <a:gd name="T154" fmla="*/ 0 h 600"/>
                <a:gd name="T155" fmla="*/ 1396 w 1396"/>
                <a:gd name="T156" fmla="*/ 600 h 6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96" h="600">
                  <a:moveTo>
                    <a:pt x="1362" y="308"/>
                  </a:moveTo>
                  <a:lnTo>
                    <a:pt x="1396" y="296"/>
                  </a:lnTo>
                  <a:lnTo>
                    <a:pt x="1326" y="247"/>
                  </a:lnTo>
                  <a:lnTo>
                    <a:pt x="1281" y="267"/>
                  </a:lnTo>
                  <a:lnTo>
                    <a:pt x="1216" y="249"/>
                  </a:lnTo>
                  <a:lnTo>
                    <a:pt x="1187" y="234"/>
                  </a:lnTo>
                  <a:lnTo>
                    <a:pt x="1160" y="234"/>
                  </a:lnTo>
                  <a:lnTo>
                    <a:pt x="1143" y="205"/>
                  </a:lnTo>
                  <a:lnTo>
                    <a:pt x="1135" y="186"/>
                  </a:lnTo>
                  <a:lnTo>
                    <a:pt x="1110" y="186"/>
                  </a:lnTo>
                  <a:lnTo>
                    <a:pt x="1090" y="186"/>
                  </a:lnTo>
                  <a:lnTo>
                    <a:pt x="1069" y="194"/>
                  </a:lnTo>
                  <a:lnTo>
                    <a:pt x="1036" y="161"/>
                  </a:lnTo>
                  <a:lnTo>
                    <a:pt x="1021" y="166"/>
                  </a:lnTo>
                  <a:lnTo>
                    <a:pt x="1006" y="173"/>
                  </a:lnTo>
                  <a:lnTo>
                    <a:pt x="987" y="180"/>
                  </a:lnTo>
                  <a:lnTo>
                    <a:pt x="958" y="155"/>
                  </a:lnTo>
                  <a:lnTo>
                    <a:pt x="889" y="100"/>
                  </a:lnTo>
                  <a:lnTo>
                    <a:pt x="835" y="67"/>
                  </a:lnTo>
                  <a:lnTo>
                    <a:pt x="802" y="37"/>
                  </a:lnTo>
                  <a:lnTo>
                    <a:pt x="745" y="73"/>
                  </a:lnTo>
                  <a:lnTo>
                    <a:pt x="735" y="47"/>
                  </a:lnTo>
                  <a:lnTo>
                    <a:pt x="654" y="44"/>
                  </a:lnTo>
                  <a:lnTo>
                    <a:pt x="644" y="44"/>
                  </a:lnTo>
                  <a:lnTo>
                    <a:pt x="609" y="0"/>
                  </a:lnTo>
                  <a:lnTo>
                    <a:pt x="569" y="5"/>
                  </a:lnTo>
                  <a:lnTo>
                    <a:pt x="544" y="23"/>
                  </a:lnTo>
                  <a:lnTo>
                    <a:pt x="493" y="34"/>
                  </a:lnTo>
                  <a:lnTo>
                    <a:pt x="477" y="25"/>
                  </a:lnTo>
                  <a:lnTo>
                    <a:pt x="449" y="51"/>
                  </a:lnTo>
                  <a:lnTo>
                    <a:pt x="430" y="47"/>
                  </a:lnTo>
                  <a:lnTo>
                    <a:pt x="357" y="54"/>
                  </a:lnTo>
                  <a:lnTo>
                    <a:pt x="342" y="51"/>
                  </a:lnTo>
                  <a:lnTo>
                    <a:pt x="332" y="56"/>
                  </a:lnTo>
                  <a:lnTo>
                    <a:pt x="363" y="89"/>
                  </a:lnTo>
                  <a:lnTo>
                    <a:pt x="342" y="120"/>
                  </a:lnTo>
                  <a:lnTo>
                    <a:pt x="345" y="142"/>
                  </a:lnTo>
                  <a:lnTo>
                    <a:pt x="345" y="153"/>
                  </a:lnTo>
                  <a:lnTo>
                    <a:pt x="383" y="153"/>
                  </a:lnTo>
                  <a:lnTo>
                    <a:pt x="396" y="173"/>
                  </a:lnTo>
                  <a:lnTo>
                    <a:pt x="396" y="194"/>
                  </a:lnTo>
                  <a:lnTo>
                    <a:pt x="383" y="198"/>
                  </a:lnTo>
                  <a:lnTo>
                    <a:pt x="368" y="186"/>
                  </a:lnTo>
                  <a:lnTo>
                    <a:pt x="352" y="194"/>
                  </a:lnTo>
                  <a:lnTo>
                    <a:pt x="342" y="202"/>
                  </a:lnTo>
                  <a:lnTo>
                    <a:pt x="315" y="186"/>
                  </a:lnTo>
                  <a:lnTo>
                    <a:pt x="306" y="169"/>
                  </a:lnTo>
                  <a:lnTo>
                    <a:pt x="280" y="177"/>
                  </a:lnTo>
                  <a:lnTo>
                    <a:pt x="280" y="183"/>
                  </a:lnTo>
                  <a:lnTo>
                    <a:pt x="262" y="169"/>
                  </a:lnTo>
                  <a:lnTo>
                    <a:pt x="239" y="186"/>
                  </a:lnTo>
                  <a:lnTo>
                    <a:pt x="209" y="194"/>
                  </a:lnTo>
                  <a:lnTo>
                    <a:pt x="199" y="186"/>
                  </a:lnTo>
                  <a:lnTo>
                    <a:pt x="191" y="169"/>
                  </a:lnTo>
                  <a:lnTo>
                    <a:pt x="152" y="166"/>
                  </a:lnTo>
                  <a:lnTo>
                    <a:pt x="88" y="162"/>
                  </a:lnTo>
                  <a:lnTo>
                    <a:pt x="73" y="166"/>
                  </a:lnTo>
                  <a:lnTo>
                    <a:pt x="67" y="177"/>
                  </a:lnTo>
                  <a:lnTo>
                    <a:pt x="56" y="173"/>
                  </a:lnTo>
                  <a:lnTo>
                    <a:pt x="47" y="191"/>
                  </a:lnTo>
                  <a:lnTo>
                    <a:pt x="37" y="205"/>
                  </a:lnTo>
                  <a:lnTo>
                    <a:pt x="37" y="212"/>
                  </a:lnTo>
                  <a:lnTo>
                    <a:pt x="44" y="224"/>
                  </a:lnTo>
                  <a:lnTo>
                    <a:pt x="33" y="228"/>
                  </a:lnTo>
                  <a:lnTo>
                    <a:pt x="22" y="205"/>
                  </a:lnTo>
                  <a:lnTo>
                    <a:pt x="5" y="208"/>
                  </a:lnTo>
                  <a:lnTo>
                    <a:pt x="0" y="239"/>
                  </a:lnTo>
                  <a:lnTo>
                    <a:pt x="0" y="258"/>
                  </a:lnTo>
                  <a:lnTo>
                    <a:pt x="0" y="275"/>
                  </a:lnTo>
                  <a:lnTo>
                    <a:pt x="8" y="290"/>
                  </a:lnTo>
                  <a:lnTo>
                    <a:pt x="18" y="301"/>
                  </a:lnTo>
                  <a:lnTo>
                    <a:pt x="18" y="320"/>
                  </a:lnTo>
                  <a:lnTo>
                    <a:pt x="33" y="318"/>
                  </a:lnTo>
                  <a:lnTo>
                    <a:pt x="52" y="304"/>
                  </a:lnTo>
                  <a:lnTo>
                    <a:pt x="62" y="318"/>
                  </a:lnTo>
                  <a:lnTo>
                    <a:pt x="77" y="335"/>
                  </a:lnTo>
                  <a:lnTo>
                    <a:pt x="89" y="352"/>
                  </a:lnTo>
                  <a:lnTo>
                    <a:pt x="104" y="385"/>
                  </a:lnTo>
                  <a:lnTo>
                    <a:pt x="133" y="377"/>
                  </a:lnTo>
                  <a:lnTo>
                    <a:pt x="180" y="368"/>
                  </a:lnTo>
                  <a:lnTo>
                    <a:pt x="253" y="359"/>
                  </a:lnTo>
                  <a:lnTo>
                    <a:pt x="271" y="381"/>
                  </a:lnTo>
                  <a:lnTo>
                    <a:pt x="273" y="422"/>
                  </a:lnTo>
                  <a:lnTo>
                    <a:pt x="240" y="430"/>
                  </a:lnTo>
                  <a:lnTo>
                    <a:pt x="209" y="439"/>
                  </a:lnTo>
                  <a:lnTo>
                    <a:pt x="213" y="468"/>
                  </a:lnTo>
                  <a:lnTo>
                    <a:pt x="166" y="468"/>
                  </a:lnTo>
                  <a:lnTo>
                    <a:pt x="209" y="527"/>
                  </a:lnTo>
                  <a:lnTo>
                    <a:pt x="228" y="531"/>
                  </a:lnTo>
                  <a:lnTo>
                    <a:pt x="249" y="535"/>
                  </a:lnTo>
                  <a:lnTo>
                    <a:pt x="258" y="560"/>
                  </a:lnTo>
                  <a:lnTo>
                    <a:pt x="269" y="550"/>
                  </a:lnTo>
                  <a:lnTo>
                    <a:pt x="308" y="545"/>
                  </a:lnTo>
                  <a:lnTo>
                    <a:pt x="328" y="554"/>
                  </a:lnTo>
                  <a:lnTo>
                    <a:pt x="342" y="567"/>
                  </a:lnTo>
                  <a:lnTo>
                    <a:pt x="353" y="554"/>
                  </a:lnTo>
                  <a:lnTo>
                    <a:pt x="378" y="557"/>
                  </a:lnTo>
                  <a:lnTo>
                    <a:pt x="335" y="425"/>
                  </a:lnTo>
                  <a:lnTo>
                    <a:pt x="352" y="418"/>
                  </a:lnTo>
                  <a:lnTo>
                    <a:pt x="408" y="389"/>
                  </a:lnTo>
                  <a:lnTo>
                    <a:pt x="418" y="388"/>
                  </a:lnTo>
                  <a:lnTo>
                    <a:pt x="409" y="377"/>
                  </a:lnTo>
                  <a:lnTo>
                    <a:pt x="422" y="382"/>
                  </a:lnTo>
                  <a:lnTo>
                    <a:pt x="422" y="368"/>
                  </a:lnTo>
                  <a:lnTo>
                    <a:pt x="430" y="359"/>
                  </a:lnTo>
                  <a:lnTo>
                    <a:pt x="434" y="363"/>
                  </a:lnTo>
                  <a:lnTo>
                    <a:pt x="446" y="363"/>
                  </a:lnTo>
                  <a:lnTo>
                    <a:pt x="459" y="371"/>
                  </a:lnTo>
                  <a:lnTo>
                    <a:pt x="475" y="355"/>
                  </a:lnTo>
                  <a:lnTo>
                    <a:pt x="485" y="359"/>
                  </a:lnTo>
                  <a:lnTo>
                    <a:pt x="474" y="382"/>
                  </a:lnTo>
                  <a:lnTo>
                    <a:pt x="482" y="414"/>
                  </a:lnTo>
                  <a:lnTo>
                    <a:pt x="511" y="432"/>
                  </a:lnTo>
                  <a:lnTo>
                    <a:pt x="511" y="439"/>
                  </a:lnTo>
                  <a:lnTo>
                    <a:pt x="501" y="454"/>
                  </a:lnTo>
                  <a:lnTo>
                    <a:pt x="506" y="461"/>
                  </a:lnTo>
                  <a:lnTo>
                    <a:pt x="541" y="474"/>
                  </a:lnTo>
                  <a:lnTo>
                    <a:pt x="552" y="494"/>
                  </a:lnTo>
                  <a:lnTo>
                    <a:pt x="587" y="483"/>
                  </a:lnTo>
                  <a:lnTo>
                    <a:pt x="624" y="474"/>
                  </a:lnTo>
                  <a:lnTo>
                    <a:pt x="654" y="534"/>
                  </a:lnTo>
                  <a:lnTo>
                    <a:pt x="665" y="561"/>
                  </a:lnTo>
                  <a:lnTo>
                    <a:pt x="655" y="568"/>
                  </a:lnTo>
                  <a:lnTo>
                    <a:pt x="650" y="578"/>
                  </a:lnTo>
                  <a:lnTo>
                    <a:pt x="679" y="587"/>
                  </a:lnTo>
                  <a:lnTo>
                    <a:pt x="688" y="600"/>
                  </a:lnTo>
                  <a:lnTo>
                    <a:pt x="728" y="587"/>
                  </a:lnTo>
                  <a:lnTo>
                    <a:pt x="742" y="600"/>
                  </a:lnTo>
                  <a:lnTo>
                    <a:pt x="769" y="584"/>
                  </a:lnTo>
                  <a:lnTo>
                    <a:pt x="789" y="582"/>
                  </a:lnTo>
                  <a:lnTo>
                    <a:pt x="813" y="586"/>
                  </a:lnTo>
                  <a:lnTo>
                    <a:pt x="866" y="586"/>
                  </a:lnTo>
                  <a:lnTo>
                    <a:pt x="852" y="575"/>
                  </a:lnTo>
                  <a:lnTo>
                    <a:pt x="852" y="557"/>
                  </a:lnTo>
                  <a:lnTo>
                    <a:pt x="860" y="546"/>
                  </a:lnTo>
                  <a:lnTo>
                    <a:pt x="860" y="536"/>
                  </a:lnTo>
                  <a:lnTo>
                    <a:pt x="844" y="528"/>
                  </a:lnTo>
                  <a:lnTo>
                    <a:pt x="877" y="525"/>
                  </a:lnTo>
                  <a:lnTo>
                    <a:pt x="906" y="528"/>
                  </a:lnTo>
                  <a:lnTo>
                    <a:pt x="912" y="536"/>
                  </a:lnTo>
                  <a:lnTo>
                    <a:pt x="936" y="534"/>
                  </a:lnTo>
                  <a:lnTo>
                    <a:pt x="919" y="507"/>
                  </a:lnTo>
                  <a:lnTo>
                    <a:pt x="937" y="503"/>
                  </a:lnTo>
                  <a:lnTo>
                    <a:pt x="1018" y="514"/>
                  </a:lnTo>
                  <a:lnTo>
                    <a:pt x="1086" y="520"/>
                  </a:lnTo>
                  <a:lnTo>
                    <a:pt x="1135" y="542"/>
                  </a:lnTo>
                  <a:lnTo>
                    <a:pt x="1160" y="542"/>
                  </a:lnTo>
                  <a:lnTo>
                    <a:pt x="1168" y="567"/>
                  </a:lnTo>
                  <a:lnTo>
                    <a:pt x="1187" y="514"/>
                  </a:lnTo>
                  <a:lnTo>
                    <a:pt x="1160" y="457"/>
                  </a:lnTo>
                  <a:lnTo>
                    <a:pt x="1242" y="437"/>
                  </a:lnTo>
                  <a:lnTo>
                    <a:pt x="1252" y="406"/>
                  </a:lnTo>
                  <a:lnTo>
                    <a:pt x="1264" y="359"/>
                  </a:lnTo>
                  <a:lnTo>
                    <a:pt x="1349" y="363"/>
                  </a:lnTo>
                  <a:lnTo>
                    <a:pt x="1362" y="308"/>
                  </a:lnTo>
                  <a:close/>
                </a:path>
              </a:pathLst>
            </a:custGeom>
            <a:solidFill>
              <a:srgbClr val="9DC6E2"/>
            </a:solidFill>
            <a:ln w="1651">
              <a:solidFill>
                <a:srgbClr val="004070"/>
              </a:solidFill>
              <a:prstDash val="solid"/>
              <a:round/>
              <a:headEnd/>
              <a:tailEnd/>
            </a:ln>
          </p:spPr>
          <p:txBody>
            <a:bodyPr/>
            <a:lstStyle/>
            <a:p>
              <a:endParaRPr lang="en-US"/>
            </a:p>
          </p:txBody>
        </p:sp>
        <p:sp>
          <p:nvSpPr>
            <p:cNvPr id="509" name="Freeform 239"/>
            <p:cNvSpPr>
              <a:spLocks/>
            </p:cNvSpPr>
            <p:nvPr/>
          </p:nvSpPr>
          <p:spPr bwMode="auto">
            <a:xfrm>
              <a:off x="2316" y="1816"/>
              <a:ext cx="143" cy="97"/>
            </a:xfrm>
            <a:custGeom>
              <a:avLst/>
              <a:gdLst>
                <a:gd name="T0" fmla="*/ 58 w 609"/>
                <a:gd name="T1" fmla="*/ 166 h 371"/>
                <a:gd name="T2" fmla="*/ 69 w 609"/>
                <a:gd name="T3" fmla="*/ 139 h 371"/>
                <a:gd name="T4" fmla="*/ 83 w 609"/>
                <a:gd name="T5" fmla="*/ 126 h 371"/>
                <a:gd name="T6" fmla="*/ 109 w 609"/>
                <a:gd name="T7" fmla="*/ 132 h 371"/>
                <a:gd name="T8" fmla="*/ 139 w 609"/>
                <a:gd name="T9" fmla="*/ 140 h 371"/>
                <a:gd name="T10" fmla="*/ 147 w 609"/>
                <a:gd name="T11" fmla="*/ 148 h 371"/>
                <a:gd name="T12" fmla="*/ 166 w 609"/>
                <a:gd name="T13" fmla="*/ 166 h 371"/>
                <a:gd name="T14" fmla="*/ 180 w 609"/>
                <a:gd name="T15" fmla="*/ 209 h 371"/>
                <a:gd name="T16" fmla="*/ 204 w 609"/>
                <a:gd name="T17" fmla="*/ 205 h 371"/>
                <a:gd name="T18" fmla="*/ 237 w 609"/>
                <a:gd name="T19" fmla="*/ 209 h 371"/>
                <a:gd name="T20" fmla="*/ 285 w 609"/>
                <a:gd name="T21" fmla="*/ 258 h 371"/>
                <a:gd name="T22" fmla="*/ 337 w 609"/>
                <a:gd name="T23" fmla="*/ 289 h 371"/>
                <a:gd name="T24" fmla="*/ 385 w 609"/>
                <a:gd name="T25" fmla="*/ 319 h 371"/>
                <a:gd name="T26" fmla="*/ 404 w 609"/>
                <a:gd name="T27" fmla="*/ 371 h 371"/>
                <a:gd name="T28" fmla="*/ 436 w 609"/>
                <a:gd name="T29" fmla="*/ 330 h 371"/>
                <a:gd name="T30" fmla="*/ 439 w 609"/>
                <a:gd name="T31" fmla="*/ 291 h 371"/>
                <a:gd name="T32" fmla="*/ 421 w 609"/>
                <a:gd name="T33" fmla="*/ 236 h 371"/>
                <a:gd name="T34" fmla="*/ 461 w 609"/>
                <a:gd name="T35" fmla="*/ 224 h 371"/>
                <a:gd name="T36" fmla="*/ 513 w 609"/>
                <a:gd name="T37" fmla="*/ 235 h 371"/>
                <a:gd name="T38" fmla="*/ 595 w 609"/>
                <a:gd name="T39" fmla="*/ 229 h 371"/>
                <a:gd name="T40" fmla="*/ 595 w 609"/>
                <a:gd name="T41" fmla="*/ 196 h 371"/>
                <a:gd name="T42" fmla="*/ 496 w 609"/>
                <a:gd name="T43" fmla="*/ 196 h 371"/>
                <a:gd name="T44" fmla="*/ 447 w 609"/>
                <a:gd name="T45" fmla="*/ 192 h 371"/>
                <a:gd name="T46" fmla="*/ 403 w 609"/>
                <a:gd name="T47" fmla="*/ 209 h 371"/>
                <a:gd name="T48" fmla="*/ 373 w 609"/>
                <a:gd name="T49" fmla="*/ 205 h 371"/>
                <a:gd name="T50" fmla="*/ 349 w 609"/>
                <a:gd name="T51" fmla="*/ 207 h 371"/>
                <a:gd name="T52" fmla="*/ 320 w 609"/>
                <a:gd name="T53" fmla="*/ 192 h 371"/>
                <a:gd name="T54" fmla="*/ 319 w 609"/>
                <a:gd name="T55" fmla="*/ 180 h 371"/>
                <a:gd name="T56" fmla="*/ 315 w 609"/>
                <a:gd name="T57" fmla="*/ 137 h 371"/>
                <a:gd name="T58" fmla="*/ 219 w 609"/>
                <a:gd name="T59" fmla="*/ 103 h 371"/>
                <a:gd name="T60" fmla="*/ 171 w 609"/>
                <a:gd name="T61" fmla="*/ 73 h 371"/>
                <a:gd name="T62" fmla="*/ 110 w 609"/>
                <a:gd name="T63" fmla="*/ 88 h 371"/>
                <a:gd name="T64" fmla="*/ 72 w 609"/>
                <a:gd name="T65" fmla="*/ 38 h 371"/>
                <a:gd name="T66" fmla="*/ 73 w 609"/>
                <a:gd name="T67" fmla="*/ 0 h 371"/>
                <a:gd name="T68" fmla="*/ 43 w 609"/>
                <a:gd name="T69" fmla="*/ 169 h 37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09"/>
                <a:gd name="T106" fmla="*/ 0 h 371"/>
                <a:gd name="T107" fmla="*/ 609 w 609"/>
                <a:gd name="T108" fmla="*/ 371 h 37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09" h="371">
                  <a:moveTo>
                    <a:pt x="43" y="169"/>
                  </a:moveTo>
                  <a:lnTo>
                    <a:pt x="58" y="166"/>
                  </a:lnTo>
                  <a:lnTo>
                    <a:pt x="63" y="151"/>
                  </a:lnTo>
                  <a:lnTo>
                    <a:pt x="69" y="139"/>
                  </a:lnTo>
                  <a:lnTo>
                    <a:pt x="87" y="146"/>
                  </a:lnTo>
                  <a:lnTo>
                    <a:pt x="83" y="126"/>
                  </a:lnTo>
                  <a:lnTo>
                    <a:pt x="99" y="119"/>
                  </a:lnTo>
                  <a:lnTo>
                    <a:pt x="109" y="132"/>
                  </a:lnTo>
                  <a:lnTo>
                    <a:pt x="124" y="132"/>
                  </a:lnTo>
                  <a:lnTo>
                    <a:pt x="139" y="140"/>
                  </a:lnTo>
                  <a:lnTo>
                    <a:pt x="147" y="146"/>
                  </a:lnTo>
                  <a:lnTo>
                    <a:pt x="147" y="148"/>
                  </a:lnTo>
                  <a:lnTo>
                    <a:pt x="149" y="161"/>
                  </a:lnTo>
                  <a:lnTo>
                    <a:pt x="166" y="166"/>
                  </a:lnTo>
                  <a:lnTo>
                    <a:pt x="166" y="183"/>
                  </a:lnTo>
                  <a:lnTo>
                    <a:pt x="180" y="209"/>
                  </a:lnTo>
                  <a:lnTo>
                    <a:pt x="197" y="212"/>
                  </a:lnTo>
                  <a:lnTo>
                    <a:pt x="204" y="205"/>
                  </a:lnTo>
                  <a:lnTo>
                    <a:pt x="221" y="195"/>
                  </a:lnTo>
                  <a:lnTo>
                    <a:pt x="237" y="209"/>
                  </a:lnTo>
                  <a:lnTo>
                    <a:pt x="256" y="229"/>
                  </a:lnTo>
                  <a:lnTo>
                    <a:pt x="285" y="258"/>
                  </a:lnTo>
                  <a:lnTo>
                    <a:pt x="335" y="271"/>
                  </a:lnTo>
                  <a:lnTo>
                    <a:pt x="337" y="289"/>
                  </a:lnTo>
                  <a:lnTo>
                    <a:pt x="370" y="301"/>
                  </a:lnTo>
                  <a:lnTo>
                    <a:pt x="385" y="319"/>
                  </a:lnTo>
                  <a:lnTo>
                    <a:pt x="374" y="370"/>
                  </a:lnTo>
                  <a:lnTo>
                    <a:pt x="404" y="371"/>
                  </a:lnTo>
                  <a:lnTo>
                    <a:pt x="423" y="345"/>
                  </a:lnTo>
                  <a:lnTo>
                    <a:pt x="436" y="330"/>
                  </a:lnTo>
                  <a:lnTo>
                    <a:pt x="444" y="316"/>
                  </a:lnTo>
                  <a:lnTo>
                    <a:pt x="439" y="291"/>
                  </a:lnTo>
                  <a:lnTo>
                    <a:pt x="415" y="282"/>
                  </a:lnTo>
                  <a:lnTo>
                    <a:pt x="421" y="236"/>
                  </a:lnTo>
                  <a:lnTo>
                    <a:pt x="443" y="218"/>
                  </a:lnTo>
                  <a:lnTo>
                    <a:pt x="461" y="224"/>
                  </a:lnTo>
                  <a:lnTo>
                    <a:pt x="506" y="216"/>
                  </a:lnTo>
                  <a:lnTo>
                    <a:pt x="513" y="235"/>
                  </a:lnTo>
                  <a:lnTo>
                    <a:pt x="539" y="234"/>
                  </a:lnTo>
                  <a:lnTo>
                    <a:pt x="595" y="229"/>
                  </a:lnTo>
                  <a:lnTo>
                    <a:pt x="609" y="209"/>
                  </a:lnTo>
                  <a:lnTo>
                    <a:pt x="595" y="196"/>
                  </a:lnTo>
                  <a:lnTo>
                    <a:pt x="560" y="196"/>
                  </a:lnTo>
                  <a:lnTo>
                    <a:pt x="496" y="196"/>
                  </a:lnTo>
                  <a:lnTo>
                    <a:pt x="472" y="196"/>
                  </a:lnTo>
                  <a:lnTo>
                    <a:pt x="447" y="192"/>
                  </a:lnTo>
                  <a:lnTo>
                    <a:pt x="407" y="212"/>
                  </a:lnTo>
                  <a:lnTo>
                    <a:pt x="403" y="209"/>
                  </a:lnTo>
                  <a:lnTo>
                    <a:pt x="393" y="199"/>
                  </a:lnTo>
                  <a:lnTo>
                    <a:pt x="373" y="205"/>
                  </a:lnTo>
                  <a:lnTo>
                    <a:pt x="353" y="212"/>
                  </a:lnTo>
                  <a:lnTo>
                    <a:pt x="349" y="207"/>
                  </a:lnTo>
                  <a:lnTo>
                    <a:pt x="345" y="199"/>
                  </a:lnTo>
                  <a:lnTo>
                    <a:pt x="320" y="192"/>
                  </a:lnTo>
                  <a:lnTo>
                    <a:pt x="315" y="190"/>
                  </a:lnTo>
                  <a:lnTo>
                    <a:pt x="319" y="180"/>
                  </a:lnTo>
                  <a:lnTo>
                    <a:pt x="331" y="173"/>
                  </a:lnTo>
                  <a:lnTo>
                    <a:pt x="315" y="137"/>
                  </a:lnTo>
                  <a:lnTo>
                    <a:pt x="289" y="86"/>
                  </a:lnTo>
                  <a:lnTo>
                    <a:pt x="219" y="103"/>
                  </a:lnTo>
                  <a:lnTo>
                    <a:pt x="204" y="86"/>
                  </a:lnTo>
                  <a:lnTo>
                    <a:pt x="171" y="73"/>
                  </a:lnTo>
                  <a:lnTo>
                    <a:pt x="140" y="93"/>
                  </a:lnTo>
                  <a:lnTo>
                    <a:pt x="110" y="88"/>
                  </a:lnTo>
                  <a:lnTo>
                    <a:pt x="77" y="66"/>
                  </a:lnTo>
                  <a:lnTo>
                    <a:pt x="72" y="38"/>
                  </a:lnTo>
                  <a:lnTo>
                    <a:pt x="74" y="19"/>
                  </a:lnTo>
                  <a:lnTo>
                    <a:pt x="73" y="0"/>
                  </a:lnTo>
                  <a:lnTo>
                    <a:pt x="0" y="38"/>
                  </a:lnTo>
                  <a:lnTo>
                    <a:pt x="43" y="169"/>
                  </a:lnTo>
                  <a:close/>
                </a:path>
              </a:pathLst>
            </a:custGeom>
            <a:solidFill>
              <a:srgbClr val="9DC6E2"/>
            </a:solidFill>
            <a:ln w="1651">
              <a:solidFill>
                <a:srgbClr val="004070"/>
              </a:solidFill>
              <a:prstDash val="solid"/>
              <a:round/>
              <a:headEnd/>
              <a:tailEnd/>
            </a:ln>
          </p:spPr>
          <p:txBody>
            <a:bodyPr/>
            <a:lstStyle/>
            <a:p>
              <a:endParaRPr lang="en-US"/>
            </a:p>
          </p:txBody>
        </p:sp>
        <p:sp>
          <p:nvSpPr>
            <p:cNvPr id="510" name="Freeform 240"/>
            <p:cNvSpPr>
              <a:spLocks/>
            </p:cNvSpPr>
            <p:nvPr/>
          </p:nvSpPr>
          <p:spPr bwMode="auto">
            <a:xfrm>
              <a:off x="2297" y="1848"/>
              <a:ext cx="110" cy="84"/>
            </a:xfrm>
            <a:custGeom>
              <a:avLst/>
              <a:gdLst>
                <a:gd name="T0" fmla="*/ 0 w 466"/>
                <a:gd name="T1" fmla="*/ 47 h 325"/>
                <a:gd name="T2" fmla="*/ 3 w 466"/>
                <a:gd name="T3" fmla="*/ 90 h 325"/>
                <a:gd name="T4" fmla="*/ 29 w 466"/>
                <a:gd name="T5" fmla="*/ 64 h 325"/>
                <a:gd name="T6" fmla="*/ 64 w 466"/>
                <a:gd name="T7" fmla="*/ 97 h 325"/>
                <a:gd name="T8" fmla="*/ 49 w 466"/>
                <a:gd name="T9" fmla="*/ 117 h 325"/>
                <a:gd name="T10" fmla="*/ 6 w 466"/>
                <a:gd name="T11" fmla="*/ 98 h 325"/>
                <a:gd name="T12" fmla="*/ 2 w 466"/>
                <a:gd name="T13" fmla="*/ 127 h 325"/>
                <a:gd name="T14" fmla="*/ 6 w 466"/>
                <a:gd name="T15" fmla="*/ 143 h 325"/>
                <a:gd name="T16" fmla="*/ 29 w 466"/>
                <a:gd name="T17" fmla="*/ 148 h 325"/>
                <a:gd name="T18" fmla="*/ 18 w 466"/>
                <a:gd name="T19" fmla="*/ 165 h 325"/>
                <a:gd name="T20" fmla="*/ 39 w 466"/>
                <a:gd name="T21" fmla="*/ 179 h 325"/>
                <a:gd name="T22" fmla="*/ 39 w 466"/>
                <a:gd name="T23" fmla="*/ 237 h 325"/>
                <a:gd name="T24" fmla="*/ 102 w 466"/>
                <a:gd name="T25" fmla="*/ 220 h 325"/>
                <a:gd name="T26" fmla="*/ 138 w 466"/>
                <a:gd name="T27" fmla="*/ 203 h 325"/>
                <a:gd name="T28" fmla="*/ 220 w 466"/>
                <a:gd name="T29" fmla="*/ 241 h 325"/>
                <a:gd name="T30" fmla="*/ 271 w 466"/>
                <a:gd name="T31" fmla="*/ 265 h 325"/>
                <a:gd name="T32" fmla="*/ 282 w 466"/>
                <a:gd name="T33" fmla="*/ 276 h 325"/>
                <a:gd name="T34" fmla="*/ 288 w 466"/>
                <a:gd name="T35" fmla="*/ 304 h 325"/>
                <a:gd name="T36" fmla="*/ 336 w 466"/>
                <a:gd name="T37" fmla="*/ 325 h 325"/>
                <a:gd name="T38" fmla="*/ 407 w 466"/>
                <a:gd name="T39" fmla="*/ 248 h 325"/>
                <a:gd name="T40" fmla="*/ 454 w 466"/>
                <a:gd name="T41" fmla="*/ 248 h 325"/>
                <a:gd name="T42" fmla="*/ 461 w 466"/>
                <a:gd name="T43" fmla="*/ 215 h 325"/>
                <a:gd name="T44" fmla="*/ 466 w 466"/>
                <a:gd name="T45" fmla="*/ 201 h 325"/>
                <a:gd name="T46" fmla="*/ 451 w 466"/>
                <a:gd name="T47" fmla="*/ 181 h 325"/>
                <a:gd name="T48" fmla="*/ 417 w 466"/>
                <a:gd name="T49" fmla="*/ 168 h 325"/>
                <a:gd name="T50" fmla="*/ 414 w 466"/>
                <a:gd name="T51" fmla="*/ 152 h 325"/>
                <a:gd name="T52" fmla="*/ 365 w 466"/>
                <a:gd name="T53" fmla="*/ 139 h 325"/>
                <a:gd name="T54" fmla="*/ 336 w 466"/>
                <a:gd name="T55" fmla="*/ 110 h 325"/>
                <a:gd name="T56" fmla="*/ 325 w 466"/>
                <a:gd name="T57" fmla="*/ 93 h 325"/>
                <a:gd name="T58" fmla="*/ 301 w 466"/>
                <a:gd name="T59" fmla="*/ 75 h 325"/>
                <a:gd name="T60" fmla="*/ 286 w 466"/>
                <a:gd name="T61" fmla="*/ 84 h 325"/>
                <a:gd name="T62" fmla="*/ 277 w 466"/>
                <a:gd name="T63" fmla="*/ 93 h 325"/>
                <a:gd name="T64" fmla="*/ 260 w 466"/>
                <a:gd name="T65" fmla="*/ 90 h 325"/>
                <a:gd name="T66" fmla="*/ 246 w 466"/>
                <a:gd name="T67" fmla="*/ 64 h 325"/>
                <a:gd name="T68" fmla="*/ 245 w 466"/>
                <a:gd name="T69" fmla="*/ 47 h 325"/>
                <a:gd name="T70" fmla="*/ 229 w 466"/>
                <a:gd name="T71" fmla="*/ 42 h 325"/>
                <a:gd name="T72" fmla="*/ 224 w 466"/>
                <a:gd name="T73" fmla="*/ 27 h 325"/>
                <a:gd name="T74" fmla="*/ 204 w 466"/>
                <a:gd name="T75" fmla="*/ 13 h 325"/>
                <a:gd name="T76" fmla="*/ 189 w 466"/>
                <a:gd name="T77" fmla="*/ 13 h 325"/>
                <a:gd name="T78" fmla="*/ 179 w 466"/>
                <a:gd name="T79" fmla="*/ 0 h 325"/>
                <a:gd name="T80" fmla="*/ 163 w 466"/>
                <a:gd name="T81" fmla="*/ 7 h 325"/>
                <a:gd name="T82" fmla="*/ 168 w 466"/>
                <a:gd name="T83" fmla="*/ 27 h 325"/>
                <a:gd name="T84" fmla="*/ 160 w 466"/>
                <a:gd name="T85" fmla="*/ 22 h 325"/>
                <a:gd name="T86" fmla="*/ 149 w 466"/>
                <a:gd name="T87" fmla="*/ 20 h 325"/>
                <a:gd name="T88" fmla="*/ 138 w 466"/>
                <a:gd name="T89" fmla="*/ 47 h 325"/>
                <a:gd name="T90" fmla="*/ 120 w 466"/>
                <a:gd name="T91" fmla="*/ 50 h 325"/>
                <a:gd name="T92" fmla="*/ 102 w 466"/>
                <a:gd name="T93" fmla="*/ 46 h 325"/>
                <a:gd name="T94" fmla="*/ 87 w 466"/>
                <a:gd name="T95" fmla="*/ 60 h 325"/>
                <a:gd name="T96" fmla="*/ 73 w 466"/>
                <a:gd name="T97" fmla="*/ 47 h 325"/>
                <a:gd name="T98" fmla="*/ 51 w 466"/>
                <a:gd name="T99" fmla="*/ 35 h 325"/>
                <a:gd name="T100" fmla="*/ 0 w 466"/>
                <a:gd name="T101" fmla="*/ 47 h 32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66"/>
                <a:gd name="T154" fmla="*/ 0 h 325"/>
                <a:gd name="T155" fmla="*/ 466 w 466"/>
                <a:gd name="T156" fmla="*/ 325 h 32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66" h="325">
                  <a:moveTo>
                    <a:pt x="0" y="47"/>
                  </a:moveTo>
                  <a:lnTo>
                    <a:pt x="3" y="90"/>
                  </a:lnTo>
                  <a:lnTo>
                    <a:pt x="29" y="64"/>
                  </a:lnTo>
                  <a:lnTo>
                    <a:pt x="64" y="97"/>
                  </a:lnTo>
                  <a:lnTo>
                    <a:pt x="49" y="117"/>
                  </a:lnTo>
                  <a:lnTo>
                    <a:pt x="6" y="98"/>
                  </a:lnTo>
                  <a:lnTo>
                    <a:pt x="2" y="127"/>
                  </a:lnTo>
                  <a:lnTo>
                    <a:pt x="6" y="143"/>
                  </a:lnTo>
                  <a:lnTo>
                    <a:pt x="29" y="148"/>
                  </a:lnTo>
                  <a:lnTo>
                    <a:pt x="18" y="165"/>
                  </a:lnTo>
                  <a:lnTo>
                    <a:pt x="39" y="179"/>
                  </a:lnTo>
                  <a:lnTo>
                    <a:pt x="39" y="237"/>
                  </a:lnTo>
                  <a:lnTo>
                    <a:pt x="102" y="220"/>
                  </a:lnTo>
                  <a:lnTo>
                    <a:pt x="138" y="203"/>
                  </a:lnTo>
                  <a:lnTo>
                    <a:pt x="220" y="241"/>
                  </a:lnTo>
                  <a:lnTo>
                    <a:pt x="271" y="265"/>
                  </a:lnTo>
                  <a:lnTo>
                    <a:pt x="282" y="276"/>
                  </a:lnTo>
                  <a:lnTo>
                    <a:pt x="288" y="304"/>
                  </a:lnTo>
                  <a:lnTo>
                    <a:pt x="336" y="325"/>
                  </a:lnTo>
                  <a:lnTo>
                    <a:pt x="407" y="248"/>
                  </a:lnTo>
                  <a:lnTo>
                    <a:pt x="454" y="248"/>
                  </a:lnTo>
                  <a:lnTo>
                    <a:pt x="461" y="215"/>
                  </a:lnTo>
                  <a:lnTo>
                    <a:pt x="466" y="201"/>
                  </a:lnTo>
                  <a:lnTo>
                    <a:pt x="451" y="181"/>
                  </a:lnTo>
                  <a:lnTo>
                    <a:pt x="417" y="168"/>
                  </a:lnTo>
                  <a:lnTo>
                    <a:pt x="414" y="152"/>
                  </a:lnTo>
                  <a:lnTo>
                    <a:pt x="365" y="139"/>
                  </a:lnTo>
                  <a:lnTo>
                    <a:pt x="336" y="110"/>
                  </a:lnTo>
                  <a:lnTo>
                    <a:pt x="325" y="93"/>
                  </a:lnTo>
                  <a:lnTo>
                    <a:pt x="301" y="75"/>
                  </a:lnTo>
                  <a:lnTo>
                    <a:pt x="286" y="84"/>
                  </a:lnTo>
                  <a:lnTo>
                    <a:pt x="277" y="93"/>
                  </a:lnTo>
                  <a:lnTo>
                    <a:pt x="260" y="90"/>
                  </a:lnTo>
                  <a:lnTo>
                    <a:pt x="246" y="64"/>
                  </a:lnTo>
                  <a:lnTo>
                    <a:pt x="245" y="47"/>
                  </a:lnTo>
                  <a:lnTo>
                    <a:pt x="229" y="42"/>
                  </a:lnTo>
                  <a:lnTo>
                    <a:pt x="224" y="27"/>
                  </a:lnTo>
                  <a:lnTo>
                    <a:pt x="204" y="13"/>
                  </a:lnTo>
                  <a:lnTo>
                    <a:pt x="189" y="13"/>
                  </a:lnTo>
                  <a:lnTo>
                    <a:pt x="179" y="0"/>
                  </a:lnTo>
                  <a:lnTo>
                    <a:pt x="163" y="7"/>
                  </a:lnTo>
                  <a:lnTo>
                    <a:pt x="168" y="27"/>
                  </a:lnTo>
                  <a:lnTo>
                    <a:pt x="160" y="22"/>
                  </a:lnTo>
                  <a:lnTo>
                    <a:pt x="149" y="20"/>
                  </a:lnTo>
                  <a:lnTo>
                    <a:pt x="138" y="47"/>
                  </a:lnTo>
                  <a:lnTo>
                    <a:pt x="120" y="50"/>
                  </a:lnTo>
                  <a:lnTo>
                    <a:pt x="102" y="46"/>
                  </a:lnTo>
                  <a:lnTo>
                    <a:pt x="87" y="60"/>
                  </a:lnTo>
                  <a:lnTo>
                    <a:pt x="73" y="47"/>
                  </a:lnTo>
                  <a:lnTo>
                    <a:pt x="51" y="35"/>
                  </a:lnTo>
                  <a:lnTo>
                    <a:pt x="0" y="47"/>
                  </a:lnTo>
                  <a:close/>
                </a:path>
              </a:pathLst>
            </a:custGeom>
            <a:solidFill>
              <a:srgbClr val="9DC6E2"/>
            </a:solidFill>
            <a:ln w="1651">
              <a:solidFill>
                <a:srgbClr val="004070"/>
              </a:solidFill>
              <a:prstDash val="solid"/>
              <a:round/>
              <a:headEnd/>
              <a:tailEnd/>
            </a:ln>
          </p:spPr>
          <p:txBody>
            <a:bodyPr/>
            <a:lstStyle/>
            <a:p>
              <a:endParaRPr lang="en-US"/>
            </a:p>
          </p:txBody>
        </p:sp>
        <p:sp>
          <p:nvSpPr>
            <p:cNvPr id="511" name="Freeform 241"/>
            <p:cNvSpPr>
              <a:spLocks/>
            </p:cNvSpPr>
            <p:nvPr/>
          </p:nvSpPr>
          <p:spPr bwMode="auto">
            <a:xfrm>
              <a:off x="2420" y="1846"/>
              <a:ext cx="92" cy="43"/>
            </a:xfrm>
            <a:custGeom>
              <a:avLst/>
              <a:gdLst>
                <a:gd name="T0" fmla="*/ 99 w 389"/>
                <a:gd name="T1" fmla="*/ 119 h 167"/>
                <a:gd name="T2" fmla="*/ 70 w 389"/>
                <a:gd name="T3" fmla="*/ 119 h 167"/>
                <a:gd name="T4" fmla="*/ 13 w 389"/>
                <a:gd name="T5" fmla="*/ 125 h 167"/>
                <a:gd name="T6" fmla="*/ 0 w 389"/>
                <a:gd name="T7" fmla="*/ 143 h 167"/>
                <a:gd name="T8" fmla="*/ 13 w 389"/>
                <a:gd name="T9" fmla="*/ 152 h 167"/>
                <a:gd name="T10" fmla="*/ 26 w 389"/>
                <a:gd name="T11" fmla="*/ 157 h 167"/>
                <a:gd name="T12" fmla="*/ 104 w 389"/>
                <a:gd name="T13" fmla="*/ 156 h 167"/>
                <a:gd name="T14" fmla="*/ 156 w 389"/>
                <a:gd name="T15" fmla="*/ 156 h 167"/>
                <a:gd name="T16" fmla="*/ 180 w 389"/>
                <a:gd name="T17" fmla="*/ 167 h 167"/>
                <a:gd name="T18" fmla="*/ 188 w 389"/>
                <a:gd name="T19" fmla="*/ 146 h 167"/>
                <a:gd name="T20" fmla="*/ 210 w 389"/>
                <a:gd name="T21" fmla="*/ 143 h 167"/>
                <a:gd name="T22" fmla="*/ 242 w 389"/>
                <a:gd name="T23" fmla="*/ 136 h 167"/>
                <a:gd name="T24" fmla="*/ 269 w 389"/>
                <a:gd name="T25" fmla="*/ 131 h 167"/>
                <a:gd name="T26" fmla="*/ 319 w 389"/>
                <a:gd name="T27" fmla="*/ 103 h 167"/>
                <a:gd name="T28" fmla="*/ 371 w 389"/>
                <a:gd name="T29" fmla="*/ 77 h 167"/>
                <a:gd name="T30" fmla="*/ 389 w 389"/>
                <a:gd name="T31" fmla="*/ 64 h 167"/>
                <a:gd name="T32" fmla="*/ 382 w 389"/>
                <a:gd name="T33" fmla="*/ 39 h 167"/>
                <a:gd name="T34" fmla="*/ 357 w 389"/>
                <a:gd name="T35" fmla="*/ 39 h 167"/>
                <a:gd name="T36" fmla="*/ 332 w 389"/>
                <a:gd name="T37" fmla="*/ 26 h 167"/>
                <a:gd name="T38" fmla="*/ 306 w 389"/>
                <a:gd name="T39" fmla="*/ 17 h 167"/>
                <a:gd name="T40" fmla="*/ 240 w 389"/>
                <a:gd name="T41" fmla="*/ 11 h 167"/>
                <a:gd name="T42" fmla="*/ 159 w 389"/>
                <a:gd name="T43" fmla="*/ 0 h 167"/>
                <a:gd name="T44" fmla="*/ 143 w 389"/>
                <a:gd name="T45" fmla="*/ 4 h 167"/>
                <a:gd name="T46" fmla="*/ 148 w 389"/>
                <a:gd name="T47" fmla="*/ 17 h 167"/>
                <a:gd name="T48" fmla="*/ 158 w 389"/>
                <a:gd name="T49" fmla="*/ 31 h 167"/>
                <a:gd name="T50" fmla="*/ 134 w 389"/>
                <a:gd name="T51" fmla="*/ 33 h 167"/>
                <a:gd name="T52" fmla="*/ 128 w 389"/>
                <a:gd name="T53" fmla="*/ 25 h 167"/>
                <a:gd name="T54" fmla="*/ 101 w 389"/>
                <a:gd name="T55" fmla="*/ 22 h 167"/>
                <a:gd name="T56" fmla="*/ 66 w 389"/>
                <a:gd name="T57" fmla="*/ 25 h 167"/>
                <a:gd name="T58" fmla="*/ 82 w 389"/>
                <a:gd name="T59" fmla="*/ 33 h 167"/>
                <a:gd name="T60" fmla="*/ 85 w 389"/>
                <a:gd name="T61" fmla="*/ 43 h 167"/>
                <a:gd name="T62" fmla="*/ 74 w 389"/>
                <a:gd name="T63" fmla="*/ 54 h 167"/>
                <a:gd name="T64" fmla="*/ 74 w 389"/>
                <a:gd name="T65" fmla="*/ 72 h 167"/>
                <a:gd name="T66" fmla="*/ 88 w 389"/>
                <a:gd name="T67" fmla="*/ 83 h 167"/>
                <a:gd name="T68" fmla="*/ 134 w 389"/>
                <a:gd name="T69" fmla="*/ 83 h 167"/>
                <a:gd name="T70" fmla="*/ 151 w 389"/>
                <a:gd name="T71" fmla="*/ 81 h 167"/>
                <a:gd name="T72" fmla="*/ 166 w 389"/>
                <a:gd name="T73" fmla="*/ 97 h 167"/>
                <a:gd name="T74" fmla="*/ 149 w 389"/>
                <a:gd name="T75" fmla="*/ 116 h 167"/>
                <a:gd name="T76" fmla="*/ 133 w 389"/>
                <a:gd name="T77" fmla="*/ 116 h 167"/>
                <a:gd name="T78" fmla="*/ 117 w 389"/>
                <a:gd name="T79" fmla="*/ 114 h 167"/>
                <a:gd name="T80" fmla="*/ 108 w 389"/>
                <a:gd name="T81" fmla="*/ 116 h 167"/>
                <a:gd name="T82" fmla="*/ 99 w 389"/>
                <a:gd name="T83" fmla="*/ 119 h 16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89"/>
                <a:gd name="T127" fmla="*/ 0 h 167"/>
                <a:gd name="T128" fmla="*/ 389 w 389"/>
                <a:gd name="T129" fmla="*/ 167 h 16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89" h="167">
                  <a:moveTo>
                    <a:pt x="99" y="119"/>
                  </a:moveTo>
                  <a:lnTo>
                    <a:pt x="70" y="119"/>
                  </a:lnTo>
                  <a:lnTo>
                    <a:pt x="13" y="125"/>
                  </a:lnTo>
                  <a:lnTo>
                    <a:pt x="0" y="143"/>
                  </a:lnTo>
                  <a:lnTo>
                    <a:pt x="13" y="152"/>
                  </a:lnTo>
                  <a:lnTo>
                    <a:pt x="26" y="157"/>
                  </a:lnTo>
                  <a:lnTo>
                    <a:pt x="104" y="156"/>
                  </a:lnTo>
                  <a:lnTo>
                    <a:pt x="156" y="156"/>
                  </a:lnTo>
                  <a:lnTo>
                    <a:pt x="180" y="167"/>
                  </a:lnTo>
                  <a:lnTo>
                    <a:pt x="188" y="146"/>
                  </a:lnTo>
                  <a:lnTo>
                    <a:pt x="210" y="143"/>
                  </a:lnTo>
                  <a:lnTo>
                    <a:pt x="242" y="136"/>
                  </a:lnTo>
                  <a:lnTo>
                    <a:pt x="269" y="131"/>
                  </a:lnTo>
                  <a:lnTo>
                    <a:pt x="319" y="103"/>
                  </a:lnTo>
                  <a:lnTo>
                    <a:pt x="371" y="77"/>
                  </a:lnTo>
                  <a:lnTo>
                    <a:pt x="389" y="64"/>
                  </a:lnTo>
                  <a:lnTo>
                    <a:pt x="382" y="39"/>
                  </a:lnTo>
                  <a:lnTo>
                    <a:pt x="357" y="39"/>
                  </a:lnTo>
                  <a:lnTo>
                    <a:pt x="332" y="26"/>
                  </a:lnTo>
                  <a:lnTo>
                    <a:pt x="306" y="17"/>
                  </a:lnTo>
                  <a:lnTo>
                    <a:pt x="240" y="11"/>
                  </a:lnTo>
                  <a:lnTo>
                    <a:pt x="159" y="0"/>
                  </a:lnTo>
                  <a:lnTo>
                    <a:pt x="143" y="4"/>
                  </a:lnTo>
                  <a:lnTo>
                    <a:pt x="148" y="17"/>
                  </a:lnTo>
                  <a:lnTo>
                    <a:pt x="158" y="31"/>
                  </a:lnTo>
                  <a:lnTo>
                    <a:pt x="134" y="33"/>
                  </a:lnTo>
                  <a:lnTo>
                    <a:pt x="128" y="25"/>
                  </a:lnTo>
                  <a:lnTo>
                    <a:pt x="101" y="22"/>
                  </a:lnTo>
                  <a:lnTo>
                    <a:pt x="66" y="25"/>
                  </a:lnTo>
                  <a:lnTo>
                    <a:pt x="82" y="33"/>
                  </a:lnTo>
                  <a:lnTo>
                    <a:pt x="85" y="43"/>
                  </a:lnTo>
                  <a:lnTo>
                    <a:pt x="74" y="54"/>
                  </a:lnTo>
                  <a:lnTo>
                    <a:pt x="74" y="72"/>
                  </a:lnTo>
                  <a:lnTo>
                    <a:pt x="88" y="83"/>
                  </a:lnTo>
                  <a:lnTo>
                    <a:pt x="134" y="83"/>
                  </a:lnTo>
                  <a:lnTo>
                    <a:pt x="151" y="81"/>
                  </a:lnTo>
                  <a:lnTo>
                    <a:pt x="166" y="97"/>
                  </a:lnTo>
                  <a:lnTo>
                    <a:pt x="149" y="116"/>
                  </a:lnTo>
                  <a:lnTo>
                    <a:pt x="133" y="116"/>
                  </a:lnTo>
                  <a:lnTo>
                    <a:pt x="117" y="114"/>
                  </a:lnTo>
                  <a:lnTo>
                    <a:pt x="108" y="116"/>
                  </a:lnTo>
                  <a:lnTo>
                    <a:pt x="99" y="119"/>
                  </a:lnTo>
                  <a:close/>
                </a:path>
              </a:pathLst>
            </a:custGeom>
            <a:solidFill>
              <a:srgbClr val="9DC6E2"/>
            </a:solidFill>
            <a:ln w="1651">
              <a:solidFill>
                <a:srgbClr val="004070"/>
              </a:solidFill>
              <a:prstDash val="solid"/>
              <a:round/>
              <a:headEnd/>
              <a:tailEnd/>
            </a:ln>
          </p:spPr>
          <p:txBody>
            <a:bodyPr/>
            <a:lstStyle/>
            <a:p>
              <a:endParaRPr lang="en-US"/>
            </a:p>
          </p:txBody>
        </p:sp>
        <p:sp>
          <p:nvSpPr>
            <p:cNvPr id="512" name="Freeform 242"/>
            <p:cNvSpPr>
              <a:spLocks/>
            </p:cNvSpPr>
            <p:nvPr/>
          </p:nvSpPr>
          <p:spPr bwMode="auto">
            <a:xfrm>
              <a:off x="2412" y="1872"/>
              <a:ext cx="58" cy="45"/>
            </a:xfrm>
            <a:custGeom>
              <a:avLst/>
              <a:gdLst>
                <a:gd name="T0" fmla="*/ 0 w 247"/>
                <a:gd name="T1" fmla="*/ 146 h 172"/>
                <a:gd name="T2" fmla="*/ 3 w 247"/>
                <a:gd name="T3" fmla="*/ 152 h 172"/>
                <a:gd name="T4" fmla="*/ 21 w 247"/>
                <a:gd name="T5" fmla="*/ 155 h 172"/>
                <a:gd name="T6" fmla="*/ 65 w 247"/>
                <a:gd name="T7" fmla="*/ 157 h 172"/>
                <a:gd name="T8" fmla="*/ 117 w 247"/>
                <a:gd name="T9" fmla="*/ 103 h 172"/>
                <a:gd name="T10" fmla="*/ 129 w 247"/>
                <a:gd name="T11" fmla="*/ 137 h 172"/>
                <a:gd name="T12" fmla="*/ 144 w 247"/>
                <a:gd name="T13" fmla="*/ 172 h 172"/>
                <a:gd name="T14" fmla="*/ 176 w 247"/>
                <a:gd name="T15" fmla="*/ 158 h 172"/>
                <a:gd name="T16" fmla="*/ 210 w 247"/>
                <a:gd name="T17" fmla="*/ 144 h 172"/>
                <a:gd name="T18" fmla="*/ 245 w 247"/>
                <a:gd name="T19" fmla="*/ 155 h 172"/>
                <a:gd name="T20" fmla="*/ 247 w 247"/>
                <a:gd name="T21" fmla="*/ 104 h 172"/>
                <a:gd name="T22" fmla="*/ 223 w 247"/>
                <a:gd name="T23" fmla="*/ 95 h 172"/>
                <a:gd name="T24" fmla="*/ 209 w 247"/>
                <a:gd name="T25" fmla="*/ 96 h 172"/>
                <a:gd name="T26" fmla="*/ 218 w 247"/>
                <a:gd name="T27" fmla="*/ 64 h 172"/>
                <a:gd name="T28" fmla="*/ 190 w 247"/>
                <a:gd name="T29" fmla="*/ 57 h 172"/>
                <a:gd name="T30" fmla="*/ 165 w 247"/>
                <a:gd name="T31" fmla="*/ 55 h 172"/>
                <a:gd name="T32" fmla="*/ 131 w 247"/>
                <a:gd name="T33" fmla="*/ 55 h 172"/>
                <a:gd name="T34" fmla="*/ 103 w 247"/>
                <a:gd name="T35" fmla="*/ 55 h 172"/>
                <a:gd name="T36" fmla="*/ 70 w 247"/>
                <a:gd name="T37" fmla="*/ 55 h 172"/>
                <a:gd name="T38" fmla="*/ 41 w 247"/>
                <a:gd name="T39" fmla="*/ 49 h 172"/>
                <a:gd name="T40" fmla="*/ 37 w 247"/>
                <a:gd name="T41" fmla="*/ 45 h 172"/>
                <a:gd name="T42" fmla="*/ 43 w 247"/>
                <a:gd name="T43" fmla="*/ 33 h 172"/>
                <a:gd name="T44" fmla="*/ 55 w 247"/>
                <a:gd name="T45" fmla="*/ 24 h 172"/>
                <a:gd name="T46" fmla="*/ 102 w 247"/>
                <a:gd name="T47" fmla="*/ 16 h 172"/>
                <a:gd name="T48" fmla="*/ 99 w 247"/>
                <a:gd name="T49" fmla="*/ 0 h 172"/>
                <a:gd name="T50" fmla="*/ 63 w 247"/>
                <a:gd name="T51" fmla="*/ 5 h 172"/>
                <a:gd name="T52" fmla="*/ 33 w 247"/>
                <a:gd name="T53" fmla="*/ 4 h 172"/>
                <a:gd name="T54" fmla="*/ 14 w 247"/>
                <a:gd name="T55" fmla="*/ 20 h 172"/>
                <a:gd name="T56" fmla="*/ 7 w 247"/>
                <a:gd name="T57" fmla="*/ 55 h 172"/>
                <a:gd name="T58" fmla="*/ 8 w 247"/>
                <a:gd name="T59" fmla="*/ 63 h 172"/>
                <a:gd name="T60" fmla="*/ 5 w 247"/>
                <a:gd name="T61" fmla="*/ 66 h 172"/>
                <a:gd name="T62" fmla="*/ 27 w 247"/>
                <a:gd name="T63" fmla="*/ 73 h 172"/>
                <a:gd name="T64" fmla="*/ 38 w 247"/>
                <a:gd name="T65" fmla="*/ 92 h 172"/>
                <a:gd name="T66" fmla="*/ 32 w 247"/>
                <a:gd name="T67" fmla="*/ 114 h 172"/>
                <a:gd name="T68" fmla="*/ 26 w 247"/>
                <a:gd name="T69" fmla="*/ 117 h 172"/>
                <a:gd name="T70" fmla="*/ 18 w 247"/>
                <a:gd name="T71" fmla="*/ 126 h 172"/>
                <a:gd name="T72" fmla="*/ 0 w 247"/>
                <a:gd name="T73" fmla="*/ 146 h 17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7"/>
                <a:gd name="T112" fmla="*/ 0 h 172"/>
                <a:gd name="T113" fmla="*/ 247 w 247"/>
                <a:gd name="T114" fmla="*/ 172 h 17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7" h="172">
                  <a:moveTo>
                    <a:pt x="0" y="146"/>
                  </a:moveTo>
                  <a:lnTo>
                    <a:pt x="3" y="152"/>
                  </a:lnTo>
                  <a:lnTo>
                    <a:pt x="21" y="155"/>
                  </a:lnTo>
                  <a:lnTo>
                    <a:pt x="65" y="157"/>
                  </a:lnTo>
                  <a:lnTo>
                    <a:pt x="117" y="103"/>
                  </a:lnTo>
                  <a:lnTo>
                    <a:pt x="129" y="137"/>
                  </a:lnTo>
                  <a:lnTo>
                    <a:pt x="144" y="172"/>
                  </a:lnTo>
                  <a:lnTo>
                    <a:pt x="176" y="158"/>
                  </a:lnTo>
                  <a:lnTo>
                    <a:pt x="210" y="144"/>
                  </a:lnTo>
                  <a:lnTo>
                    <a:pt x="245" y="155"/>
                  </a:lnTo>
                  <a:lnTo>
                    <a:pt x="247" y="104"/>
                  </a:lnTo>
                  <a:lnTo>
                    <a:pt x="223" y="95"/>
                  </a:lnTo>
                  <a:lnTo>
                    <a:pt x="209" y="96"/>
                  </a:lnTo>
                  <a:lnTo>
                    <a:pt x="218" y="64"/>
                  </a:lnTo>
                  <a:lnTo>
                    <a:pt x="190" y="57"/>
                  </a:lnTo>
                  <a:lnTo>
                    <a:pt x="165" y="55"/>
                  </a:lnTo>
                  <a:lnTo>
                    <a:pt x="131" y="55"/>
                  </a:lnTo>
                  <a:lnTo>
                    <a:pt x="103" y="55"/>
                  </a:lnTo>
                  <a:lnTo>
                    <a:pt x="70" y="55"/>
                  </a:lnTo>
                  <a:lnTo>
                    <a:pt x="41" y="49"/>
                  </a:lnTo>
                  <a:lnTo>
                    <a:pt x="37" y="45"/>
                  </a:lnTo>
                  <a:lnTo>
                    <a:pt x="43" y="33"/>
                  </a:lnTo>
                  <a:lnTo>
                    <a:pt x="55" y="24"/>
                  </a:lnTo>
                  <a:lnTo>
                    <a:pt x="102" y="16"/>
                  </a:lnTo>
                  <a:lnTo>
                    <a:pt x="99" y="0"/>
                  </a:lnTo>
                  <a:lnTo>
                    <a:pt x="63" y="5"/>
                  </a:lnTo>
                  <a:lnTo>
                    <a:pt x="33" y="4"/>
                  </a:lnTo>
                  <a:lnTo>
                    <a:pt x="14" y="20"/>
                  </a:lnTo>
                  <a:lnTo>
                    <a:pt x="7" y="55"/>
                  </a:lnTo>
                  <a:lnTo>
                    <a:pt x="8" y="63"/>
                  </a:lnTo>
                  <a:lnTo>
                    <a:pt x="5" y="66"/>
                  </a:lnTo>
                  <a:lnTo>
                    <a:pt x="27" y="73"/>
                  </a:lnTo>
                  <a:lnTo>
                    <a:pt x="38" y="92"/>
                  </a:lnTo>
                  <a:lnTo>
                    <a:pt x="32" y="114"/>
                  </a:lnTo>
                  <a:lnTo>
                    <a:pt x="26" y="117"/>
                  </a:lnTo>
                  <a:lnTo>
                    <a:pt x="18" y="126"/>
                  </a:lnTo>
                  <a:lnTo>
                    <a:pt x="0" y="146"/>
                  </a:lnTo>
                  <a:close/>
                </a:path>
              </a:pathLst>
            </a:custGeom>
            <a:solidFill>
              <a:srgbClr val="9DC6E2"/>
            </a:solidFill>
            <a:ln w="1651">
              <a:solidFill>
                <a:srgbClr val="004070"/>
              </a:solidFill>
              <a:prstDash val="solid"/>
              <a:round/>
              <a:headEnd/>
              <a:tailEnd/>
            </a:ln>
          </p:spPr>
          <p:txBody>
            <a:bodyPr/>
            <a:lstStyle/>
            <a:p>
              <a:endParaRPr lang="en-US"/>
            </a:p>
          </p:txBody>
        </p:sp>
        <p:sp>
          <p:nvSpPr>
            <p:cNvPr id="513" name="Freeform 243"/>
            <p:cNvSpPr>
              <a:spLocks/>
            </p:cNvSpPr>
            <p:nvPr/>
          </p:nvSpPr>
          <p:spPr bwMode="auto">
            <a:xfrm>
              <a:off x="1988" y="1812"/>
              <a:ext cx="73" cy="63"/>
            </a:xfrm>
            <a:custGeom>
              <a:avLst/>
              <a:gdLst>
                <a:gd name="T0" fmla="*/ 0 w 311"/>
                <a:gd name="T1" fmla="*/ 58 h 245"/>
                <a:gd name="T2" fmla="*/ 0 w 311"/>
                <a:gd name="T3" fmla="*/ 18 h 245"/>
                <a:gd name="T4" fmla="*/ 79 w 311"/>
                <a:gd name="T5" fmla="*/ 0 h 245"/>
                <a:gd name="T6" fmla="*/ 144 w 311"/>
                <a:gd name="T7" fmla="*/ 48 h 245"/>
                <a:gd name="T8" fmla="*/ 217 w 311"/>
                <a:gd name="T9" fmla="*/ 34 h 245"/>
                <a:gd name="T10" fmla="*/ 303 w 311"/>
                <a:gd name="T11" fmla="*/ 111 h 245"/>
                <a:gd name="T12" fmla="*/ 291 w 311"/>
                <a:gd name="T13" fmla="*/ 191 h 245"/>
                <a:gd name="T14" fmla="*/ 311 w 311"/>
                <a:gd name="T15" fmla="*/ 227 h 245"/>
                <a:gd name="T16" fmla="*/ 246 w 311"/>
                <a:gd name="T17" fmla="*/ 245 h 245"/>
                <a:gd name="T18" fmla="*/ 215 w 311"/>
                <a:gd name="T19" fmla="*/ 177 h 245"/>
                <a:gd name="T20" fmla="*/ 188 w 311"/>
                <a:gd name="T21" fmla="*/ 205 h 245"/>
                <a:gd name="T22" fmla="*/ 79 w 311"/>
                <a:gd name="T23" fmla="*/ 139 h 245"/>
                <a:gd name="T24" fmla="*/ 28 w 311"/>
                <a:gd name="T25" fmla="*/ 69 h 245"/>
                <a:gd name="T26" fmla="*/ 2 w 311"/>
                <a:gd name="T27" fmla="*/ 84 h 245"/>
                <a:gd name="T28" fmla="*/ 0 w 311"/>
                <a:gd name="T29" fmla="*/ 58 h 2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1"/>
                <a:gd name="T46" fmla="*/ 0 h 245"/>
                <a:gd name="T47" fmla="*/ 311 w 311"/>
                <a:gd name="T48" fmla="*/ 245 h 2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1" h="245">
                  <a:moveTo>
                    <a:pt x="0" y="58"/>
                  </a:moveTo>
                  <a:lnTo>
                    <a:pt x="0" y="18"/>
                  </a:lnTo>
                  <a:lnTo>
                    <a:pt x="79" y="0"/>
                  </a:lnTo>
                  <a:lnTo>
                    <a:pt x="144" y="48"/>
                  </a:lnTo>
                  <a:lnTo>
                    <a:pt x="217" y="34"/>
                  </a:lnTo>
                  <a:lnTo>
                    <a:pt x="303" y="111"/>
                  </a:lnTo>
                  <a:lnTo>
                    <a:pt x="291" y="191"/>
                  </a:lnTo>
                  <a:lnTo>
                    <a:pt x="311" y="227"/>
                  </a:lnTo>
                  <a:lnTo>
                    <a:pt x="246" y="245"/>
                  </a:lnTo>
                  <a:lnTo>
                    <a:pt x="215" y="177"/>
                  </a:lnTo>
                  <a:lnTo>
                    <a:pt x="188" y="205"/>
                  </a:lnTo>
                  <a:lnTo>
                    <a:pt x="79" y="139"/>
                  </a:lnTo>
                  <a:lnTo>
                    <a:pt x="28" y="69"/>
                  </a:lnTo>
                  <a:lnTo>
                    <a:pt x="2" y="84"/>
                  </a:lnTo>
                  <a:lnTo>
                    <a:pt x="0" y="58"/>
                  </a:lnTo>
                  <a:close/>
                </a:path>
              </a:pathLst>
            </a:custGeom>
            <a:solidFill>
              <a:srgbClr val="9DC6E2"/>
            </a:solidFill>
            <a:ln w="1651">
              <a:solidFill>
                <a:srgbClr val="004070"/>
              </a:solidFill>
              <a:prstDash val="solid"/>
              <a:round/>
              <a:headEnd/>
              <a:tailEnd/>
            </a:ln>
          </p:spPr>
          <p:txBody>
            <a:bodyPr/>
            <a:lstStyle/>
            <a:p>
              <a:endParaRPr lang="en-US"/>
            </a:p>
          </p:txBody>
        </p:sp>
        <p:sp>
          <p:nvSpPr>
            <p:cNvPr id="514" name="Freeform 244"/>
            <p:cNvSpPr>
              <a:spLocks/>
            </p:cNvSpPr>
            <p:nvPr/>
          </p:nvSpPr>
          <p:spPr bwMode="auto">
            <a:xfrm>
              <a:off x="2002" y="1822"/>
              <a:ext cx="31" cy="39"/>
            </a:xfrm>
            <a:custGeom>
              <a:avLst/>
              <a:gdLst>
                <a:gd name="T0" fmla="*/ 129 w 129"/>
                <a:gd name="T1" fmla="*/ 81 h 150"/>
                <a:gd name="T2" fmla="*/ 103 w 129"/>
                <a:gd name="T3" fmla="*/ 41 h 150"/>
                <a:gd name="T4" fmla="*/ 45 w 129"/>
                <a:gd name="T5" fmla="*/ 0 h 150"/>
                <a:gd name="T6" fmla="*/ 0 w 129"/>
                <a:gd name="T7" fmla="*/ 5 h 150"/>
                <a:gd name="T8" fmla="*/ 5 w 129"/>
                <a:gd name="T9" fmla="*/ 59 h 150"/>
                <a:gd name="T10" fmla="*/ 103 w 129"/>
                <a:gd name="T11" fmla="*/ 150 h 150"/>
                <a:gd name="T12" fmla="*/ 129 w 129"/>
                <a:gd name="T13" fmla="*/ 81 h 150"/>
                <a:gd name="T14" fmla="*/ 0 60000 65536"/>
                <a:gd name="T15" fmla="*/ 0 60000 65536"/>
                <a:gd name="T16" fmla="*/ 0 60000 65536"/>
                <a:gd name="T17" fmla="*/ 0 60000 65536"/>
                <a:gd name="T18" fmla="*/ 0 60000 65536"/>
                <a:gd name="T19" fmla="*/ 0 60000 65536"/>
                <a:gd name="T20" fmla="*/ 0 60000 65536"/>
                <a:gd name="T21" fmla="*/ 0 w 129"/>
                <a:gd name="T22" fmla="*/ 0 h 150"/>
                <a:gd name="T23" fmla="*/ 129 w 129"/>
                <a:gd name="T24" fmla="*/ 150 h 1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 h="150">
                  <a:moveTo>
                    <a:pt x="129" y="81"/>
                  </a:moveTo>
                  <a:lnTo>
                    <a:pt x="103" y="41"/>
                  </a:lnTo>
                  <a:lnTo>
                    <a:pt x="45" y="0"/>
                  </a:lnTo>
                  <a:lnTo>
                    <a:pt x="0" y="5"/>
                  </a:lnTo>
                  <a:lnTo>
                    <a:pt x="5" y="59"/>
                  </a:lnTo>
                  <a:lnTo>
                    <a:pt x="103" y="150"/>
                  </a:lnTo>
                  <a:lnTo>
                    <a:pt x="129" y="81"/>
                  </a:lnTo>
                  <a:close/>
                </a:path>
              </a:pathLst>
            </a:custGeom>
            <a:solidFill>
              <a:srgbClr val="9DC6E2"/>
            </a:solidFill>
            <a:ln w="1651">
              <a:solidFill>
                <a:srgbClr val="004070"/>
              </a:solidFill>
              <a:prstDash val="solid"/>
              <a:round/>
              <a:headEnd/>
              <a:tailEnd/>
            </a:ln>
          </p:spPr>
          <p:txBody>
            <a:bodyPr/>
            <a:lstStyle/>
            <a:p>
              <a:endParaRPr lang="en-US"/>
            </a:p>
          </p:txBody>
        </p:sp>
        <p:sp>
          <p:nvSpPr>
            <p:cNvPr id="515" name="Freeform 245"/>
            <p:cNvSpPr>
              <a:spLocks/>
            </p:cNvSpPr>
            <p:nvPr/>
          </p:nvSpPr>
          <p:spPr bwMode="auto">
            <a:xfrm>
              <a:off x="2034" y="1663"/>
              <a:ext cx="65" cy="72"/>
            </a:xfrm>
            <a:custGeom>
              <a:avLst/>
              <a:gdLst>
                <a:gd name="T0" fmla="*/ 0 w 272"/>
                <a:gd name="T1" fmla="*/ 246 h 277"/>
                <a:gd name="T2" fmla="*/ 47 w 272"/>
                <a:gd name="T3" fmla="*/ 203 h 277"/>
                <a:gd name="T4" fmla="*/ 31 w 272"/>
                <a:gd name="T5" fmla="*/ 221 h 277"/>
                <a:gd name="T6" fmla="*/ 52 w 272"/>
                <a:gd name="T7" fmla="*/ 226 h 277"/>
                <a:gd name="T8" fmla="*/ 47 w 272"/>
                <a:gd name="T9" fmla="*/ 140 h 277"/>
                <a:gd name="T10" fmla="*/ 66 w 272"/>
                <a:gd name="T11" fmla="*/ 100 h 277"/>
                <a:gd name="T12" fmla="*/ 93 w 272"/>
                <a:gd name="T13" fmla="*/ 94 h 277"/>
                <a:gd name="T14" fmla="*/ 148 w 272"/>
                <a:gd name="T15" fmla="*/ 132 h 277"/>
                <a:gd name="T16" fmla="*/ 161 w 272"/>
                <a:gd name="T17" fmla="*/ 60 h 277"/>
                <a:gd name="T18" fmla="*/ 137 w 272"/>
                <a:gd name="T19" fmla="*/ 61 h 277"/>
                <a:gd name="T20" fmla="*/ 128 w 272"/>
                <a:gd name="T21" fmla="*/ 20 h 277"/>
                <a:gd name="T22" fmla="*/ 272 w 272"/>
                <a:gd name="T23" fmla="*/ 0 h 277"/>
                <a:gd name="T24" fmla="*/ 264 w 272"/>
                <a:gd name="T25" fmla="*/ 26 h 277"/>
                <a:gd name="T26" fmla="*/ 240 w 272"/>
                <a:gd name="T27" fmla="*/ 42 h 277"/>
                <a:gd name="T28" fmla="*/ 260 w 272"/>
                <a:gd name="T29" fmla="*/ 79 h 277"/>
                <a:gd name="T30" fmla="*/ 247 w 272"/>
                <a:gd name="T31" fmla="*/ 88 h 277"/>
                <a:gd name="T32" fmla="*/ 130 w 272"/>
                <a:gd name="T33" fmla="*/ 277 h 277"/>
                <a:gd name="T34" fmla="*/ 126 w 272"/>
                <a:gd name="T35" fmla="*/ 265 h 277"/>
                <a:gd name="T36" fmla="*/ 0 w 272"/>
                <a:gd name="T37" fmla="*/ 246 h 2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2"/>
                <a:gd name="T58" fmla="*/ 0 h 277"/>
                <a:gd name="T59" fmla="*/ 272 w 272"/>
                <a:gd name="T60" fmla="*/ 277 h 27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2" h="277">
                  <a:moveTo>
                    <a:pt x="0" y="246"/>
                  </a:moveTo>
                  <a:lnTo>
                    <a:pt x="47" y="203"/>
                  </a:lnTo>
                  <a:lnTo>
                    <a:pt x="31" y="221"/>
                  </a:lnTo>
                  <a:lnTo>
                    <a:pt x="52" y="226"/>
                  </a:lnTo>
                  <a:lnTo>
                    <a:pt x="47" y="140"/>
                  </a:lnTo>
                  <a:lnTo>
                    <a:pt x="66" y="100"/>
                  </a:lnTo>
                  <a:lnTo>
                    <a:pt x="93" y="94"/>
                  </a:lnTo>
                  <a:lnTo>
                    <a:pt x="148" y="132"/>
                  </a:lnTo>
                  <a:lnTo>
                    <a:pt x="161" y="60"/>
                  </a:lnTo>
                  <a:lnTo>
                    <a:pt x="137" y="61"/>
                  </a:lnTo>
                  <a:lnTo>
                    <a:pt x="128" y="20"/>
                  </a:lnTo>
                  <a:lnTo>
                    <a:pt x="272" y="0"/>
                  </a:lnTo>
                  <a:lnTo>
                    <a:pt x="264" y="26"/>
                  </a:lnTo>
                  <a:lnTo>
                    <a:pt x="240" y="42"/>
                  </a:lnTo>
                  <a:lnTo>
                    <a:pt x="260" y="79"/>
                  </a:lnTo>
                  <a:lnTo>
                    <a:pt x="247" y="88"/>
                  </a:lnTo>
                  <a:lnTo>
                    <a:pt x="130" y="277"/>
                  </a:lnTo>
                  <a:lnTo>
                    <a:pt x="126" y="265"/>
                  </a:lnTo>
                  <a:lnTo>
                    <a:pt x="0" y="246"/>
                  </a:lnTo>
                  <a:close/>
                </a:path>
              </a:pathLst>
            </a:custGeom>
            <a:solidFill>
              <a:srgbClr val="9DC6E2"/>
            </a:solidFill>
            <a:ln w="1651">
              <a:solidFill>
                <a:srgbClr val="004070"/>
              </a:solidFill>
              <a:prstDash val="solid"/>
              <a:round/>
              <a:headEnd/>
              <a:tailEnd/>
            </a:ln>
          </p:spPr>
          <p:txBody>
            <a:bodyPr/>
            <a:lstStyle/>
            <a:p>
              <a:endParaRPr lang="en-US"/>
            </a:p>
          </p:txBody>
        </p:sp>
        <p:sp>
          <p:nvSpPr>
            <p:cNvPr id="516" name="Freeform 246"/>
            <p:cNvSpPr>
              <a:spLocks/>
            </p:cNvSpPr>
            <p:nvPr/>
          </p:nvSpPr>
          <p:spPr bwMode="auto">
            <a:xfrm>
              <a:off x="2034" y="1681"/>
              <a:ext cx="61" cy="56"/>
            </a:xfrm>
            <a:custGeom>
              <a:avLst/>
              <a:gdLst>
                <a:gd name="T0" fmla="*/ 0 w 257"/>
                <a:gd name="T1" fmla="*/ 176 h 217"/>
                <a:gd name="T2" fmla="*/ 47 w 257"/>
                <a:gd name="T3" fmla="*/ 133 h 217"/>
                <a:gd name="T4" fmla="*/ 31 w 257"/>
                <a:gd name="T5" fmla="*/ 151 h 217"/>
                <a:gd name="T6" fmla="*/ 52 w 257"/>
                <a:gd name="T7" fmla="*/ 156 h 217"/>
                <a:gd name="T8" fmla="*/ 47 w 257"/>
                <a:gd name="T9" fmla="*/ 70 h 217"/>
                <a:gd name="T10" fmla="*/ 66 w 257"/>
                <a:gd name="T11" fmla="*/ 30 h 217"/>
                <a:gd name="T12" fmla="*/ 93 w 257"/>
                <a:gd name="T13" fmla="*/ 24 h 217"/>
                <a:gd name="T14" fmla="*/ 148 w 257"/>
                <a:gd name="T15" fmla="*/ 62 h 217"/>
                <a:gd name="T16" fmla="*/ 155 w 257"/>
                <a:gd name="T17" fmla="*/ 11 h 217"/>
                <a:gd name="T18" fmla="*/ 181 w 257"/>
                <a:gd name="T19" fmla="*/ 0 h 217"/>
                <a:gd name="T20" fmla="*/ 214 w 257"/>
                <a:gd name="T21" fmla="*/ 18 h 217"/>
                <a:gd name="T22" fmla="*/ 246 w 257"/>
                <a:gd name="T23" fmla="*/ 18 h 217"/>
                <a:gd name="T24" fmla="*/ 257 w 257"/>
                <a:gd name="T25" fmla="*/ 34 h 217"/>
                <a:gd name="T26" fmla="*/ 235 w 257"/>
                <a:gd name="T27" fmla="*/ 57 h 217"/>
                <a:gd name="T28" fmla="*/ 251 w 257"/>
                <a:gd name="T29" fmla="*/ 82 h 217"/>
                <a:gd name="T30" fmla="*/ 238 w 257"/>
                <a:gd name="T31" fmla="*/ 133 h 217"/>
                <a:gd name="T32" fmla="*/ 211 w 257"/>
                <a:gd name="T33" fmla="*/ 125 h 217"/>
                <a:gd name="T34" fmla="*/ 194 w 257"/>
                <a:gd name="T35" fmla="*/ 125 h 217"/>
                <a:gd name="T36" fmla="*/ 183 w 257"/>
                <a:gd name="T37" fmla="*/ 137 h 217"/>
                <a:gd name="T38" fmla="*/ 162 w 257"/>
                <a:gd name="T39" fmla="*/ 158 h 217"/>
                <a:gd name="T40" fmla="*/ 159 w 257"/>
                <a:gd name="T41" fmla="*/ 179 h 217"/>
                <a:gd name="T42" fmla="*/ 150 w 257"/>
                <a:gd name="T43" fmla="*/ 184 h 217"/>
                <a:gd name="T44" fmla="*/ 139 w 257"/>
                <a:gd name="T45" fmla="*/ 217 h 217"/>
                <a:gd name="T46" fmla="*/ 130 w 257"/>
                <a:gd name="T47" fmla="*/ 207 h 217"/>
                <a:gd name="T48" fmla="*/ 126 w 257"/>
                <a:gd name="T49" fmla="*/ 195 h 217"/>
                <a:gd name="T50" fmla="*/ 0 w 257"/>
                <a:gd name="T51" fmla="*/ 176 h 2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7"/>
                <a:gd name="T79" fmla="*/ 0 h 217"/>
                <a:gd name="T80" fmla="*/ 257 w 257"/>
                <a:gd name="T81" fmla="*/ 217 h 21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7" h="217">
                  <a:moveTo>
                    <a:pt x="0" y="176"/>
                  </a:moveTo>
                  <a:lnTo>
                    <a:pt x="47" y="133"/>
                  </a:lnTo>
                  <a:lnTo>
                    <a:pt x="31" y="151"/>
                  </a:lnTo>
                  <a:lnTo>
                    <a:pt x="52" y="156"/>
                  </a:lnTo>
                  <a:lnTo>
                    <a:pt x="47" y="70"/>
                  </a:lnTo>
                  <a:lnTo>
                    <a:pt x="66" y="30"/>
                  </a:lnTo>
                  <a:lnTo>
                    <a:pt x="93" y="24"/>
                  </a:lnTo>
                  <a:lnTo>
                    <a:pt x="148" y="62"/>
                  </a:lnTo>
                  <a:lnTo>
                    <a:pt x="155" y="11"/>
                  </a:lnTo>
                  <a:lnTo>
                    <a:pt x="181" y="0"/>
                  </a:lnTo>
                  <a:lnTo>
                    <a:pt x="214" y="18"/>
                  </a:lnTo>
                  <a:lnTo>
                    <a:pt x="246" y="18"/>
                  </a:lnTo>
                  <a:lnTo>
                    <a:pt x="257" y="34"/>
                  </a:lnTo>
                  <a:lnTo>
                    <a:pt x="235" y="57"/>
                  </a:lnTo>
                  <a:lnTo>
                    <a:pt x="251" y="82"/>
                  </a:lnTo>
                  <a:lnTo>
                    <a:pt x="238" y="133"/>
                  </a:lnTo>
                  <a:lnTo>
                    <a:pt x="211" y="125"/>
                  </a:lnTo>
                  <a:lnTo>
                    <a:pt x="194" y="125"/>
                  </a:lnTo>
                  <a:lnTo>
                    <a:pt x="183" y="137"/>
                  </a:lnTo>
                  <a:lnTo>
                    <a:pt x="162" y="158"/>
                  </a:lnTo>
                  <a:lnTo>
                    <a:pt x="159" y="179"/>
                  </a:lnTo>
                  <a:lnTo>
                    <a:pt x="150" y="184"/>
                  </a:lnTo>
                  <a:lnTo>
                    <a:pt x="139" y="217"/>
                  </a:lnTo>
                  <a:lnTo>
                    <a:pt x="130" y="207"/>
                  </a:lnTo>
                  <a:lnTo>
                    <a:pt x="126" y="195"/>
                  </a:lnTo>
                  <a:lnTo>
                    <a:pt x="0" y="176"/>
                  </a:lnTo>
                  <a:close/>
                </a:path>
              </a:pathLst>
            </a:custGeom>
            <a:solidFill>
              <a:srgbClr val="9DC6E2"/>
            </a:solidFill>
            <a:ln w="1651">
              <a:solidFill>
                <a:srgbClr val="004070"/>
              </a:solidFill>
              <a:prstDash val="solid"/>
              <a:round/>
              <a:headEnd/>
              <a:tailEnd/>
            </a:ln>
          </p:spPr>
          <p:txBody>
            <a:bodyPr/>
            <a:lstStyle/>
            <a:p>
              <a:endParaRPr lang="en-US"/>
            </a:p>
          </p:txBody>
        </p:sp>
        <p:sp>
          <p:nvSpPr>
            <p:cNvPr id="517" name="Freeform 247"/>
            <p:cNvSpPr>
              <a:spLocks/>
            </p:cNvSpPr>
            <p:nvPr/>
          </p:nvSpPr>
          <p:spPr bwMode="auto">
            <a:xfrm>
              <a:off x="2056" y="1841"/>
              <a:ext cx="50" cy="30"/>
            </a:xfrm>
            <a:custGeom>
              <a:avLst/>
              <a:gdLst>
                <a:gd name="T0" fmla="*/ 0 w 209"/>
                <a:gd name="T1" fmla="*/ 80 h 117"/>
                <a:gd name="T2" fmla="*/ 12 w 209"/>
                <a:gd name="T3" fmla="*/ 0 h 117"/>
                <a:gd name="T4" fmla="*/ 209 w 209"/>
                <a:gd name="T5" fmla="*/ 18 h 117"/>
                <a:gd name="T6" fmla="*/ 172 w 209"/>
                <a:gd name="T7" fmla="*/ 68 h 117"/>
                <a:gd name="T8" fmla="*/ 187 w 209"/>
                <a:gd name="T9" fmla="*/ 94 h 117"/>
                <a:gd name="T10" fmla="*/ 135 w 209"/>
                <a:gd name="T11" fmla="*/ 97 h 117"/>
                <a:gd name="T12" fmla="*/ 103 w 209"/>
                <a:gd name="T13" fmla="*/ 117 h 117"/>
                <a:gd name="T14" fmla="*/ 20 w 209"/>
                <a:gd name="T15" fmla="*/ 116 h 117"/>
                <a:gd name="T16" fmla="*/ 0 w 209"/>
                <a:gd name="T17" fmla="*/ 80 h 1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9"/>
                <a:gd name="T28" fmla="*/ 0 h 117"/>
                <a:gd name="T29" fmla="*/ 209 w 209"/>
                <a:gd name="T30" fmla="*/ 117 h 1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9" h="117">
                  <a:moveTo>
                    <a:pt x="0" y="80"/>
                  </a:moveTo>
                  <a:lnTo>
                    <a:pt x="12" y="0"/>
                  </a:lnTo>
                  <a:lnTo>
                    <a:pt x="209" y="18"/>
                  </a:lnTo>
                  <a:lnTo>
                    <a:pt x="172" y="68"/>
                  </a:lnTo>
                  <a:lnTo>
                    <a:pt x="187" y="94"/>
                  </a:lnTo>
                  <a:lnTo>
                    <a:pt x="135" y="97"/>
                  </a:lnTo>
                  <a:lnTo>
                    <a:pt x="103" y="117"/>
                  </a:lnTo>
                  <a:lnTo>
                    <a:pt x="20" y="116"/>
                  </a:lnTo>
                  <a:lnTo>
                    <a:pt x="0" y="80"/>
                  </a:lnTo>
                  <a:close/>
                </a:path>
              </a:pathLst>
            </a:custGeom>
            <a:solidFill>
              <a:srgbClr val="9DC6E2"/>
            </a:solidFill>
            <a:ln w="1651">
              <a:solidFill>
                <a:srgbClr val="004070"/>
              </a:solidFill>
              <a:prstDash val="solid"/>
              <a:round/>
              <a:headEnd/>
              <a:tailEnd/>
            </a:ln>
          </p:spPr>
          <p:txBody>
            <a:bodyPr/>
            <a:lstStyle/>
            <a:p>
              <a:endParaRPr lang="en-US"/>
            </a:p>
          </p:txBody>
        </p:sp>
        <p:sp>
          <p:nvSpPr>
            <p:cNvPr id="518" name="Freeform 248"/>
            <p:cNvSpPr>
              <a:spLocks/>
            </p:cNvSpPr>
            <p:nvPr/>
          </p:nvSpPr>
          <p:spPr bwMode="auto">
            <a:xfrm>
              <a:off x="2006" y="1794"/>
              <a:ext cx="53" cy="31"/>
            </a:xfrm>
            <a:custGeom>
              <a:avLst/>
              <a:gdLst>
                <a:gd name="T0" fmla="*/ 0 w 224"/>
                <a:gd name="T1" fmla="*/ 69 h 117"/>
                <a:gd name="T2" fmla="*/ 35 w 224"/>
                <a:gd name="T3" fmla="*/ 19 h 117"/>
                <a:gd name="T4" fmla="*/ 80 w 224"/>
                <a:gd name="T5" fmla="*/ 33 h 117"/>
                <a:gd name="T6" fmla="*/ 157 w 224"/>
                <a:gd name="T7" fmla="*/ 0 h 117"/>
                <a:gd name="T8" fmla="*/ 202 w 224"/>
                <a:gd name="T9" fmla="*/ 7 h 117"/>
                <a:gd name="T10" fmla="*/ 224 w 224"/>
                <a:gd name="T11" fmla="*/ 25 h 117"/>
                <a:gd name="T12" fmla="*/ 138 w 224"/>
                <a:gd name="T13" fmla="*/ 103 h 117"/>
                <a:gd name="T14" fmla="*/ 65 w 224"/>
                <a:gd name="T15" fmla="*/ 117 h 117"/>
                <a:gd name="T16" fmla="*/ 0 w 224"/>
                <a:gd name="T17" fmla="*/ 69 h 1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4"/>
                <a:gd name="T28" fmla="*/ 0 h 117"/>
                <a:gd name="T29" fmla="*/ 224 w 224"/>
                <a:gd name="T30" fmla="*/ 117 h 1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4" h="117">
                  <a:moveTo>
                    <a:pt x="0" y="69"/>
                  </a:moveTo>
                  <a:lnTo>
                    <a:pt x="35" y="19"/>
                  </a:lnTo>
                  <a:lnTo>
                    <a:pt x="80" y="33"/>
                  </a:lnTo>
                  <a:lnTo>
                    <a:pt x="157" y="0"/>
                  </a:lnTo>
                  <a:lnTo>
                    <a:pt x="202" y="7"/>
                  </a:lnTo>
                  <a:lnTo>
                    <a:pt x="224" y="25"/>
                  </a:lnTo>
                  <a:lnTo>
                    <a:pt x="138" y="103"/>
                  </a:lnTo>
                  <a:lnTo>
                    <a:pt x="65" y="117"/>
                  </a:lnTo>
                  <a:lnTo>
                    <a:pt x="0" y="69"/>
                  </a:lnTo>
                  <a:close/>
                </a:path>
              </a:pathLst>
            </a:custGeom>
            <a:solidFill>
              <a:srgbClr val="9DC6E2"/>
            </a:solidFill>
            <a:ln w="1651">
              <a:solidFill>
                <a:srgbClr val="004070"/>
              </a:solidFill>
              <a:prstDash val="solid"/>
              <a:round/>
              <a:headEnd/>
              <a:tailEnd/>
            </a:ln>
          </p:spPr>
          <p:txBody>
            <a:bodyPr/>
            <a:lstStyle/>
            <a:p>
              <a:endParaRPr lang="en-US"/>
            </a:p>
          </p:txBody>
        </p:sp>
        <p:sp>
          <p:nvSpPr>
            <p:cNvPr id="519" name="Freeform 249"/>
            <p:cNvSpPr>
              <a:spLocks/>
            </p:cNvSpPr>
            <p:nvPr/>
          </p:nvSpPr>
          <p:spPr bwMode="auto">
            <a:xfrm>
              <a:off x="1991" y="1723"/>
              <a:ext cx="78" cy="65"/>
            </a:xfrm>
            <a:custGeom>
              <a:avLst/>
              <a:gdLst>
                <a:gd name="T0" fmla="*/ 0 w 333"/>
                <a:gd name="T1" fmla="*/ 45 h 252"/>
                <a:gd name="T2" fmla="*/ 19 w 333"/>
                <a:gd name="T3" fmla="*/ 177 h 252"/>
                <a:gd name="T4" fmla="*/ 194 w 333"/>
                <a:gd name="T5" fmla="*/ 243 h 252"/>
                <a:gd name="T6" fmla="*/ 278 w 333"/>
                <a:gd name="T7" fmla="*/ 252 h 252"/>
                <a:gd name="T8" fmla="*/ 333 w 333"/>
                <a:gd name="T9" fmla="*/ 186 h 252"/>
                <a:gd name="T10" fmla="*/ 305 w 333"/>
                <a:gd name="T11" fmla="*/ 110 h 252"/>
                <a:gd name="T12" fmla="*/ 326 w 333"/>
                <a:gd name="T13" fmla="*/ 91 h 252"/>
                <a:gd name="T14" fmla="*/ 312 w 333"/>
                <a:gd name="T15" fmla="*/ 33 h 252"/>
                <a:gd name="T16" fmla="*/ 186 w 333"/>
                <a:gd name="T17" fmla="*/ 14 h 252"/>
                <a:gd name="T18" fmla="*/ 103 w 333"/>
                <a:gd name="T19" fmla="*/ 0 h 252"/>
                <a:gd name="T20" fmla="*/ 0 w 333"/>
                <a:gd name="T21" fmla="*/ 45 h 2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3"/>
                <a:gd name="T34" fmla="*/ 0 h 252"/>
                <a:gd name="T35" fmla="*/ 333 w 333"/>
                <a:gd name="T36" fmla="*/ 252 h 2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3" h="252">
                  <a:moveTo>
                    <a:pt x="0" y="45"/>
                  </a:moveTo>
                  <a:lnTo>
                    <a:pt x="19" y="177"/>
                  </a:lnTo>
                  <a:lnTo>
                    <a:pt x="194" y="243"/>
                  </a:lnTo>
                  <a:lnTo>
                    <a:pt x="278" y="252"/>
                  </a:lnTo>
                  <a:lnTo>
                    <a:pt x="333" y="186"/>
                  </a:lnTo>
                  <a:lnTo>
                    <a:pt x="305" y="110"/>
                  </a:lnTo>
                  <a:lnTo>
                    <a:pt x="326" y="91"/>
                  </a:lnTo>
                  <a:lnTo>
                    <a:pt x="312" y="33"/>
                  </a:lnTo>
                  <a:lnTo>
                    <a:pt x="186" y="14"/>
                  </a:lnTo>
                  <a:lnTo>
                    <a:pt x="103" y="0"/>
                  </a:lnTo>
                  <a:lnTo>
                    <a:pt x="0" y="45"/>
                  </a:lnTo>
                  <a:close/>
                </a:path>
              </a:pathLst>
            </a:custGeom>
            <a:solidFill>
              <a:srgbClr val="9DC6E2"/>
            </a:solidFill>
            <a:ln w="1651">
              <a:solidFill>
                <a:srgbClr val="004070"/>
              </a:solidFill>
              <a:prstDash val="solid"/>
              <a:round/>
              <a:headEnd/>
              <a:tailEnd/>
            </a:ln>
          </p:spPr>
          <p:txBody>
            <a:bodyPr/>
            <a:lstStyle/>
            <a:p>
              <a:endParaRPr lang="en-US"/>
            </a:p>
          </p:txBody>
        </p:sp>
        <p:sp>
          <p:nvSpPr>
            <p:cNvPr id="520" name="Freeform 250"/>
            <p:cNvSpPr>
              <a:spLocks/>
            </p:cNvSpPr>
            <p:nvPr/>
          </p:nvSpPr>
          <p:spPr bwMode="auto">
            <a:xfrm>
              <a:off x="2039" y="1797"/>
              <a:ext cx="75" cy="48"/>
            </a:xfrm>
            <a:custGeom>
              <a:avLst/>
              <a:gdLst>
                <a:gd name="T0" fmla="*/ 0 w 317"/>
                <a:gd name="T1" fmla="*/ 91 h 186"/>
                <a:gd name="T2" fmla="*/ 86 w 317"/>
                <a:gd name="T3" fmla="*/ 168 h 186"/>
                <a:gd name="T4" fmla="*/ 283 w 317"/>
                <a:gd name="T5" fmla="*/ 186 h 186"/>
                <a:gd name="T6" fmla="*/ 317 w 317"/>
                <a:gd name="T7" fmla="*/ 122 h 186"/>
                <a:gd name="T8" fmla="*/ 268 w 317"/>
                <a:gd name="T9" fmla="*/ 117 h 186"/>
                <a:gd name="T10" fmla="*/ 262 w 317"/>
                <a:gd name="T11" fmla="*/ 61 h 186"/>
                <a:gd name="T12" fmla="*/ 218 w 317"/>
                <a:gd name="T13" fmla="*/ 0 h 186"/>
                <a:gd name="T14" fmla="*/ 86 w 317"/>
                <a:gd name="T15" fmla="*/ 13 h 186"/>
                <a:gd name="T16" fmla="*/ 0 w 317"/>
                <a:gd name="T17" fmla="*/ 91 h 1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7"/>
                <a:gd name="T28" fmla="*/ 0 h 186"/>
                <a:gd name="T29" fmla="*/ 317 w 317"/>
                <a:gd name="T30" fmla="*/ 186 h 1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7" h="186">
                  <a:moveTo>
                    <a:pt x="0" y="91"/>
                  </a:moveTo>
                  <a:lnTo>
                    <a:pt x="86" y="168"/>
                  </a:lnTo>
                  <a:lnTo>
                    <a:pt x="283" y="186"/>
                  </a:lnTo>
                  <a:lnTo>
                    <a:pt x="317" y="122"/>
                  </a:lnTo>
                  <a:lnTo>
                    <a:pt x="268" y="117"/>
                  </a:lnTo>
                  <a:lnTo>
                    <a:pt x="262" y="61"/>
                  </a:lnTo>
                  <a:lnTo>
                    <a:pt x="218" y="0"/>
                  </a:lnTo>
                  <a:lnTo>
                    <a:pt x="86" y="13"/>
                  </a:lnTo>
                  <a:lnTo>
                    <a:pt x="0" y="91"/>
                  </a:lnTo>
                  <a:close/>
                </a:path>
              </a:pathLst>
            </a:custGeom>
            <a:solidFill>
              <a:srgbClr val="9DC6E2"/>
            </a:solidFill>
            <a:ln w="1651">
              <a:solidFill>
                <a:srgbClr val="004070"/>
              </a:solidFill>
              <a:prstDash val="solid"/>
              <a:round/>
              <a:headEnd/>
              <a:tailEnd/>
            </a:ln>
          </p:spPr>
          <p:txBody>
            <a:bodyPr/>
            <a:lstStyle/>
            <a:p>
              <a:endParaRPr lang="en-US"/>
            </a:p>
          </p:txBody>
        </p:sp>
        <p:sp>
          <p:nvSpPr>
            <p:cNvPr id="521" name="Freeform 251"/>
            <p:cNvSpPr>
              <a:spLocks/>
            </p:cNvSpPr>
            <p:nvPr/>
          </p:nvSpPr>
          <p:spPr bwMode="auto">
            <a:xfrm>
              <a:off x="1973" y="1765"/>
              <a:ext cx="83" cy="38"/>
            </a:xfrm>
            <a:custGeom>
              <a:avLst/>
              <a:gdLst>
                <a:gd name="T0" fmla="*/ 0 w 351"/>
                <a:gd name="T1" fmla="*/ 35 h 144"/>
                <a:gd name="T2" fmla="*/ 61 w 351"/>
                <a:gd name="T3" fmla="*/ 101 h 144"/>
                <a:gd name="T4" fmla="*/ 160 w 351"/>
                <a:gd name="T5" fmla="*/ 100 h 144"/>
                <a:gd name="T6" fmla="*/ 174 w 351"/>
                <a:gd name="T7" fmla="*/ 130 h 144"/>
                <a:gd name="T8" fmla="*/ 219 w 351"/>
                <a:gd name="T9" fmla="*/ 144 h 144"/>
                <a:gd name="T10" fmla="*/ 296 w 351"/>
                <a:gd name="T11" fmla="*/ 111 h 144"/>
                <a:gd name="T12" fmla="*/ 341 w 351"/>
                <a:gd name="T13" fmla="*/ 118 h 144"/>
                <a:gd name="T14" fmla="*/ 351 w 351"/>
                <a:gd name="T15" fmla="*/ 88 h 144"/>
                <a:gd name="T16" fmla="*/ 267 w 351"/>
                <a:gd name="T17" fmla="*/ 79 h 144"/>
                <a:gd name="T18" fmla="*/ 92 w 351"/>
                <a:gd name="T19" fmla="*/ 13 h 144"/>
                <a:gd name="T20" fmla="*/ 75 w 351"/>
                <a:gd name="T21" fmla="*/ 0 h 144"/>
                <a:gd name="T22" fmla="*/ 0 w 351"/>
                <a:gd name="T23" fmla="*/ 35 h 1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1"/>
                <a:gd name="T37" fmla="*/ 0 h 144"/>
                <a:gd name="T38" fmla="*/ 351 w 351"/>
                <a:gd name="T39" fmla="*/ 144 h 1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1" h="144">
                  <a:moveTo>
                    <a:pt x="0" y="35"/>
                  </a:moveTo>
                  <a:lnTo>
                    <a:pt x="61" y="101"/>
                  </a:lnTo>
                  <a:lnTo>
                    <a:pt x="160" y="100"/>
                  </a:lnTo>
                  <a:lnTo>
                    <a:pt x="174" y="130"/>
                  </a:lnTo>
                  <a:lnTo>
                    <a:pt x="219" y="144"/>
                  </a:lnTo>
                  <a:lnTo>
                    <a:pt x="296" y="111"/>
                  </a:lnTo>
                  <a:lnTo>
                    <a:pt x="341" y="118"/>
                  </a:lnTo>
                  <a:lnTo>
                    <a:pt x="351" y="88"/>
                  </a:lnTo>
                  <a:lnTo>
                    <a:pt x="267" y="79"/>
                  </a:lnTo>
                  <a:lnTo>
                    <a:pt x="92" y="13"/>
                  </a:lnTo>
                  <a:lnTo>
                    <a:pt x="75" y="0"/>
                  </a:lnTo>
                  <a:lnTo>
                    <a:pt x="0" y="35"/>
                  </a:lnTo>
                  <a:close/>
                </a:path>
              </a:pathLst>
            </a:custGeom>
            <a:solidFill>
              <a:srgbClr val="9DC6E2"/>
            </a:solidFill>
            <a:ln w="1651">
              <a:solidFill>
                <a:srgbClr val="004070"/>
              </a:solidFill>
              <a:prstDash val="solid"/>
              <a:round/>
              <a:headEnd/>
              <a:tailEnd/>
            </a:ln>
          </p:spPr>
          <p:txBody>
            <a:bodyPr/>
            <a:lstStyle/>
            <a:p>
              <a:endParaRPr lang="en-US"/>
            </a:p>
          </p:txBody>
        </p:sp>
        <p:sp>
          <p:nvSpPr>
            <p:cNvPr id="522" name="Freeform 252"/>
            <p:cNvSpPr>
              <a:spLocks/>
            </p:cNvSpPr>
            <p:nvPr/>
          </p:nvSpPr>
          <p:spPr bwMode="auto">
            <a:xfrm>
              <a:off x="1988" y="1812"/>
              <a:ext cx="41" cy="49"/>
            </a:xfrm>
            <a:custGeom>
              <a:avLst/>
              <a:gdLst>
                <a:gd name="T0" fmla="*/ 0 w 177"/>
                <a:gd name="T1" fmla="*/ 58 h 190"/>
                <a:gd name="T2" fmla="*/ 0 w 177"/>
                <a:gd name="T3" fmla="*/ 18 h 190"/>
                <a:gd name="T4" fmla="*/ 79 w 177"/>
                <a:gd name="T5" fmla="*/ 0 h 190"/>
                <a:gd name="T6" fmla="*/ 144 w 177"/>
                <a:gd name="T7" fmla="*/ 48 h 190"/>
                <a:gd name="T8" fmla="*/ 177 w 177"/>
                <a:gd name="T9" fmla="*/ 43 h 190"/>
                <a:gd name="T10" fmla="*/ 163 w 177"/>
                <a:gd name="T11" fmla="*/ 81 h 190"/>
                <a:gd name="T12" fmla="*/ 72 w 177"/>
                <a:gd name="T13" fmla="*/ 59 h 190"/>
                <a:gd name="T14" fmla="*/ 163 w 177"/>
                <a:gd name="T15" fmla="*/ 190 h 190"/>
                <a:gd name="T16" fmla="*/ 79 w 177"/>
                <a:gd name="T17" fmla="*/ 139 h 190"/>
                <a:gd name="T18" fmla="*/ 28 w 177"/>
                <a:gd name="T19" fmla="*/ 69 h 190"/>
                <a:gd name="T20" fmla="*/ 2 w 177"/>
                <a:gd name="T21" fmla="*/ 84 h 190"/>
                <a:gd name="T22" fmla="*/ 0 w 177"/>
                <a:gd name="T23" fmla="*/ 58 h 1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7"/>
                <a:gd name="T37" fmla="*/ 0 h 190"/>
                <a:gd name="T38" fmla="*/ 177 w 177"/>
                <a:gd name="T39" fmla="*/ 190 h 19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7" h="190">
                  <a:moveTo>
                    <a:pt x="0" y="58"/>
                  </a:moveTo>
                  <a:lnTo>
                    <a:pt x="0" y="18"/>
                  </a:lnTo>
                  <a:lnTo>
                    <a:pt x="79" y="0"/>
                  </a:lnTo>
                  <a:lnTo>
                    <a:pt x="144" y="48"/>
                  </a:lnTo>
                  <a:lnTo>
                    <a:pt x="177" y="43"/>
                  </a:lnTo>
                  <a:lnTo>
                    <a:pt x="163" y="81"/>
                  </a:lnTo>
                  <a:lnTo>
                    <a:pt x="72" y="59"/>
                  </a:lnTo>
                  <a:lnTo>
                    <a:pt x="163" y="190"/>
                  </a:lnTo>
                  <a:lnTo>
                    <a:pt x="79" y="139"/>
                  </a:lnTo>
                  <a:lnTo>
                    <a:pt x="28" y="69"/>
                  </a:lnTo>
                  <a:lnTo>
                    <a:pt x="2" y="84"/>
                  </a:lnTo>
                  <a:lnTo>
                    <a:pt x="0" y="58"/>
                  </a:lnTo>
                  <a:close/>
                </a:path>
              </a:pathLst>
            </a:custGeom>
            <a:solidFill>
              <a:srgbClr val="9DC6E2"/>
            </a:solidFill>
            <a:ln w="1651">
              <a:solidFill>
                <a:srgbClr val="004070"/>
              </a:solidFill>
              <a:prstDash val="solid"/>
              <a:round/>
              <a:headEnd/>
              <a:tailEnd/>
            </a:ln>
          </p:spPr>
          <p:txBody>
            <a:bodyPr/>
            <a:lstStyle/>
            <a:p>
              <a:endParaRPr lang="en-US"/>
            </a:p>
          </p:txBody>
        </p:sp>
        <p:sp>
          <p:nvSpPr>
            <p:cNvPr id="523" name="Freeform 253"/>
            <p:cNvSpPr>
              <a:spLocks/>
            </p:cNvSpPr>
            <p:nvPr/>
          </p:nvSpPr>
          <p:spPr bwMode="auto">
            <a:xfrm>
              <a:off x="1988" y="1812"/>
              <a:ext cx="18" cy="15"/>
            </a:xfrm>
            <a:custGeom>
              <a:avLst/>
              <a:gdLst>
                <a:gd name="T0" fmla="*/ 0 w 79"/>
                <a:gd name="T1" fmla="*/ 58 h 58"/>
                <a:gd name="T2" fmla="*/ 0 w 79"/>
                <a:gd name="T3" fmla="*/ 18 h 58"/>
                <a:gd name="T4" fmla="*/ 79 w 79"/>
                <a:gd name="T5" fmla="*/ 0 h 58"/>
                <a:gd name="T6" fmla="*/ 49 w 79"/>
                <a:gd name="T7" fmla="*/ 54 h 58"/>
                <a:gd name="T8" fmla="*/ 0 w 79"/>
                <a:gd name="T9" fmla="*/ 58 h 58"/>
                <a:gd name="T10" fmla="*/ 0 60000 65536"/>
                <a:gd name="T11" fmla="*/ 0 60000 65536"/>
                <a:gd name="T12" fmla="*/ 0 60000 65536"/>
                <a:gd name="T13" fmla="*/ 0 60000 65536"/>
                <a:gd name="T14" fmla="*/ 0 60000 65536"/>
                <a:gd name="T15" fmla="*/ 0 w 79"/>
                <a:gd name="T16" fmla="*/ 0 h 58"/>
                <a:gd name="T17" fmla="*/ 79 w 79"/>
                <a:gd name="T18" fmla="*/ 58 h 58"/>
              </a:gdLst>
              <a:ahLst/>
              <a:cxnLst>
                <a:cxn ang="T10">
                  <a:pos x="T0" y="T1"/>
                </a:cxn>
                <a:cxn ang="T11">
                  <a:pos x="T2" y="T3"/>
                </a:cxn>
                <a:cxn ang="T12">
                  <a:pos x="T4" y="T5"/>
                </a:cxn>
                <a:cxn ang="T13">
                  <a:pos x="T6" y="T7"/>
                </a:cxn>
                <a:cxn ang="T14">
                  <a:pos x="T8" y="T9"/>
                </a:cxn>
              </a:cxnLst>
              <a:rect l="T15" t="T16" r="T17" b="T18"/>
              <a:pathLst>
                <a:path w="79" h="58">
                  <a:moveTo>
                    <a:pt x="0" y="58"/>
                  </a:moveTo>
                  <a:lnTo>
                    <a:pt x="0" y="18"/>
                  </a:lnTo>
                  <a:lnTo>
                    <a:pt x="79" y="0"/>
                  </a:lnTo>
                  <a:lnTo>
                    <a:pt x="49" y="54"/>
                  </a:lnTo>
                  <a:lnTo>
                    <a:pt x="0" y="58"/>
                  </a:lnTo>
                  <a:close/>
                </a:path>
              </a:pathLst>
            </a:custGeom>
            <a:solidFill>
              <a:srgbClr val="9DC6E2"/>
            </a:solidFill>
            <a:ln w="1651">
              <a:solidFill>
                <a:srgbClr val="004070"/>
              </a:solidFill>
              <a:prstDash val="solid"/>
              <a:round/>
              <a:headEnd/>
              <a:tailEnd/>
            </a:ln>
          </p:spPr>
          <p:txBody>
            <a:bodyPr/>
            <a:lstStyle/>
            <a:p>
              <a:endParaRPr lang="en-US"/>
            </a:p>
          </p:txBody>
        </p:sp>
        <p:sp>
          <p:nvSpPr>
            <p:cNvPr id="524" name="Freeform 254"/>
            <p:cNvSpPr>
              <a:spLocks/>
            </p:cNvSpPr>
            <p:nvPr/>
          </p:nvSpPr>
          <p:spPr bwMode="auto">
            <a:xfrm>
              <a:off x="2034" y="1700"/>
              <a:ext cx="44" cy="37"/>
            </a:xfrm>
            <a:custGeom>
              <a:avLst/>
              <a:gdLst>
                <a:gd name="T0" fmla="*/ 0 w 183"/>
                <a:gd name="T1" fmla="*/ 102 h 143"/>
                <a:gd name="T2" fmla="*/ 47 w 183"/>
                <a:gd name="T3" fmla="*/ 59 h 143"/>
                <a:gd name="T4" fmla="*/ 31 w 183"/>
                <a:gd name="T5" fmla="*/ 77 h 143"/>
                <a:gd name="T6" fmla="*/ 52 w 183"/>
                <a:gd name="T7" fmla="*/ 82 h 143"/>
                <a:gd name="T8" fmla="*/ 49 w 183"/>
                <a:gd name="T9" fmla="*/ 5 h 143"/>
                <a:gd name="T10" fmla="*/ 115 w 183"/>
                <a:gd name="T11" fmla="*/ 0 h 143"/>
                <a:gd name="T12" fmla="*/ 178 w 183"/>
                <a:gd name="T13" fmla="*/ 19 h 143"/>
                <a:gd name="T14" fmla="*/ 183 w 183"/>
                <a:gd name="T15" fmla="*/ 63 h 143"/>
                <a:gd name="T16" fmla="*/ 162 w 183"/>
                <a:gd name="T17" fmla="*/ 84 h 143"/>
                <a:gd name="T18" fmla="*/ 159 w 183"/>
                <a:gd name="T19" fmla="*/ 105 h 143"/>
                <a:gd name="T20" fmla="*/ 150 w 183"/>
                <a:gd name="T21" fmla="*/ 110 h 143"/>
                <a:gd name="T22" fmla="*/ 139 w 183"/>
                <a:gd name="T23" fmla="*/ 143 h 143"/>
                <a:gd name="T24" fmla="*/ 130 w 183"/>
                <a:gd name="T25" fmla="*/ 133 h 143"/>
                <a:gd name="T26" fmla="*/ 126 w 183"/>
                <a:gd name="T27" fmla="*/ 121 h 143"/>
                <a:gd name="T28" fmla="*/ 0 w 183"/>
                <a:gd name="T29" fmla="*/ 102 h 1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3"/>
                <a:gd name="T46" fmla="*/ 0 h 143"/>
                <a:gd name="T47" fmla="*/ 183 w 183"/>
                <a:gd name="T48" fmla="*/ 143 h 1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3" h="143">
                  <a:moveTo>
                    <a:pt x="0" y="102"/>
                  </a:moveTo>
                  <a:lnTo>
                    <a:pt x="47" y="59"/>
                  </a:lnTo>
                  <a:lnTo>
                    <a:pt x="31" y="77"/>
                  </a:lnTo>
                  <a:lnTo>
                    <a:pt x="52" y="82"/>
                  </a:lnTo>
                  <a:lnTo>
                    <a:pt x="49" y="5"/>
                  </a:lnTo>
                  <a:lnTo>
                    <a:pt x="115" y="0"/>
                  </a:lnTo>
                  <a:lnTo>
                    <a:pt x="178" y="19"/>
                  </a:lnTo>
                  <a:lnTo>
                    <a:pt x="183" y="63"/>
                  </a:lnTo>
                  <a:lnTo>
                    <a:pt x="162" y="84"/>
                  </a:lnTo>
                  <a:lnTo>
                    <a:pt x="159" y="105"/>
                  </a:lnTo>
                  <a:lnTo>
                    <a:pt x="150" y="110"/>
                  </a:lnTo>
                  <a:lnTo>
                    <a:pt x="139" y="143"/>
                  </a:lnTo>
                  <a:lnTo>
                    <a:pt x="130" y="133"/>
                  </a:lnTo>
                  <a:lnTo>
                    <a:pt x="126" y="121"/>
                  </a:lnTo>
                  <a:lnTo>
                    <a:pt x="0" y="102"/>
                  </a:lnTo>
                  <a:close/>
                </a:path>
              </a:pathLst>
            </a:custGeom>
            <a:solidFill>
              <a:srgbClr val="9DC6E2"/>
            </a:solidFill>
            <a:ln w="1651">
              <a:solidFill>
                <a:srgbClr val="004070"/>
              </a:solidFill>
              <a:prstDash val="solid"/>
              <a:round/>
              <a:headEnd/>
              <a:tailEnd/>
            </a:ln>
          </p:spPr>
          <p:txBody>
            <a:bodyPr/>
            <a:lstStyle/>
            <a:p>
              <a:endParaRPr lang="en-US"/>
            </a:p>
          </p:txBody>
        </p:sp>
        <p:sp>
          <p:nvSpPr>
            <p:cNvPr id="525" name="Freeform 255"/>
            <p:cNvSpPr>
              <a:spLocks/>
            </p:cNvSpPr>
            <p:nvPr/>
          </p:nvSpPr>
          <p:spPr bwMode="auto">
            <a:xfrm>
              <a:off x="2034" y="1716"/>
              <a:ext cx="20" cy="15"/>
            </a:xfrm>
            <a:custGeom>
              <a:avLst/>
              <a:gdLst>
                <a:gd name="T0" fmla="*/ 0 w 82"/>
                <a:gd name="T1" fmla="*/ 43 h 58"/>
                <a:gd name="T2" fmla="*/ 47 w 82"/>
                <a:gd name="T3" fmla="*/ 0 h 58"/>
                <a:gd name="T4" fmla="*/ 31 w 82"/>
                <a:gd name="T5" fmla="*/ 18 h 58"/>
                <a:gd name="T6" fmla="*/ 52 w 82"/>
                <a:gd name="T7" fmla="*/ 23 h 58"/>
                <a:gd name="T8" fmla="*/ 77 w 82"/>
                <a:gd name="T9" fmla="*/ 19 h 58"/>
                <a:gd name="T10" fmla="*/ 82 w 82"/>
                <a:gd name="T11" fmla="*/ 58 h 58"/>
                <a:gd name="T12" fmla="*/ 0 w 82"/>
                <a:gd name="T13" fmla="*/ 43 h 58"/>
                <a:gd name="T14" fmla="*/ 0 60000 65536"/>
                <a:gd name="T15" fmla="*/ 0 60000 65536"/>
                <a:gd name="T16" fmla="*/ 0 60000 65536"/>
                <a:gd name="T17" fmla="*/ 0 60000 65536"/>
                <a:gd name="T18" fmla="*/ 0 60000 65536"/>
                <a:gd name="T19" fmla="*/ 0 60000 65536"/>
                <a:gd name="T20" fmla="*/ 0 60000 65536"/>
                <a:gd name="T21" fmla="*/ 0 w 82"/>
                <a:gd name="T22" fmla="*/ 0 h 58"/>
                <a:gd name="T23" fmla="*/ 82 w 82"/>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2" h="58">
                  <a:moveTo>
                    <a:pt x="0" y="43"/>
                  </a:moveTo>
                  <a:lnTo>
                    <a:pt x="47" y="0"/>
                  </a:lnTo>
                  <a:lnTo>
                    <a:pt x="31" y="18"/>
                  </a:lnTo>
                  <a:lnTo>
                    <a:pt x="52" y="23"/>
                  </a:lnTo>
                  <a:lnTo>
                    <a:pt x="77" y="19"/>
                  </a:lnTo>
                  <a:lnTo>
                    <a:pt x="82" y="58"/>
                  </a:lnTo>
                  <a:lnTo>
                    <a:pt x="0" y="43"/>
                  </a:lnTo>
                  <a:close/>
                </a:path>
              </a:pathLst>
            </a:custGeom>
            <a:solidFill>
              <a:srgbClr val="9DC6E2"/>
            </a:solidFill>
            <a:ln w="1651">
              <a:solidFill>
                <a:srgbClr val="004070"/>
              </a:solidFill>
              <a:prstDash val="solid"/>
              <a:round/>
              <a:headEnd/>
              <a:tailEnd/>
            </a:ln>
          </p:spPr>
          <p:txBody>
            <a:bodyPr/>
            <a:lstStyle/>
            <a:p>
              <a:endParaRPr lang="en-US"/>
            </a:p>
          </p:txBody>
        </p:sp>
        <p:sp>
          <p:nvSpPr>
            <p:cNvPr id="526" name="Freeform 256"/>
            <p:cNvSpPr>
              <a:spLocks/>
            </p:cNvSpPr>
            <p:nvPr/>
          </p:nvSpPr>
          <p:spPr bwMode="auto">
            <a:xfrm>
              <a:off x="1973" y="1765"/>
              <a:ext cx="54" cy="27"/>
            </a:xfrm>
            <a:custGeom>
              <a:avLst/>
              <a:gdLst>
                <a:gd name="T0" fmla="*/ 0 w 227"/>
                <a:gd name="T1" fmla="*/ 35 h 101"/>
                <a:gd name="T2" fmla="*/ 61 w 227"/>
                <a:gd name="T3" fmla="*/ 101 h 101"/>
                <a:gd name="T4" fmla="*/ 160 w 227"/>
                <a:gd name="T5" fmla="*/ 100 h 101"/>
                <a:gd name="T6" fmla="*/ 227 w 227"/>
                <a:gd name="T7" fmla="*/ 64 h 101"/>
                <a:gd name="T8" fmla="*/ 92 w 227"/>
                <a:gd name="T9" fmla="*/ 13 h 101"/>
                <a:gd name="T10" fmla="*/ 75 w 227"/>
                <a:gd name="T11" fmla="*/ 0 h 101"/>
                <a:gd name="T12" fmla="*/ 0 w 227"/>
                <a:gd name="T13" fmla="*/ 35 h 101"/>
                <a:gd name="T14" fmla="*/ 0 60000 65536"/>
                <a:gd name="T15" fmla="*/ 0 60000 65536"/>
                <a:gd name="T16" fmla="*/ 0 60000 65536"/>
                <a:gd name="T17" fmla="*/ 0 60000 65536"/>
                <a:gd name="T18" fmla="*/ 0 60000 65536"/>
                <a:gd name="T19" fmla="*/ 0 60000 65536"/>
                <a:gd name="T20" fmla="*/ 0 60000 65536"/>
                <a:gd name="T21" fmla="*/ 0 w 227"/>
                <a:gd name="T22" fmla="*/ 0 h 101"/>
                <a:gd name="T23" fmla="*/ 227 w 227"/>
                <a:gd name="T24" fmla="*/ 101 h 1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7" h="101">
                  <a:moveTo>
                    <a:pt x="0" y="35"/>
                  </a:moveTo>
                  <a:lnTo>
                    <a:pt x="61" y="101"/>
                  </a:lnTo>
                  <a:lnTo>
                    <a:pt x="160" y="100"/>
                  </a:lnTo>
                  <a:lnTo>
                    <a:pt x="227" y="64"/>
                  </a:lnTo>
                  <a:lnTo>
                    <a:pt x="92" y="13"/>
                  </a:lnTo>
                  <a:lnTo>
                    <a:pt x="75" y="0"/>
                  </a:lnTo>
                  <a:lnTo>
                    <a:pt x="0" y="35"/>
                  </a:lnTo>
                  <a:close/>
                </a:path>
              </a:pathLst>
            </a:custGeom>
            <a:solidFill>
              <a:srgbClr val="9DC6E2"/>
            </a:solidFill>
            <a:ln w="1651">
              <a:solidFill>
                <a:srgbClr val="004070"/>
              </a:solidFill>
              <a:prstDash val="solid"/>
              <a:round/>
              <a:headEnd/>
              <a:tailEnd/>
            </a:ln>
          </p:spPr>
          <p:txBody>
            <a:bodyPr/>
            <a:lstStyle/>
            <a:p>
              <a:endParaRPr lang="en-US"/>
            </a:p>
          </p:txBody>
        </p:sp>
        <p:sp>
          <p:nvSpPr>
            <p:cNvPr id="527" name="Freeform 257"/>
            <p:cNvSpPr>
              <a:spLocks/>
            </p:cNvSpPr>
            <p:nvPr/>
          </p:nvSpPr>
          <p:spPr bwMode="auto">
            <a:xfrm>
              <a:off x="3593" y="1199"/>
              <a:ext cx="1751" cy="1919"/>
            </a:xfrm>
            <a:custGeom>
              <a:avLst/>
              <a:gdLst>
                <a:gd name="T0" fmla="*/ 1283 w 3063"/>
                <a:gd name="T1" fmla="*/ 54 h 3073"/>
                <a:gd name="T2" fmla="*/ 1190 w 3063"/>
                <a:gd name="T3" fmla="*/ 339 h 3073"/>
                <a:gd name="T4" fmla="*/ 1156 w 3063"/>
                <a:gd name="T5" fmla="*/ 586 h 3073"/>
                <a:gd name="T6" fmla="*/ 1309 w 3063"/>
                <a:gd name="T7" fmla="*/ 700 h 3073"/>
                <a:gd name="T8" fmla="*/ 1260 w 3063"/>
                <a:gd name="T9" fmla="*/ 806 h 3073"/>
                <a:gd name="T10" fmla="*/ 1335 w 3063"/>
                <a:gd name="T11" fmla="*/ 871 h 3073"/>
                <a:gd name="T12" fmla="*/ 1600 w 3063"/>
                <a:gd name="T13" fmla="*/ 993 h 3073"/>
                <a:gd name="T14" fmla="*/ 1823 w 3063"/>
                <a:gd name="T15" fmla="*/ 1064 h 3073"/>
                <a:gd name="T16" fmla="*/ 2092 w 3063"/>
                <a:gd name="T17" fmla="*/ 1064 h 3073"/>
                <a:gd name="T18" fmla="*/ 2161 w 3063"/>
                <a:gd name="T19" fmla="*/ 980 h 3073"/>
                <a:gd name="T20" fmla="*/ 2286 w 3063"/>
                <a:gd name="T21" fmla="*/ 1069 h 3073"/>
                <a:gd name="T22" fmla="*/ 2466 w 3063"/>
                <a:gd name="T23" fmla="*/ 964 h 3073"/>
                <a:gd name="T24" fmla="*/ 2763 w 3063"/>
                <a:gd name="T25" fmla="*/ 782 h 3073"/>
                <a:gd name="T26" fmla="*/ 3063 w 3063"/>
                <a:gd name="T27" fmla="*/ 901 h 3073"/>
                <a:gd name="T28" fmla="*/ 2927 w 3063"/>
                <a:gd name="T29" fmla="*/ 1018 h 3073"/>
                <a:gd name="T30" fmla="*/ 2787 w 3063"/>
                <a:gd name="T31" fmla="*/ 1216 h 3073"/>
                <a:gd name="T32" fmla="*/ 2653 w 3063"/>
                <a:gd name="T33" fmla="*/ 1385 h 3073"/>
                <a:gd name="T34" fmla="*/ 2614 w 3063"/>
                <a:gd name="T35" fmla="*/ 1563 h 3073"/>
                <a:gd name="T36" fmla="*/ 2498 w 3063"/>
                <a:gd name="T37" fmla="*/ 1393 h 3073"/>
                <a:gd name="T38" fmla="*/ 2402 w 3063"/>
                <a:gd name="T39" fmla="*/ 1362 h 3073"/>
                <a:gd name="T40" fmla="*/ 2408 w 3063"/>
                <a:gd name="T41" fmla="*/ 1225 h 3073"/>
                <a:gd name="T42" fmla="*/ 2194 w 3063"/>
                <a:gd name="T43" fmla="*/ 1146 h 3073"/>
                <a:gd name="T44" fmla="*/ 2083 w 3063"/>
                <a:gd name="T45" fmla="*/ 1161 h 3073"/>
                <a:gd name="T46" fmla="*/ 2073 w 3063"/>
                <a:gd name="T47" fmla="*/ 1252 h 3073"/>
                <a:gd name="T48" fmla="*/ 2144 w 3063"/>
                <a:gd name="T49" fmla="*/ 1456 h 3073"/>
                <a:gd name="T50" fmla="*/ 2141 w 3063"/>
                <a:gd name="T51" fmla="*/ 1630 h 3073"/>
                <a:gd name="T52" fmla="*/ 2062 w 3063"/>
                <a:gd name="T53" fmla="*/ 1613 h 3073"/>
                <a:gd name="T54" fmla="*/ 1760 w 3063"/>
                <a:gd name="T55" fmla="*/ 1883 h 3073"/>
                <a:gd name="T56" fmla="*/ 1419 w 3063"/>
                <a:gd name="T57" fmla="*/ 2201 h 3073"/>
                <a:gd name="T58" fmla="*/ 1242 w 3063"/>
                <a:gd name="T59" fmla="*/ 2355 h 3073"/>
                <a:gd name="T60" fmla="*/ 1272 w 3063"/>
                <a:gd name="T61" fmla="*/ 2540 h 3073"/>
                <a:gd name="T62" fmla="*/ 1156 w 3063"/>
                <a:gd name="T63" fmla="*/ 2879 h 3073"/>
                <a:gd name="T64" fmla="*/ 966 w 3063"/>
                <a:gd name="T65" fmla="*/ 3073 h 3073"/>
                <a:gd name="T66" fmla="*/ 725 w 3063"/>
                <a:gd name="T67" fmla="*/ 2633 h 3073"/>
                <a:gd name="T68" fmla="*/ 599 w 3063"/>
                <a:gd name="T69" fmla="*/ 2310 h 3073"/>
                <a:gd name="T70" fmla="*/ 539 w 3063"/>
                <a:gd name="T71" fmla="*/ 2199 h 3073"/>
                <a:gd name="T72" fmla="*/ 481 w 3063"/>
                <a:gd name="T73" fmla="*/ 1910 h 3073"/>
                <a:gd name="T74" fmla="*/ 459 w 3063"/>
                <a:gd name="T75" fmla="*/ 1674 h 3073"/>
                <a:gd name="T76" fmla="*/ 490 w 3063"/>
                <a:gd name="T77" fmla="*/ 1556 h 3073"/>
                <a:gd name="T78" fmla="*/ 317 w 3063"/>
                <a:gd name="T79" fmla="*/ 1716 h 3073"/>
                <a:gd name="T80" fmla="*/ 182 w 3063"/>
                <a:gd name="T81" fmla="*/ 1541 h 3073"/>
                <a:gd name="T82" fmla="*/ 88 w 3063"/>
                <a:gd name="T83" fmla="*/ 1494 h 3073"/>
                <a:gd name="T84" fmla="*/ 73 w 3063"/>
                <a:gd name="T85" fmla="*/ 1368 h 3073"/>
                <a:gd name="T86" fmla="*/ 174 w 3063"/>
                <a:gd name="T87" fmla="*/ 1348 h 3073"/>
                <a:gd name="T88" fmla="*/ 290 w 3063"/>
                <a:gd name="T89" fmla="*/ 1338 h 3073"/>
                <a:gd name="T90" fmla="*/ 283 w 3063"/>
                <a:gd name="T91" fmla="*/ 1250 h 3073"/>
                <a:gd name="T92" fmla="*/ 222 w 3063"/>
                <a:gd name="T93" fmla="*/ 1093 h 3073"/>
                <a:gd name="T94" fmla="*/ 249 w 3063"/>
                <a:gd name="T95" fmla="*/ 918 h 3073"/>
                <a:gd name="T96" fmla="*/ 527 w 3063"/>
                <a:gd name="T97" fmla="*/ 765 h 3073"/>
                <a:gd name="T98" fmla="*/ 677 w 3063"/>
                <a:gd name="T99" fmla="*/ 589 h 3073"/>
                <a:gd name="T100" fmla="*/ 678 w 3063"/>
                <a:gd name="T101" fmla="*/ 507 h 3073"/>
                <a:gd name="T102" fmla="*/ 692 w 3063"/>
                <a:gd name="T103" fmla="*/ 406 h 3073"/>
                <a:gd name="T104" fmla="*/ 626 w 3063"/>
                <a:gd name="T105" fmla="*/ 326 h 3073"/>
                <a:gd name="T106" fmla="*/ 612 w 3063"/>
                <a:gd name="T107" fmla="*/ 222 h 3073"/>
                <a:gd name="T108" fmla="*/ 634 w 3063"/>
                <a:gd name="T109" fmla="*/ 137 h 3073"/>
                <a:gd name="T110" fmla="*/ 847 w 3063"/>
                <a:gd name="T111" fmla="*/ 153 h 307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063"/>
                <a:gd name="T169" fmla="*/ 0 h 3073"/>
                <a:gd name="T170" fmla="*/ 3063 w 3063"/>
                <a:gd name="T171" fmla="*/ 3073 h 307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063" h="3073">
                  <a:moveTo>
                    <a:pt x="1001" y="58"/>
                  </a:moveTo>
                  <a:lnTo>
                    <a:pt x="1037" y="64"/>
                  </a:lnTo>
                  <a:lnTo>
                    <a:pt x="1065" y="44"/>
                  </a:lnTo>
                  <a:lnTo>
                    <a:pt x="1119" y="11"/>
                  </a:lnTo>
                  <a:lnTo>
                    <a:pt x="1181" y="0"/>
                  </a:lnTo>
                  <a:lnTo>
                    <a:pt x="1209" y="17"/>
                  </a:lnTo>
                  <a:lnTo>
                    <a:pt x="1255" y="67"/>
                  </a:lnTo>
                  <a:lnTo>
                    <a:pt x="1283" y="54"/>
                  </a:lnTo>
                  <a:lnTo>
                    <a:pt x="1269" y="122"/>
                  </a:lnTo>
                  <a:lnTo>
                    <a:pt x="1250" y="153"/>
                  </a:lnTo>
                  <a:lnTo>
                    <a:pt x="1211" y="205"/>
                  </a:lnTo>
                  <a:lnTo>
                    <a:pt x="1192" y="234"/>
                  </a:lnTo>
                  <a:lnTo>
                    <a:pt x="1163" y="235"/>
                  </a:lnTo>
                  <a:lnTo>
                    <a:pt x="1141" y="302"/>
                  </a:lnTo>
                  <a:lnTo>
                    <a:pt x="1160" y="330"/>
                  </a:lnTo>
                  <a:lnTo>
                    <a:pt x="1190" y="339"/>
                  </a:lnTo>
                  <a:lnTo>
                    <a:pt x="1201" y="371"/>
                  </a:lnTo>
                  <a:lnTo>
                    <a:pt x="1194" y="404"/>
                  </a:lnTo>
                  <a:lnTo>
                    <a:pt x="1131" y="422"/>
                  </a:lnTo>
                  <a:lnTo>
                    <a:pt x="1102" y="404"/>
                  </a:lnTo>
                  <a:lnTo>
                    <a:pt x="1092" y="438"/>
                  </a:lnTo>
                  <a:lnTo>
                    <a:pt x="1117" y="467"/>
                  </a:lnTo>
                  <a:lnTo>
                    <a:pt x="1116" y="537"/>
                  </a:lnTo>
                  <a:lnTo>
                    <a:pt x="1156" y="586"/>
                  </a:lnTo>
                  <a:lnTo>
                    <a:pt x="1187" y="581"/>
                  </a:lnTo>
                  <a:lnTo>
                    <a:pt x="1246" y="600"/>
                  </a:lnTo>
                  <a:lnTo>
                    <a:pt x="1267" y="626"/>
                  </a:lnTo>
                  <a:lnTo>
                    <a:pt x="1321" y="661"/>
                  </a:lnTo>
                  <a:lnTo>
                    <a:pt x="1340" y="666"/>
                  </a:lnTo>
                  <a:lnTo>
                    <a:pt x="1333" y="670"/>
                  </a:lnTo>
                  <a:lnTo>
                    <a:pt x="1330" y="680"/>
                  </a:lnTo>
                  <a:lnTo>
                    <a:pt x="1309" y="700"/>
                  </a:lnTo>
                  <a:lnTo>
                    <a:pt x="1303" y="712"/>
                  </a:lnTo>
                  <a:lnTo>
                    <a:pt x="1290" y="714"/>
                  </a:lnTo>
                  <a:lnTo>
                    <a:pt x="1283" y="721"/>
                  </a:lnTo>
                  <a:lnTo>
                    <a:pt x="1289" y="742"/>
                  </a:lnTo>
                  <a:lnTo>
                    <a:pt x="1272" y="768"/>
                  </a:lnTo>
                  <a:lnTo>
                    <a:pt x="1277" y="782"/>
                  </a:lnTo>
                  <a:lnTo>
                    <a:pt x="1270" y="802"/>
                  </a:lnTo>
                  <a:lnTo>
                    <a:pt x="1260" y="806"/>
                  </a:lnTo>
                  <a:lnTo>
                    <a:pt x="1252" y="819"/>
                  </a:lnTo>
                  <a:lnTo>
                    <a:pt x="1253" y="837"/>
                  </a:lnTo>
                  <a:lnTo>
                    <a:pt x="1273" y="838"/>
                  </a:lnTo>
                  <a:lnTo>
                    <a:pt x="1296" y="867"/>
                  </a:lnTo>
                  <a:lnTo>
                    <a:pt x="1303" y="865"/>
                  </a:lnTo>
                  <a:lnTo>
                    <a:pt x="1304" y="858"/>
                  </a:lnTo>
                  <a:lnTo>
                    <a:pt x="1310" y="858"/>
                  </a:lnTo>
                  <a:lnTo>
                    <a:pt x="1335" y="871"/>
                  </a:lnTo>
                  <a:lnTo>
                    <a:pt x="1375" y="896"/>
                  </a:lnTo>
                  <a:lnTo>
                    <a:pt x="1411" y="932"/>
                  </a:lnTo>
                  <a:lnTo>
                    <a:pt x="1469" y="952"/>
                  </a:lnTo>
                  <a:lnTo>
                    <a:pt x="1486" y="966"/>
                  </a:lnTo>
                  <a:lnTo>
                    <a:pt x="1510" y="967"/>
                  </a:lnTo>
                  <a:lnTo>
                    <a:pt x="1534" y="993"/>
                  </a:lnTo>
                  <a:lnTo>
                    <a:pt x="1572" y="1003"/>
                  </a:lnTo>
                  <a:lnTo>
                    <a:pt x="1600" y="993"/>
                  </a:lnTo>
                  <a:lnTo>
                    <a:pt x="1636" y="1000"/>
                  </a:lnTo>
                  <a:lnTo>
                    <a:pt x="1658" y="997"/>
                  </a:lnTo>
                  <a:lnTo>
                    <a:pt x="1695" y="1003"/>
                  </a:lnTo>
                  <a:lnTo>
                    <a:pt x="1705" y="1007"/>
                  </a:lnTo>
                  <a:lnTo>
                    <a:pt x="1736" y="1044"/>
                  </a:lnTo>
                  <a:lnTo>
                    <a:pt x="1762" y="1059"/>
                  </a:lnTo>
                  <a:lnTo>
                    <a:pt x="1799" y="1066"/>
                  </a:lnTo>
                  <a:lnTo>
                    <a:pt x="1823" y="1064"/>
                  </a:lnTo>
                  <a:lnTo>
                    <a:pt x="1838" y="1069"/>
                  </a:lnTo>
                  <a:lnTo>
                    <a:pt x="1851" y="1082"/>
                  </a:lnTo>
                  <a:lnTo>
                    <a:pt x="1971" y="1098"/>
                  </a:lnTo>
                  <a:lnTo>
                    <a:pt x="1990" y="1106"/>
                  </a:lnTo>
                  <a:lnTo>
                    <a:pt x="2055" y="1099"/>
                  </a:lnTo>
                  <a:lnTo>
                    <a:pt x="2078" y="1102"/>
                  </a:lnTo>
                  <a:lnTo>
                    <a:pt x="2090" y="1076"/>
                  </a:lnTo>
                  <a:lnTo>
                    <a:pt x="2092" y="1064"/>
                  </a:lnTo>
                  <a:lnTo>
                    <a:pt x="2080" y="1047"/>
                  </a:lnTo>
                  <a:lnTo>
                    <a:pt x="2066" y="1037"/>
                  </a:lnTo>
                  <a:lnTo>
                    <a:pt x="2073" y="1022"/>
                  </a:lnTo>
                  <a:lnTo>
                    <a:pt x="2076" y="971"/>
                  </a:lnTo>
                  <a:lnTo>
                    <a:pt x="2085" y="940"/>
                  </a:lnTo>
                  <a:lnTo>
                    <a:pt x="2153" y="918"/>
                  </a:lnTo>
                  <a:lnTo>
                    <a:pt x="2170" y="946"/>
                  </a:lnTo>
                  <a:lnTo>
                    <a:pt x="2161" y="980"/>
                  </a:lnTo>
                  <a:lnTo>
                    <a:pt x="2178" y="997"/>
                  </a:lnTo>
                  <a:lnTo>
                    <a:pt x="2160" y="1020"/>
                  </a:lnTo>
                  <a:lnTo>
                    <a:pt x="2157" y="1030"/>
                  </a:lnTo>
                  <a:lnTo>
                    <a:pt x="2167" y="1031"/>
                  </a:lnTo>
                  <a:lnTo>
                    <a:pt x="2171" y="1054"/>
                  </a:lnTo>
                  <a:lnTo>
                    <a:pt x="2207" y="1064"/>
                  </a:lnTo>
                  <a:lnTo>
                    <a:pt x="2250" y="1069"/>
                  </a:lnTo>
                  <a:lnTo>
                    <a:pt x="2286" y="1069"/>
                  </a:lnTo>
                  <a:lnTo>
                    <a:pt x="2330" y="1055"/>
                  </a:lnTo>
                  <a:lnTo>
                    <a:pt x="2376" y="1062"/>
                  </a:lnTo>
                  <a:lnTo>
                    <a:pt x="2497" y="1044"/>
                  </a:lnTo>
                  <a:lnTo>
                    <a:pt x="2511" y="1037"/>
                  </a:lnTo>
                  <a:lnTo>
                    <a:pt x="2512" y="997"/>
                  </a:lnTo>
                  <a:lnTo>
                    <a:pt x="2503" y="986"/>
                  </a:lnTo>
                  <a:lnTo>
                    <a:pt x="2467" y="973"/>
                  </a:lnTo>
                  <a:lnTo>
                    <a:pt x="2466" y="964"/>
                  </a:lnTo>
                  <a:lnTo>
                    <a:pt x="2467" y="952"/>
                  </a:lnTo>
                  <a:lnTo>
                    <a:pt x="2467" y="946"/>
                  </a:lnTo>
                  <a:lnTo>
                    <a:pt x="2546" y="929"/>
                  </a:lnTo>
                  <a:lnTo>
                    <a:pt x="2613" y="899"/>
                  </a:lnTo>
                  <a:lnTo>
                    <a:pt x="2643" y="870"/>
                  </a:lnTo>
                  <a:lnTo>
                    <a:pt x="2701" y="838"/>
                  </a:lnTo>
                  <a:lnTo>
                    <a:pt x="2735" y="799"/>
                  </a:lnTo>
                  <a:lnTo>
                    <a:pt x="2763" y="782"/>
                  </a:lnTo>
                  <a:lnTo>
                    <a:pt x="2808" y="790"/>
                  </a:lnTo>
                  <a:lnTo>
                    <a:pt x="2845" y="790"/>
                  </a:lnTo>
                  <a:lnTo>
                    <a:pt x="2899" y="765"/>
                  </a:lnTo>
                  <a:lnTo>
                    <a:pt x="2932" y="769"/>
                  </a:lnTo>
                  <a:lnTo>
                    <a:pt x="2943" y="813"/>
                  </a:lnTo>
                  <a:lnTo>
                    <a:pt x="2994" y="872"/>
                  </a:lnTo>
                  <a:lnTo>
                    <a:pt x="3039" y="881"/>
                  </a:lnTo>
                  <a:lnTo>
                    <a:pt x="3063" y="901"/>
                  </a:lnTo>
                  <a:lnTo>
                    <a:pt x="3062" y="929"/>
                  </a:lnTo>
                  <a:lnTo>
                    <a:pt x="3028" y="952"/>
                  </a:lnTo>
                  <a:lnTo>
                    <a:pt x="3020" y="976"/>
                  </a:lnTo>
                  <a:lnTo>
                    <a:pt x="3027" y="1004"/>
                  </a:lnTo>
                  <a:lnTo>
                    <a:pt x="3018" y="1013"/>
                  </a:lnTo>
                  <a:lnTo>
                    <a:pt x="2984" y="1004"/>
                  </a:lnTo>
                  <a:lnTo>
                    <a:pt x="2967" y="1013"/>
                  </a:lnTo>
                  <a:lnTo>
                    <a:pt x="2927" y="1018"/>
                  </a:lnTo>
                  <a:lnTo>
                    <a:pt x="2913" y="1042"/>
                  </a:lnTo>
                  <a:lnTo>
                    <a:pt x="2896" y="1059"/>
                  </a:lnTo>
                  <a:lnTo>
                    <a:pt x="2867" y="1071"/>
                  </a:lnTo>
                  <a:lnTo>
                    <a:pt x="2841" y="1093"/>
                  </a:lnTo>
                  <a:lnTo>
                    <a:pt x="2825" y="1122"/>
                  </a:lnTo>
                  <a:lnTo>
                    <a:pt x="2830" y="1173"/>
                  </a:lnTo>
                  <a:lnTo>
                    <a:pt x="2818" y="1197"/>
                  </a:lnTo>
                  <a:lnTo>
                    <a:pt x="2787" y="1216"/>
                  </a:lnTo>
                  <a:lnTo>
                    <a:pt x="2777" y="1233"/>
                  </a:lnTo>
                  <a:lnTo>
                    <a:pt x="2780" y="1250"/>
                  </a:lnTo>
                  <a:lnTo>
                    <a:pt x="2773" y="1272"/>
                  </a:lnTo>
                  <a:lnTo>
                    <a:pt x="2739" y="1338"/>
                  </a:lnTo>
                  <a:lnTo>
                    <a:pt x="2728" y="1374"/>
                  </a:lnTo>
                  <a:lnTo>
                    <a:pt x="2719" y="1382"/>
                  </a:lnTo>
                  <a:lnTo>
                    <a:pt x="2678" y="1379"/>
                  </a:lnTo>
                  <a:lnTo>
                    <a:pt x="2653" y="1385"/>
                  </a:lnTo>
                  <a:lnTo>
                    <a:pt x="2637" y="1399"/>
                  </a:lnTo>
                  <a:lnTo>
                    <a:pt x="2640" y="1446"/>
                  </a:lnTo>
                  <a:lnTo>
                    <a:pt x="2633" y="1484"/>
                  </a:lnTo>
                  <a:lnTo>
                    <a:pt x="2627" y="1493"/>
                  </a:lnTo>
                  <a:lnTo>
                    <a:pt x="2606" y="1490"/>
                  </a:lnTo>
                  <a:lnTo>
                    <a:pt x="2602" y="1515"/>
                  </a:lnTo>
                  <a:lnTo>
                    <a:pt x="2605" y="1544"/>
                  </a:lnTo>
                  <a:lnTo>
                    <a:pt x="2614" y="1563"/>
                  </a:lnTo>
                  <a:lnTo>
                    <a:pt x="2613" y="1575"/>
                  </a:lnTo>
                  <a:lnTo>
                    <a:pt x="2593" y="1589"/>
                  </a:lnTo>
                  <a:lnTo>
                    <a:pt x="2576" y="1583"/>
                  </a:lnTo>
                  <a:lnTo>
                    <a:pt x="2561" y="1597"/>
                  </a:lnTo>
                  <a:lnTo>
                    <a:pt x="2542" y="1484"/>
                  </a:lnTo>
                  <a:lnTo>
                    <a:pt x="2522" y="1422"/>
                  </a:lnTo>
                  <a:lnTo>
                    <a:pt x="2507" y="1395"/>
                  </a:lnTo>
                  <a:lnTo>
                    <a:pt x="2498" y="1393"/>
                  </a:lnTo>
                  <a:lnTo>
                    <a:pt x="2476" y="1422"/>
                  </a:lnTo>
                  <a:lnTo>
                    <a:pt x="2456" y="1476"/>
                  </a:lnTo>
                  <a:lnTo>
                    <a:pt x="2442" y="1463"/>
                  </a:lnTo>
                  <a:lnTo>
                    <a:pt x="2432" y="1446"/>
                  </a:lnTo>
                  <a:lnTo>
                    <a:pt x="2412" y="1443"/>
                  </a:lnTo>
                  <a:lnTo>
                    <a:pt x="2399" y="1409"/>
                  </a:lnTo>
                  <a:lnTo>
                    <a:pt x="2396" y="1378"/>
                  </a:lnTo>
                  <a:lnTo>
                    <a:pt x="2402" y="1362"/>
                  </a:lnTo>
                  <a:lnTo>
                    <a:pt x="2471" y="1317"/>
                  </a:lnTo>
                  <a:lnTo>
                    <a:pt x="2493" y="1290"/>
                  </a:lnTo>
                  <a:lnTo>
                    <a:pt x="2503" y="1265"/>
                  </a:lnTo>
                  <a:lnTo>
                    <a:pt x="2520" y="1256"/>
                  </a:lnTo>
                  <a:lnTo>
                    <a:pt x="2524" y="1246"/>
                  </a:lnTo>
                  <a:lnTo>
                    <a:pt x="2494" y="1235"/>
                  </a:lnTo>
                  <a:lnTo>
                    <a:pt x="2449" y="1228"/>
                  </a:lnTo>
                  <a:lnTo>
                    <a:pt x="2408" y="1225"/>
                  </a:lnTo>
                  <a:lnTo>
                    <a:pt x="2371" y="1232"/>
                  </a:lnTo>
                  <a:lnTo>
                    <a:pt x="2289" y="1226"/>
                  </a:lnTo>
                  <a:lnTo>
                    <a:pt x="2266" y="1216"/>
                  </a:lnTo>
                  <a:lnTo>
                    <a:pt x="2255" y="1201"/>
                  </a:lnTo>
                  <a:lnTo>
                    <a:pt x="2233" y="1122"/>
                  </a:lnTo>
                  <a:lnTo>
                    <a:pt x="2219" y="1150"/>
                  </a:lnTo>
                  <a:lnTo>
                    <a:pt x="2202" y="1139"/>
                  </a:lnTo>
                  <a:lnTo>
                    <a:pt x="2194" y="1146"/>
                  </a:lnTo>
                  <a:lnTo>
                    <a:pt x="2178" y="1130"/>
                  </a:lnTo>
                  <a:lnTo>
                    <a:pt x="2174" y="1100"/>
                  </a:lnTo>
                  <a:lnTo>
                    <a:pt x="2163" y="1098"/>
                  </a:lnTo>
                  <a:lnTo>
                    <a:pt x="2154" y="1133"/>
                  </a:lnTo>
                  <a:lnTo>
                    <a:pt x="2124" y="1090"/>
                  </a:lnTo>
                  <a:lnTo>
                    <a:pt x="2116" y="1093"/>
                  </a:lnTo>
                  <a:lnTo>
                    <a:pt x="2110" y="1115"/>
                  </a:lnTo>
                  <a:lnTo>
                    <a:pt x="2083" y="1161"/>
                  </a:lnTo>
                  <a:lnTo>
                    <a:pt x="2090" y="1165"/>
                  </a:lnTo>
                  <a:lnTo>
                    <a:pt x="2096" y="1192"/>
                  </a:lnTo>
                  <a:lnTo>
                    <a:pt x="2110" y="1201"/>
                  </a:lnTo>
                  <a:lnTo>
                    <a:pt x="2137" y="1199"/>
                  </a:lnTo>
                  <a:lnTo>
                    <a:pt x="2143" y="1228"/>
                  </a:lnTo>
                  <a:lnTo>
                    <a:pt x="2105" y="1232"/>
                  </a:lnTo>
                  <a:lnTo>
                    <a:pt x="2099" y="1245"/>
                  </a:lnTo>
                  <a:lnTo>
                    <a:pt x="2073" y="1252"/>
                  </a:lnTo>
                  <a:lnTo>
                    <a:pt x="2062" y="1277"/>
                  </a:lnTo>
                  <a:lnTo>
                    <a:pt x="2065" y="1290"/>
                  </a:lnTo>
                  <a:lnTo>
                    <a:pt x="2103" y="1307"/>
                  </a:lnTo>
                  <a:lnTo>
                    <a:pt x="2130" y="1331"/>
                  </a:lnTo>
                  <a:lnTo>
                    <a:pt x="2123" y="1406"/>
                  </a:lnTo>
                  <a:lnTo>
                    <a:pt x="2136" y="1419"/>
                  </a:lnTo>
                  <a:lnTo>
                    <a:pt x="2136" y="1446"/>
                  </a:lnTo>
                  <a:lnTo>
                    <a:pt x="2144" y="1456"/>
                  </a:lnTo>
                  <a:lnTo>
                    <a:pt x="2140" y="1507"/>
                  </a:lnTo>
                  <a:lnTo>
                    <a:pt x="2154" y="1534"/>
                  </a:lnTo>
                  <a:lnTo>
                    <a:pt x="2163" y="1592"/>
                  </a:lnTo>
                  <a:lnTo>
                    <a:pt x="2161" y="1603"/>
                  </a:lnTo>
                  <a:lnTo>
                    <a:pt x="2171" y="1629"/>
                  </a:lnTo>
                  <a:lnTo>
                    <a:pt x="2157" y="1634"/>
                  </a:lnTo>
                  <a:lnTo>
                    <a:pt x="2147" y="1609"/>
                  </a:lnTo>
                  <a:lnTo>
                    <a:pt x="2141" y="1630"/>
                  </a:lnTo>
                  <a:lnTo>
                    <a:pt x="2131" y="1629"/>
                  </a:lnTo>
                  <a:lnTo>
                    <a:pt x="2123" y="1636"/>
                  </a:lnTo>
                  <a:lnTo>
                    <a:pt x="2106" y="1640"/>
                  </a:lnTo>
                  <a:lnTo>
                    <a:pt x="2099" y="1626"/>
                  </a:lnTo>
                  <a:lnTo>
                    <a:pt x="2089" y="1620"/>
                  </a:lnTo>
                  <a:lnTo>
                    <a:pt x="2092" y="1575"/>
                  </a:lnTo>
                  <a:lnTo>
                    <a:pt x="2086" y="1575"/>
                  </a:lnTo>
                  <a:lnTo>
                    <a:pt x="2062" y="1613"/>
                  </a:lnTo>
                  <a:lnTo>
                    <a:pt x="1971" y="1658"/>
                  </a:lnTo>
                  <a:lnTo>
                    <a:pt x="1959" y="1687"/>
                  </a:lnTo>
                  <a:lnTo>
                    <a:pt x="1971" y="1732"/>
                  </a:lnTo>
                  <a:lnTo>
                    <a:pt x="1930" y="1786"/>
                  </a:lnTo>
                  <a:lnTo>
                    <a:pt x="1899" y="1813"/>
                  </a:lnTo>
                  <a:lnTo>
                    <a:pt x="1843" y="1832"/>
                  </a:lnTo>
                  <a:lnTo>
                    <a:pt x="1784" y="1866"/>
                  </a:lnTo>
                  <a:lnTo>
                    <a:pt x="1760" y="1883"/>
                  </a:lnTo>
                  <a:lnTo>
                    <a:pt x="1673" y="1984"/>
                  </a:lnTo>
                  <a:lnTo>
                    <a:pt x="1616" y="2024"/>
                  </a:lnTo>
                  <a:lnTo>
                    <a:pt x="1590" y="2052"/>
                  </a:lnTo>
                  <a:lnTo>
                    <a:pt x="1487" y="2130"/>
                  </a:lnTo>
                  <a:lnTo>
                    <a:pt x="1476" y="2148"/>
                  </a:lnTo>
                  <a:lnTo>
                    <a:pt x="1476" y="2169"/>
                  </a:lnTo>
                  <a:lnTo>
                    <a:pt x="1463" y="2185"/>
                  </a:lnTo>
                  <a:lnTo>
                    <a:pt x="1419" y="2201"/>
                  </a:lnTo>
                  <a:lnTo>
                    <a:pt x="1368" y="2212"/>
                  </a:lnTo>
                  <a:lnTo>
                    <a:pt x="1344" y="2260"/>
                  </a:lnTo>
                  <a:lnTo>
                    <a:pt x="1328" y="2266"/>
                  </a:lnTo>
                  <a:lnTo>
                    <a:pt x="1309" y="2257"/>
                  </a:lnTo>
                  <a:lnTo>
                    <a:pt x="1292" y="2257"/>
                  </a:lnTo>
                  <a:lnTo>
                    <a:pt x="1273" y="2269"/>
                  </a:lnTo>
                  <a:lnTo>
                    <a:pt x="1242" y="2314"/>
                  </a:lnTo>
                  <a:lnTo>
                    <a:pt x="1242" y="2355"/>
                  </a:lnTo>
                  <a:lnTo>
                    <a:pt x="1246" y="2379"/>
                  </a:lnTo>
                  <a:lnTo>
                    <a:pt x="1253" y="2392"/>
                  </a:lnTo>
                  <a:lnTo>
                    <a:pt x="1249" y="2433"/>
                  </a:lnTo>
                  <a:lnTo>
                    <a:pt x="1260" y="2491"/>
                  </a:lnTo>
                  <a:lnTo>
                    <a:pt x="1256" y="2485"/>
                  </a:lnTo>
                  <a:lnTo>
                    <a:pt x="1250" y="2491"/>
                  </a:lnTo>
                  <a:lnTo>
                    <a:pt x="1269" y="2514"/>
                  </a:lnTo>
                  <a:lnTo>
                    <a:pt x="1272" y="2540"/>
                  </a:lnTo>
                  <a:lnTo>
                    <a:pt x="1256" y="2607"/>
                  </a:lnTo>
                  <a:lnTo>
                    <a:pt x="1222" y="2682"/>
                  </a:lnTo>
                  <a:lnTo>
                    <a:pt x="1218" y="2702"/>
                  </a:lnTo>
                  <a:lnTo>
                    <a:pt x="1221" y="2846"/>
                  </a:lnTo>
                  <a:lnTo>
                    <a:pt x="1202" y="2846"/>
                  </a:lnTo>
                  <a:lnTo>
                    <a:pt x="1195" y="2839"/>
                  </a:lnTo>
                  <a:lnTo>
                    <a:pt x="1170" y="2843"/>
                  </a:lnTo>
                  <a:lnTo>
                    <a:pt x="1156" y="2879"/>
                  </a:lnTo>
                  <a:lnTo>
                    <a:pt x="1130" y="2914"/>
                  </a:lnTo>
                  <a:lnTo>
                    <a:pt x="1130" y="2951"/>
                  </a:lnTo>
                  <a:lnTo>
                    <a:pt x="1097" y="2957"/>
                  </a:lnTo>
                  <a:lnTo>
                    <a:pt x="1055" y="2977"/>
                  </a:lnTo>
                  <a:lnTo>
                    <a:pt x="1039" y="3035"/>
                  </a:lnTo>
                  <a:lnTo>
                    <a:pt x="1015" y="3053"/>
                  </a:lnTo>
                  <a:lnTo>
                    <a:pt x="998" y="3073"/>
                  </a:lnTo>
                  <a:lnTo>
                    <a:pt x="966" y="3073"/>
                  </a:lnTo>
                  <a:lnTo>
                    <a:pt x="942" y="3053"/>
                  </a:lnTo>
                  <a:lnTo>
                    <a:pt x="889" y="2982"/>
                  </a:lnTo>
                  <a:lnTo>
                    <a:pt x="877" y="2954"/>
                  </a:lnTo>
                  <a:lnTo>
                    <a:pt x="862" y="2900"/>
                  </a:lnTo>
                  <a:lnTo>
                    <a:pt x="820" y="2802"/>
                  </a:lnTo>
                  <a:lnTo>
                    <a:pt x="794" y="2717"/>
                  </a:lnTo>
                  <a:lnTo>
                    <a:pt x="742" y="2658"/>
                  </a:lnTo>
                  <a:lnTo>
                    <a:pt x="725" y="2633"/>
                  </a:lnTo>
                  <a:lnTo>
                    <a:pt x="691" y="2494"/>
                  </a:lnTo>
                  <a:lnTo>
                    <a:pt x="680" y="2467"/>
                  </a:lnTo>
                  <a:lnTo>
                    <a:pt x="665" y="2448"/>
                  </a:lnTo>
                  <a:lnTo>
                    <a:pt x="660" y="2422"/>
                  </a:lnTo>
                  <a:lnTo>
                    <a:pt x="641" y="2382"/>
                  </a:lnTo>
                  <a:lnTo>
                    <a:pt x="629" y="2373"/>
                  </a:lnTo>
                  <a:lnTo>
                    <a:pt x="612" y="2351"/>
                  </a:lnTo>
                  <a:lnTo>
                    <a:pt x="599" y="2310"/>
                  </a:lnTo>
                  <a:lnTo>
                    <a:pt x="607" y="2291"/>
                  </a:lnTo>
                  <a:lnTo>
                    <a:pt x="597" y="2290"/>
                  </a:lnTo>
                  <a:lnTo>
                    <a:pt x="592" y="2295"/>
                  </a:lnTo>
                  <a:lnTo>
                    <a:pt x="588" y="2291"/>
                  </a:lnTo>
                  <a:lnTo>
                    <a:pt x="578" y="2264"/>
                  </a:lnTo>
                  <a:lnTo>
                    <a:pt x="559" y="2245"/>
                  </a:lnTo>
                  <a:lnTo>
                    <a:pt x="556" y="2225"/>
                  </a:lnTo>
                  <a:lnTo>
                    <a:pt x="539" y="2199"/>
                  </a:lnTo>
                  <a:lnTo>
                    <a:pt x="534" y="2182"/>
                  </a:lnTo>
                  <a:lnTo>
                    <a:pt x="525" y="2097"/>
                  </a:lnTo>
                  <a:lnTo>
                    <a:pt x="501" y="2035"/>
                  </a:lnTo>
                  <a:lnTo>
                    <a:pt x="500" y="1995"/>
                  </a:lnTo>
                  <a:lnTo>
                    <a:pt x="488" y="1978"/>
                  </a:lnTo>
                  <a:lnTo>
                    <a:pt x="497" y="1906"/>
                  </a:lnTo>
                  <a:lnTo>
                    <a:pt x="494" y="1898"/>
                  </a:lnTo>
                  <a:lnTo>
                    <a:pt x="481" y="1910"/>
                  </a:lnTo>
                  <a:lnTo>
                    <a:pt x="480" y="1881"/>
                  </a:lnTo>
                  <a:lnTo>
                    <a:pt x="470" y="1838"/>
                  </a:lnTo>
                  <a:lnTo>
                    <a:pt x="470" y="1818"/>
                  </a:lnTo>
                  <a:lnTo>
                    <a:pt x="484" y="1767"/>
                  </a:lnTo>
                  <a:lnTo>
                    <a:pt x="484" y="1752"/>
                  </a:lnTo>
                  <a:lnTo>
                    <a:pt x="469" y="1681"/>
                  </a:lnTo>
                  <a:lnTo>
                    <a:pt x="462" y="1681"/>
                  </a:lnTo>
                  <a:lnTo>
                    <a:pt x="459" y="1674"/>
                  </a:lnTo>
                  <a:lnTo>
                    <a:pt x="462" y="1654"/>
                  </a:lnTo>
                  <a:lnTo>
                    <a:pt x="473" y="1629"/>
                  </a:lnTo>
                  <a:lnTo>
                    <a:pt x="456" y="1617"/>
                  </a:lnTo>
                  <a:lnTo>
                    <a:pt x="457" y="1596"/>
                  </a:lnTo>
                  <a:lnTo>
                    <a:pt x="452" y="1595"/>
                  </a:lnTo>
                  <a:lnTo>
                    <a:pt x="462" y="1570"/>
                  </a:lnTo>
                  <a:lnTo>
                    <a:pt x="481" y="1570"/>
                  </a:lnTo>
                  <a:lnTo>
                    <a:pt x="490" y="1556"/>
                  </a:lnTo>
                  <a:lnTo>
                    <a:pt x="436" y="1555"/>
                  </a:lnTo>
                  <a:lnTo>
                    <a:pt x="425" y="1544"/>
                  </a:lnTo>
                  <a:lnTo>
                    <a:pt x="413" y="1596"/>
                  </a:lnTo>
                  <a:lnTo>
                    <a:pt x="412" y="1646"/>
                  </a:lnTo>
                  <a:lnTo>
                    <a:pt x="392" y="1681"/>
                  </a:lnTo>
                  <a:lnTo>
                    <a:pt x="360" y="1701"/>
                  </a:lnTo>
                  <a:lnTo>
                    <a:pt x="348" y="1701"/>
                  </a:lnTo>
                  <a:lnTo>
                    <a:pt x="317" y="1716"/>
                  </a:lnTo>
                  <a:lnTo>
                    <a:pt x="296" y="1722"/>
                  </a:lnTo>
                  <a:lnTo>
                    <a:pt x="235" y="1716"/>
                  </a:lnTo>
                  <a:lnTo>
                    <a:pt x="195" y="1681"/>
                  </a:lnTo>
                  <a:lnTo>
                    <a:pt x="90" y="1579"/>
                  </a:lnTo>
                  <a:lnTo>
                    <a:pt x="88" y="1551"/>
                  </a:lnTo>
                  <a:lnTo>
                    <a:pt x="95" y="1541"/>
                  </a:lnTo>
                  <a:lnTo>
                    <a:pt x="112" y="1555"/>
                  </a:lnTo>
                  <a:lnTo>
                    <a:pt x="182" y="1541"/>
                  </a:lnTo>
                  <a:lnTo>
                    <a:pt x="221" y="1511"/>
                  </a:lnTo>
                  <a:lnTo>
                    <a:pt x="235" y="1473"/>
                  </a:lnTo>
                  <a:lnTo>
                    <a:pt x="229" y="1463"/>
                  </a:lnTo>
                  <a:lnTo>
                    <a:pt x="221" y="1467"/>
                  </a:lnTo>
                  <a:lnTo>
                    <a:pt x="214" y="1481"/>
                  </a:lnTo>
                  <a:lnTo>
                    <a:pt x="165" y="1495"/>
                  </a:lnTo>
                  <a:lnTo>
                    <a:pt x="126" y="1500"/>
                  </a:lnTo>
                  <a:lnTo>
                    <a:pt x="88" y="1494"/>
                  </a:lnTo>
                  <a:lnTo>
                    <a:pt x="69" y="1484"/>
                  </a:lnTo>
                  <a:lnTo>
                    <a:pt x="51" y="1464"/>
                  </a:lnTo>
                  <a:lnTo>
                    <a:pt x="22" y="1432"/>
                  </a:lnTo>
                  <a:lnTo>
                    <a:pt x="17" y="1416"/>
                  </a:lnTo>
                  <a:lnTo>
                    <a:pt x="1" y="1413"/>
                  </a:lnTo>
                  <a:lnTo>
                    <a:pt x="0" y="1399"/>
                  </a:lnTo>
                  <a:lnTo>
                    <a:pt x="18" y="1368"/>
                  </a:lnTo>
                  <a:lnTo>
                    <a:pt x="73" y="1368"/>
                  </a:lnTo>
                  <a:lnTo>
                    <a:pt x="76" y="1328"/>
                  </a:lnTo>
                  <a:lnTo>
                    <a:pt x="83" y="1338"/>
                  </a:lnTo>
                  <a:lnTo>
                    <a:pt x="89" y="1334"/>
                  </a:lnTo>
                  <a:lnTo>
                    <a:pt x="99" y="1338"/>
                  </a:lnTo>
                  <a:lnTo>
                    <a:pt x="139" y="1335"/>
                  </a:lnTo>
                  <a:lnTo>
                    <a:pt x="147" y="1338"/>
                  </a:lnTo>
                  <a:lnTo>
                    <a:pt x="157" y="1335"/>
                  </a:lnTo>
                  <a:lnTo>
                    <a:pt x="174" y="1348"/>
                  </a:lnTo>
                  <a:lnTo>
                    <a:pt x="202" y="1348"/>
                  </a:lnTo>
                  <a:lnTo>
                    <a:pt x="209" y="1347"/>
                  </a:lnTo>
                  <a:lnTo>
                    <a:pt x="216" y="1331"/>
                  </a:lnTo>
                  <a:lnTo>
                    <a:pt x="249" y="1318"/>
                  </a:lnTo>
                  <a:lnTo>
                    <a:pt x="263" y="1321"/>
                  </a:lnTo>
                  <a:lnTo>
                    <a:pt x="263" y="1338"/>
                  </a:lnTo>
                  <a:lnTo>
                    <a:pt x="277" y="1342"/>
                  </a:lnTo>
                  <a:lnTo>
                    <a:pt x="290" y="1338"/>
                  </a:lnTo>
                  <a:lnTo>
                    <a:pt x="303" y="1328"/>
                  </a:lnTo>
                  <a:lnTo>
                    <a:pt x="316" y="1328"/>
                  </a:lnTo>
                  <a:lnTo>
                    <a:pt x="316" y="1323"/>
                  </a:lnTo>
                  <a:lnTo>
                    <a:pt x="303" y="1321"/>
                  </a:lnTo>
                  <a:lnTo>
                    <a:pt x="303" y="1297"/>
                  </a:lnTo>
                  <a:lnTo>
                    <a:pt x="311" y="1287"/>
                  </a:lnTo>
                  <a:lnTo>
                    <a:pt x="311" y="1283"/>
                  </a:lnTo>
                  <a:lnTo>
                    <a:pt x="283" y="1250"/>
                  </a:lnTo>
                  <a:lnTo>
                    <a:pt x="270" y="1222"/>
                  </a:lnTo>
                  <a:lnTo>
                    <a:pt x="267" y="1185"/>
                  </a:lnTo>
                  <a:lnTo>
                    <a:pt x="259" y="1178"/>
                  </a:lnTo>
                  <a:lnTo>
                    <a:pt x="233" y="1182"/>
                  </a:lnTo>
                  <a:lnTo>
                    <a:pt x="214" y="1163"/>
                  </a:lnTo>
                  <a:lnTo>
                    <a:pt x="212" y="1144"/>
                  </a:lnTo>
                  <a:lnTo>
                    <a:pt x="225" y="1107"/>
                  </a:lnTo>
                  <a:lnTo>
                    <a:pt x="222" y="1093"/>
                  </a:lnTo>
                  <a:lnTo>
                    <a:pt x="209" y="1083"/>
                  </a:lnTo>
                  <a:lnTo>
                    <a:pt x="164" y="1081"/>
                  </a:lnTo>
                  <a:lnTo>
                    <a:pt x="154" y="1073"/>
                  </a:lnTo>
                  <a:lnTo>
                    <a:pt x="147" y="1056"/>
                  </a:lnTo>
                  <a:lnTo>
                    <a:pt x="154" y="1022"/>
                  </a:lnTo>
                  <a:lnTo>
                    <a:pt x="161" y="1011"/>
                  </a:lnTo>
                  <a:lnTo>
                    <a:pt x="202" y="964"/>
                  </a:lnTo>
                  <a:lnTo>
                    <a:pt x="249" y="918"/>
                  </a:lnTo>
                  <a:lnTo>
                    <a:pt x="263" y="922"/>
                  </a:lnTo>
                  <a:lnTo>
                    <a:pt x="287" y="959"/>
                  </a:lnTo>
                  <a:lnTo>
                    <a:pt x="318" y="939"/>
                  </a:lnTo>
                  <a:lnTo>
                    <a:pt x="371" y="939"/>
                  </a:lnTo>
                  <a:lnTo>
                    <a:pt x="386" y="929"/>
                  </a:lnTo>
                  <a:lnTo>
                    <a:pt x="442" y="847"/>
                  </a:lnTo>
                  <a:lnTo>
                    <a:pt x="497" y="806"/>
                  </a:lnTo>
                  <a:lnTo>
                    <a:pt x="527" y="765"/>
                  </a:lnTo>
                  <a:lnTo>
                    <a:pt x="554" y="708"/>
                  </a:lnTo>
                  <a:lnTo>
                    <a:pt x="595" y="693"/>
                  </a:lnTo>
                  <a:lnTo>
                    <a:pt x="602" y="677"/>
                  </a:lnTo>
                  <a:lnTo>
                    <a:pt x="599" y="663"/>
                  </a:lnTo>
                  <a:lnTo>
                    <a:pt x="609" y="642"/>
                  </a:lnTo>
                  <a:lnTo>
                    <a:pt x="629" y="626"/>
                  </a:lnTo>
                  <a:lnTo>
                    <a:pt x="650" y="598"/>
                  </a:lnTo>
                  <a:lnTo>
                    <a:pt x="677" y="589"/>
                  </a:lnTo>
                  <a:lnTo>
                    <a:pt x="681" y="576"/>
                  </a:lnTo>
                  <a:lnTo>
                    <a:pt x="698" y="582"/>
                  </a:lnTo>
                  <a:lnTo>
                    <a:pt x="705" y="576"/>
                  </a:lnTo>
                  <a:lnTo>
                    <a:pt x="701" y="565"/>
                  </a:lnTo>
                  <a:lnTo>
                    <a:pt x="681" y="565"/>
                  </a:lnTo>
                  <a:lnTo>
                    <a:pt x="677" y="558"/>
                  </a:lnTo>
                  <a:lnTo>
                    <a:pt x="692" y="534"/>
                  </a:lnTo>
                  <a:lnTo>
                    <a:pt x="678" y="507"/>
                  </a:lnTo>
                  <a:lnTo>
                    <a:pt x="680" y="489"/>
                  </a:lnTo>
                  <a:lnTo>
                    <a:pt x="687" y="474"/>
                  </a:lnTo>
                  <a:lnTo>
                    <a:pt x="712" y="459"/>
                  </a:lnTo>
                  <a:lnTo>
                    <a:pt x="749" y="459"/>
                  </a:lnTo>
                  <a:lnTo>
                    <a:pt x="762" y="443"/>
                  </a:lnTo>
                  <a:lnTo>
                    <a:pt x="758" y="428"/>
                  </a:lnTo>
                  <a:lnTo>
                    <a:pt x="749" y="416"/>
                  </a:lnTo>
                  <a:lnTo>
                    <a:pt x="692" y="406"/>
                  </a:lnTo>
                  <a:lnTo>
                    <a:pt x="687" y="390"/>
                  </a:lnTo>
                  <a:lnTo>
                    <a:pt x="690" y="373"/>
                  </a:lnTo>
                  <a:lnTo>
                    <a:pt x="670" y="374"/>
                  </a:lnTo>
                  <a:lnTo>
                    <a:pt x="663" y="365"/>
                  </a:lnTo>
                  <a:lnTo>
                    <a:pt x="650" y="365"/>
                  </a:lnTo>
                  <a:lnTo>
                    <a:pt x="653" y="351"/>
                  </a:lnTo>
                  <a:lnTo>
                    <a:pt x="633" y="341"/>
                  </a:lnTo>
                  <a:lnTo>
                    <a:pt x="626" y="326"/>
                  </a:lnTo>
                  <a:lnTo>
                    <a:pt x="610" y="319"/>
                  </a:lnTo>
                  <a:lnTo>
                    <a:pt x="641" y="290"/>
                  </a:lnTo>
                  <a:lnTo>
                    <a:pt x="640" y="278"/>
                  </a:lnTo>
                  <a:lnTo>
                    <a:pt x="616" y="256"/>
                  </a:lnTo>
                  <a:lnTo>
                    <a:pt x="619" y="248"/>
                  </a:lnTo>
                  <a:lnTo>
                    <a:pt x="641" y="231"/>
                  </a:lnTo>
                  <a:lnTo>
                    <a:pt x="634" y="220"/>
                  </a:lnTo>
                  <a:lnTo>
                    <a:pt x="612" y="222"/>
                  </a:lnTo>
                  <a:lnTo>
                    <a:pt x="602" y="215"/>
                  </a:lnTo>
                  <a:lnTo>
                    <a:pt x="614" y="196"/>
                  </a:lnTo>
                  <a:lnTo>
                    <a:pt x="610" y="186"/>
                  </a:lnTo>
                  <a:lnTo>
                    <a:pt x="592" y="183"/>
                  </a:lnTo>
                  <a:lnTo>
                    <a:pt x="607" y="157"/>
                  </a:lnTo>
                  <a:lnTo>
                    <a:pt x="609" y="142"/>
                  </a:lnTo>
                  <a:lnTo>
                    <a:pt x="619" y="135"/>
                  </a:lnTo>
                  <a:lnTo>
                    <a:pt x="634" y="137"/>
                  </a:lnTo>
                  <a:lnTo>
                    <a:pt x="650" y="126"/>
                  </a:lnTo>
                  <a:lnTo>
                    <a:pt x="704" y="145"/>
                  </a:lnTo>
                  <a:lnTo>
                    <a:pt x="731" y="159"/>
                  </a:lnTo>
                  <a:lnTo>
                    <a:pt x="773" y="160"/>
                  </a:lnTo>
                  <a:lnTo>
                    <a:pt x="782" y="166"/>
                  </a:lnTo>
                  <a:lnTo>
                    <a:pt x="806" y="164"/>
                  </a:lnTo>
                  <a:lnTo>
                    <a:pt x="824" y="149"/>
                  </a:lnTo>
                  <a:lnTo>
                    <a:pt x="847" y="153"/>
                  </a:lnTo>
                  <a:lnTo>
                    <a:pt x="865" y="137"/>
                  </a:lnTo>
                  <a:lnTo>
                    <a:pt x="902" y="135"/>
                  </a:lnTo>
                  <a:lnTo>
                    <a:pt x="915" y="145"/>
                  </a:lnTo>
                  <a:lnTo>
                    <a:pt x="930" y="122"/>
                  </a:lnTo>
                  <a:lnTo>
                    <a:pt x="928" y="113"/>
                  </a:lnTo>
                  <a:lnTo>
                    <a:pt x="935" y="105"/>
                  </a:lnTo>
                  <a:lnTo>
                    <a:pt x="1001" y="58"/>
                  </a:lnTo>
                  <a:close/>
                </a:path>
              </a:pathLst>
            </a:custGeom>
            <a:solidFill>
              <a:srgbClr val="9DC6E2"/>
            </a:solidFill>
            <a:ln w="3175" cap="flat" cmpd="sng">
              <a:solidFill>
                <a:srgbClr val="004070"/>
              </a:solidFill>
              <a:prstDash val="solid"/>
              <a:round/>
              <a:headEnd type="none" w="med" len="med"/>
              <a:tailEnd type="none" w="med" len="med"/>
            </a:ln>
          </p:spPr>
          <p:txBody>
            <a:bodyPr lIns="0" tIns="0" rIns="0" bIns="0">
              <a:spAutoFit/>
            </a:bodyPr>
            <a:lstStyle/>
            <a:p>
              <a:endParaRPr lang="en-US"/>
            </a:p>
          </p:txBody>
        </p:sp>
        <p:sp>
          <p:nvSpPr>
            <p:cNvPr id="528" name="AutoShape 258"/>
            <p:cNvSpPr>
              <a:spLocks noChangeArrowheads="1"/>
            </p:cNvSpPr>
            <p:nvPr/>
          </p:nvSpPr>
          <p:spPr bwMode="auto">
            <a:xfrm>
              <a:off x="4168" y="1542"/>
              <a:ext cx="117" cy="124"/>
            </a:xfrm>
            <a:prstGeom prst="star5">
              <a:avLst/>
            </a:prstGeom>
            <a:solidFill>
              <a:srgbClr val="FFCC00"/>
            </a:solidFill>
            <a:ln w="9525">
              <a:solidFill>
                <a:schemeClr val="tx1"/>
              </a:solidFill>
              <a:miter lim="800000"/>
              <a:headEnd/>
              <a:tailEnd/>
            </a:ln>
            <a:effectLst/>
          </p:spPr>
          <p:txBody>
            <a:bodyPr wrap="none" anchor="ctr"/>
            <a:lstStyle/>
            <a:p>
              <a:pPr>
                <a:defRPr/>
              </a:pPr>
              <a:endParaRPr lang="en-US"/>
            </a:p>
          </p:txBody>
        </p:sp>
        <p:sp>
          <p:nvSpPr>
            <p:cNvPr id="529" name="AutoShape 259"/>
            <p:cNvSpPr>
              <a:spLocks noChangeArrowheads="1"/>
            </p:cNvSpPr>
            <p:nvPr/>
          </p:nvSpPr>
          <p:spPr bwMode="auto">
            <a:xfrm>
              <a:off x="3917" y="2234"/>
              <a:ext cx="116" cy="124"/>
            </a:xfrm>
            <a:prstGeom prst="star5">
              <a:avLst/>
            </a:prstGeom>
            <a:solidFill>
              <a:srgbClr val="FFCC00"/>
            </a:solidFill>
            <a:ln w="9525">
              <a:solidFill>
                <a:schemeClr val="tx1"/>
              </a:solidFill>
              <a:miter lim="800000"/>
              <a:headEnd/>
              <a:tailEnd/>
            </a:ln>
            <a:effectLst/>
          </p:spPr>
          <p:txBody>
            <a:bodyPr wrap="none" anchor="ctr"/>
            <a:lstStyle/>
            <a:p>
              <a:pPr>
                <a:defRPr/>
              </a:pPr>
              <a:endParaRPr lang="en-US"/>
            </a:p>
          </p:txBody>
        </p:sp>
        <p:sp>
          <p:nvSpPr>
            <p:cNvPr id="530" name="AutoShape 260"/>
            <p:cNvSpPr>
              <a:spLocks noChangeArrowheads="1"/>
            </p:cNvSpPr>
            <p:nvPr/>
          </p:nvSpPr>
          <p:spPr bwMode="auto">
            <a:xfrm>
              <a:off x="1223" y="1838"/>
              <a:ext cx="116" cy="124"/>
            </a:xfrm>
            <a:prstGeom prst="star5">
              <a:avLst/>
            </a:prstGeom>
            <a:solidFill>
              <a:srgbClr val="FFCC00"/>
            </a:solidFill>
            <a:ln w="9525">
              <a:solidFill>
                <a:schemeClr val="tx1"/>
              </a:solidFill>
              <a:miter lim="800000"/>
              <a:headEnd/>
              <a:tailEnd/>
            </a:ln>
            <a:effectLst/>
          </p:spPr>
          <p:txBody>
            <a:bodyPr wrap="none" anchor="ctr"/>
            <a:lstStyle/>
            <a:p>
              <a:pPr>
                <a:defRPr/>
              </a:pPr>
              <a:endParaRPr lang="en-US"/>
            </a:p>
          </p:txBody>
        </p:sp>
        <p:sp>
          <p:nvSpPr>
            <p:cNvPr id="531" name="AutoShape 261"/>
            <p:cNvSpPr>
              <a:spLocks noChangeArrowheads="1"/>
            </p:cNvSpPr>
            <p:nvPr/>
          </p:nvSpPr>
          <p:spPr bwMode="auto">
            <a:xfrm>
              <a:off x="1157" y="1863"/>
              <a:ext cx="117" cy="124"/>
            </a:xfrm>
            <a:prstGeom prst="star5">
              <a:avLst/>
            </a:prstGeom>
            <a:solidFill>
              <a:srgbClr val="FFCC00"/>
            </a:solidFill>
            <a:ln w="9525">
              <a:solidFill>
                <a:schemeClr val="tx1"/>
              </a:solidFill>
              <a:miter lim="800000"/>
              <a:headEnd/>
              <a:tailEnd/>
            </a:ln>
            <a:effectLst/>
          </p:spPr>
          <p:txBody>
            <a:bodyPr wrap="none" anchor="ctr"/>
            <a:lstStyle/>
            <a:p>
              <a:pPr>
                <a:defRPr/>
              </a:pPr>
              <a:endParaRPr lang="en-US"/>
            </a:p>
          </p:txBody>
        </p:sp>
        <p:sp>
          <p:nvSpPr>
            <p:cNvPr id="532" name="AutoShape 262"/>
            <p:cNvSpPr>
              <a:spLocks noChangeArrowheads="1"/>
            </p:cNvSpPr>
            <p:nvPr/>
          </p:nvSpPr>
          <p:spPr bwMode="auto">
            <a:xfrm>
              <a:off x="1223" y="1788"/>
              <a:ext cx="116" cy="124"/>
            </a:xfrm>
            <a:prstGeom prst="star5">
              <a:avLst/>
            </a:prstGeom>
            <a:solidFill>
              <a:srgbClr val="FFCC00"/>
            </a:solidFill>
            <a:ln w="9525">
              <a:solidFill>
                <a:schemeClr val="tx1"/>
              </a:solidFill>
              <a:miter lim="800000"/>
              <a:headEnd/>
              <a:tailEnd/>
            </a:ln>
            <a:effectLst/>
          </p:spPr>
          <p:txBody>
            <a:bodyPr wrap="none" anchor="ctr"/>
            <a:lstStyle/>
            <a:p>
              <a:pPr algn="ctr">
                <a:spcBef>
                  <a:spcPct val="0"/>
                </a:spcBef>
                <a:buFontTx/>
                <a:buNone/>
                <a:defRPr/>
              </a:pPr>
              <a:r>
                <a:rPr lang="en-US" sz="1800">
                  <a:solidFill>
                    <a:schemeClr val="tx1"/>
                  </a:solidFill>
                </a:rPr>
                <a:t>`</a:t>
              </a:r>
            </a:p>
          </p:txBody>
        </p:sp>
        <p:sp>
          <p:nvSpPr>
            <p:cNvPr id="533" name="AutoShape 263"/>
            <p:cNvSpPr>
              <a:spLocks noChangeArrowheads="1"/>
            </p:cNvSpPr>
            <p:nvPr/>
          </p:nvSpPr>
          <p:spPr bwMode="auto">
            <a:xfrm>
              <a:off x="1792" y="1705"/>
              <a:ext cx="116" cy="123"/>
            </a:xfrm>
            <a:prstGeom prst="star5">
              <a:avLst/>
            </a:prstGeom>
            <a:solidFill>
              <a:srgbClr val="FFCC00"/>
            </a:solidFill>
            <a:ln w="9525">
              <a:solidFill>
                <a:schemeClr val="tx1"/>
              </a:solidFill>
              <a:miter lim="800000"/>
              <a:headEnd/>
              <a:tailEnd/>
            </a:ln>
            <a:effectLst/>
          </p:spPr>
          <p:txBody>
            <a:bodyPr wrap="none" anchor="ctr"/>
            <a:lstStyle/>
            <a:p>
              <a:pPr algn="ctr">
                <a:spcBef>
                  <a:spcPct val="0"/>
                </a:spcBef>
                <a:buFontTx/>
                <a:buNone/>
                <a:defRPr/>
              </a:pPr>
              <a:r>
                <a:rPr lang="en-US" sz="1800">
                  <a:solidFill>
                    <a:schemeClr val="tx1"/>
                  </a:solidFill>
                </a:rPr>
                <a:t>`</a:t>
              </a:r>
            </a:p>
          </p:txBody>
        </p:sp>
        <p:sp>
          <p:nvSpPr>
            <p:cNvPr id="534" name="AutoShape 264"/>
            <p:cNvSpPr>
              <a:spLocks noChangeArrowheads="1"/>
            </p:cNvSpPr>
            <p:nvPr/>
          </p:nvSpPr>
          <p:spPr bwMode="auto">
            <a:xfrm>
              <a:off x="4113" y="1624"/>
              <a:ext cx="116" cy="124"/>
            </a:xfrm>
            <a:prstGeom prst="star5">
              <a:avLst/>
            </a:prstGeom>
            <a:solidFill>
              <a:srgbClr val="FFCC00"/>
            </a:solidFill>
            <a:ln w="9525">
              <a:solidFill>
                <a:schemeClr val="tx1"/>
              </a:solidFill>
              <a:miter lim="800000"/>
              <a:headEnd/>
              <a:tailEnd/>
            </a:ln>
            <a:effectLst/>
          </p:spPr>
          <p:txBody>
            <a:bodyPr wrap="none" anchor="ctr"/>
            <a:lstStyle/>
            <a:p>
              <a:pPr>
                <a:defRPr/>
              </a:pPr>
              <a:endParaRPr lang="en-US"/>
            </a:p>
          </p:txBody>
        </p:sp>
        <p:sp>
          <p:nvSpPr>
            <p:cNvPr id="535" name="AutoShape 265"/>
            <p:cNvSpPr>
              <a:spLocks noChangeArrowheads="1"/>
            </p:cNvSpPr>
            <p:nvPr/>
          </p:nvSpPr>
          <p:spPr bwMode="auto">
            <a:xfrm>
              <a:off x="2973" y="2378"/>
              <a:ext cx="117" cy="124"/>
            </a:xfrm>
            <a:prstGeom prst="star5">
              <a:avLst/>
            </a:prstGeom>
            <a:solidFill>
              <a:srgbClr val="FFCC00"/>
            </a:solidFill>
            <a:ln w="9525">
              <a:solidFill>
                <a:schemeClr val="tx1"/>
              </a:solidFill>
              <a:miter lim="800000"/>
              <a:headEnd/>
              <a:tailEnd/>
            </a:ln>
            <a:effectLst/>
          </p:spPr>
          <p:txBody>
            <a:bodyPr wrap="none" anchor="ctr"/>
            <a:lstStyle/>
            <a:p>
              <a:pPr>
                <a:defRPr/>
              </a:pPr>
              <a:endParaRPr lang="en-US"/>
            </a:p>
          </p:txBody>
        </p:sp>
        <p:grpSp>
          <p:nvGrpSpPr>
            <p:cNvPr id="536" name="Group 267"/>
            <p:cNvGrpSpPr>
              <a:grpSpLocks/>
            </p:cNvGrpSpPr>
            <p:nvPr/>
          </p:nvGrpSpPr>
          <p:grpSpPr bwMode="auto">
            <a:xfrm>
              <a:off x="1048" y="2777"/>
              <a:ext cx="3924" cy="779"/>
              <a:chOff x="674" y="573"/>
              <a:chExt cx="3924" cy="779"/>
            </a:xfrm>
          </p:grpSpPr>
          <p:sp>
            <p:nvSpPr>
              <p:cNvPr id="538" name="Text Box 268"/>
              <p:cNvSpPr txBox="1">
                <a:spLocks noChangeArrowheads="1"/>
              </p:cNvSpPr>
              <p:nvPr/>
            </p:nvSpPr>
            <p:spPr bwMode="auto">
              <a:xfrm>
                <a:off x="674" y="573"/>
                <a:ext cx="925" cy="531"/>
              </a:xfrm>
              <a:prstGeom prst="rect">
                <a:avLst/>
              </a:prstGeom>
              <a:noFill/>
              <a:ln w="9525">
                <a:noFill/>
                <a:miter lim="800000"/>
                <a:headEnd/>
                <a:tailEnd/>
              </a:ln>
            </p:spPr>
            <p:txBody>
              <a:bodyPr lIns="0" tIns="0" rIns="0" bIns="0">
                <a:spAutoFit/>
              </a:bodyPr>
              <a:lstStyle/>
              <a:p>
                <a:pPr eaLnBrk="0" hangingPunct="0">
                  <a:spcBef>
                    <a:spcPct val="50000"/>
                  </a:spcBef>
                  <a:buFontTx/>
                  <a:buNone/>
                </a:pPr>
                <a:r>
                  <a:rPr lang="en-US" sz="1000" b="1" u="sng">
                    <a:solidFill>
                      <a:schemeClr val="tx1"/>
                    </a:solidFill>
                  </a:rPr>
                  <a:t>U.S. Locations</a:t>
                </a:r>
              </a:p>
              <a:p>
                <a:pPr eaLnBrk="0" hangingPunct="0">
                  <a:spcBef>
                    <a:spcPct val="50000"/>
                  </a:spcBef>
                  <a:buFontTx/>
                  <a:buNone/>
                </a:pPr>
                <a:r>
                  <a:rPr lang="en-US" sz="900" b="1">
                    <a:solidFill>
                      <a:schemeClr val="tx1"/>
                    </a:solidFill>
                  </a:rPr>
                  <a:t>Falls Church, VA</a:t>
                </a:r>
              </a:p>
              <a:p>
                <a:pPr eaLnBrk="0" hangingPunct="0">
                  <a:spcBef>
                    <a:spcPct val="50000"/>
                  </a:spcBef>
                  <a:buFontTx/>
                  <a:buNone/>
                </a:pPr>
                <a:r>
                  <a:rPr lang="en-US" sz="900" b="1">
                    <a:solidFill>
                      <a:schemeClr val="tx1"/>
                    </a:solidFill>
                  </a:rPr>
                  <a:t>York, PA</a:t>
                </a:r>
              </a:p>
              <a:p>
                <a:pPr eaLnBrk="0" hangingPunct="0">
                  <a:spcBef>
                    <a:spcPct val="50000"/>
                  </a:spcBef>
                  <a:buFontTx/>
                  <a:buNone/>
                </a:pPr>
                <a:r>
                  <a:rPr lang="en-US" sz="900" b="1">
                    <a:solidFill>
                      <a:schemeClr val="tx1"/>
                    </a:solidFill>
                  </a:rPr>
                  <a:t>Boston, MA</a:t>
                </a:r>
              </a:p>
            </p:txBody>
          </p:sp>
          <p:sp>
            <p:nvSpPr>
              <p:cNvPr id="539" name="Text Box 269"/>
              <p:cNvSpPr txBox="1">
                <a:spLocks noChangeArrowheads="1"/>
              </p:cNvSpPr>
              <p:nvPr/>
            </p:nvSpPr>
            <p:spPr bwMode="auto">
              <a:xfrm>
                <a:off x="3954" y="573"/>
                <a:ext cx="644" cy="779"/>
              </a:xfrm>
              <a:prstGeom prst="rect">
                <a:avLst/>
              </a:prstGeom>
              <a:noFill/>
              <a:ln w="9525">
                <a:noFill/>
                <a:miter lim="800000"/>
                <a:headEnd/>
                <a:tailEnd/>
              </a:ln>
            </p:spPr>
            <p:txBody>
              <a:bodyPr lIns="0" tIns="0" rIns="0" bIns="0">
                <a:spAutoFit/>
              </a:bodyPr>
              <a:lstStyle/>
              <a:p>
                <a:pPr eaLnBrk="0" hangingPunct="0">
                  <a:spcBef>
                    <a:spcPct val="50000"/>
                  </a:spcBef>
                  <a:buFontTx/>
                  <a:buNone/>
                </a:pPr>
                <a:r>
                  <a:rPr lang="en-US" sz="1000" b="1" u="sng">
                    <a:solidFill>
                      <a:schemeClr val="tx1"/>
                    </a:solidFill>
                  </a:rPr>
                  <a:t>India Locations</a:t>
                </a:r>
              </a:p>
              <a:p>
                <a:pPr eaLnBrk="0" hangingPunct="0">
                  <a:spcBef>
                    <a:spcPct val="50000"/>
                  </a:spcBef>
                  <a:buFontTx/>
                  <a:buNone/>
                </a:pPr>
                <a:r>
                  <a:rPr lang="en-US" sz="900" b="1">
                    <a:solidFill>
                      <a:schemeClr val="tx1"/>
                    </a:solidFill>
                  </a:rPr>
                  <a:t>New Delhi</a:t>
                </a:r>
              </a:p>
              <a:p>
                <a:pPr eaLnBrk="0" hangingPunct="0">
                  <a:spcBef>
                    <a:spcPct val="50000"/>
                  </a:spcBef>
                  <a:buFontTx/>
                  <a:buNone/>
                </a:pPr>
                <a:r>
                  <a:rPr lang="en-US" sz="900" b="1">
                    <a:solidFill>
                      <a:schemeClr val="tx1"/>
                    </a:solidFill>
                  </a:rPr>
                  <a:t>Dehradun</a:t>
                </a:r>
              </a:p>
              <a:p>
                <a:pPr eaLnBrk="0" hangingPunct="0">
                  <a:spcBef>
                    <a:spcPct val="50000"/>
                  </a:spcBef>
                  <a:buFontTx/>
                  <a:buNone/>
                </a:pPr>
                <a:r>
                  <a:rPr lang="en-US" sz="900" b="1">
                    <a:solidFill>
                      <a:schemeClr val="tx1"/>
                    </a:solidFill>
                  </a:rPr>
                  <a:t>Pune</a:t>
                </a:r>
              </a:p>
              <a:p>
                <a:pPr eaLnBrk="0" hangingPunct="0">
                  <a:spcBef>
                    <a:spcPct val="50000"/>
                  </a:spcBef>
                  <a:buFontTx/>
                  <a:buNone/>
                </a:pPr>
                <a:r>
                  <a:rPr lang="en-US" sz="900" b="1">
                    <a:solidFill>
                      <a:schemeClr val="tx1"/>
                    </a:solidFill>
                  </a:rPr>
                  <a:t>Trivandrum</a:t>
                </a:r>
              </a:p>
            </p:txBody>
          </p:sp>
          <p:sp>
            <p:nvSpPr>
              <p:cNvPr id="540" name="Text Box 270"/>
              <p:cNvSpPr txBox="1">
                <a:spLocks noChangeArrowheads="1"/>
              </p:cNvSpPr>
              <p:nvPr/>
            </p:nvSpPr>
            <p:spPr bwMode="auto">
              <a:xfrm>
                <a:off x="1825" y="573"/>
                <a:ext cx="929" cy="248"/>
              </a:xfrm>
              <a:prstGeom prst="rect">
                <a:avLst/>
              </a:prstGeom>
              <a:noFill/>
              <a:ln w="9525">
                <a:noFill/>
                <a:miter lim="800000"/>
                <a:headEnd/>
                <a:tailEnd/>
              </a:ln>
            </p:spPr>
            <p:txBody>
              <a:bodyPr lIns="0" tIns="0" rIns="0" bIns="0">
                <a:spAutoFit/>
              </a:bodyPr>
              <a:lstStyle/>
              <a:p>
                <a:pPr eaLnBrk="0" hangingPunct="0">
                  <a:spcBef>
                    <a:spcPct val="50000"/>
                  </a:spcBef>
                  <a:buFontTx/>
                  <a:buNone/>
                </a:pPr>
                <a:r>
                  <a:rPr lang="en-US" sz="1000" b="1" u="sng">
                    <a:solidFill>
                      <a:schemeClr val="tx1"/>
                    </a:solidFill>
                  </a:rPr>
                  <a:t>Europe Locations</a:t>
                </a:r>
              </a:p>
              <a:p>
                <a:pPr eaLnBrk="0" hangingPunct="0">
                  <a:spcBef>
                    <a:spcPct val="50000"/>
                  </a:spcBef>
                  <a:buFontTx/>
                  <a:buNone/>
                </a:pPr>
                <a:r>
                  <a:rPr lang="en-US" sz="900" b="1">
                    <a:solidFill>
                      <a:schemeClr val="tx1"/>
                    </a:solidFill>
                  </a:rPr>
                  <a:t>Cambridge, U.K.</a:t>
                </a:r>
              </a:p>
            </p:txBody>
          </p:sp>
          <p:sp>
            <p:nvSpPr>
              <p:cNvPr id="541" name="Text Box 271"/>
              <p:cNvSpPr txBox="1">
                <a:spLocks noChangeArrowheads="1"/>
              </p:cNvSpPr>
              <p:nvPr/>
            </p:nvSpPr>
            <p:spPr bwMode="auto">
              <a:xfrm>
                <a:off x="2944" y="573"/>
                <a:ext cx="641" cy="495"/>
              </a:xfrm>
              <a:prstGeom prst="rect">
                <a:avLst/>
              </a:prstGeom>
              <a:noFill/>
              <a:ln w="9525">
                <a:noFill/>
                <a:miter lim="800000"/>
                <a:headEnd/>
                <a:tailEnd/>
              </a:ln>
            </p:spPr>
            <p:txBody>
              <a:bodyPr lIns="0" tIns="0" rIns="0" bIns="0">
                <a:spAutoFit/>
              </a:bodyPr>
              <a:lstStyle/>
              <a:p>
                <a:pPr eaLnBrk="0" hangingPunct="0">
                  <a:spcBef>
                    <a:spcPct val="50000"/>
                  </a:spcBef>
                  <a:buFontTx/>
                  <a:buNone/>
                </a:pPr>
                <a:r>
                  <a:rPr lang="en-US" sz="1000" b="1" u="sng">
                    <a:solidFill>
                      <a:schemeClr val="tx1"/>
                    </a:solidFill>
                  </a:rPr>
                  <a:t>Australia     Location</a:t>
                </a:r>
              </a:p>
              <a:p>
                <a:pPr eaLnBrk="0" hangingPunct="0">
                  <a:spcBef>
                    <a:spcPct val="50000"/>
                  </a:spcBef>
                  <a:buFontTx/>
                  <a:buNone/>
                </a:pPr>
                <a:r>
                  <a:rPr lang="en-US" sz="900" b="1">
                    <a:solidFill>
                      <a:schemeClr val="tx1"/>
                    </a:solidFill>
                  </a:rPr>
                  <a:t>Sydney</a:t>
                </a:r>
              </a:p>
              <a:p>
                <a:pPr eaLnBrk="0" hangingPunct="0">
                  <a:spcBef>
                    <a:spcPct val="50000"/>
                  </a:spcBef>
                  <a:buFontTx/>
                  <a:buNone/>
                </a:pPr>
                <a:endParaRPr lang="en-US" sz="900" b="1">
                  <a:solidFill>
                    <a:schemeClr val="tx1"/>
                  </a:solidFill>
                </a:endParaRPr>
              </a:p>
            </p:txBody>
          </p:sp>
        </p:grpSp>
        <p:sp>
          <p:nvSpPr>
            <p:cNvPr id="537" name="AutoShape 272"/>
            <p:cNvSpPr>
              <a:spLocks noChangeArrowheads="1"/>
            </p:cNvSpPr>
            <p:nvPr/>
          </p:nvSpPr>
          <p:spPr bwMode="auto">
            <a:xfrm>
              <a:off x="4104" y="2987"/>
              <a:ext cx="117" cy="124"/>
            </a:xfrm>
            <a:prstGeom prst="star5">
              <a:avLst/>
            </a:prstGeom>
            <a:solidFill>
              <a:srgbClr val="FFCC00"/>
            </a:solidFill>
            <a:ln w="9525">
              <a:solidFill>
                <a:schemeClr val="tx1"/>
              </a:solidFill>
              <a:miter lim="800000"/>
              <a:headEnd/>
              <a:tailEnd/>
            </a:ln>
            <a:effectLst/>
          </p:spPr>
          <p:txBody>
            <a:bodyPr wrap="none" anchor="ctr"/>
            <a:lstStyle/>
            <a:p>
              <a:pPr>
                <a:defRPr/>
              </a:pPr>
              <a:endParaRPr lang="en-US"/>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147" name="Picture 3" descr="WaveArtScreenPP"/>
          <p:cNvPicPr>
            <a:picLocks noChangeAspect="1" noChangeArrowheads="1"/>
          </p:cNvPicPr>
          <p:nvPr/>
        </p:nvPicPr>
        <p:blipFill>
          <a:blip r:embed="rId3"/>
          <a:srcRect/>
          <a:stretch>
            <a:fillRect/>
          </a:stretch>
        </p:blipFill>
        <p:spPr bwMode="auto">
          <a:xfrm>
            <a:off x="0" y="2657476"/>
            <a:ext cx="9844088" cy="3514725"/>
          </a:xfrm>
          <a:prstGeom prst="rect">
            <a:avLst/>
          </a:prstGeom>
          <a:noFill/>
          <a:ln w="9525">
            <a:noFill/>
            <a:miter lim="800000"/>
            <a:headEnd/>
            <a:tailEnd/>
          </a:ln>
        </p:spPr>
      </p:pic>
      <p:sp>
        <p:nvSpPr>
          <p:cNvPr id="6148" name="Rectangle 3"/>
          <p:cNvSpPr txBox="1">
            <a:spLocks noChangeArrowheads="1"/>
          </p:cNvSpPr>
          <p:nvPr/>
        </p:nvSpPr>
        <p:spPr bwMode="auto">
          <a:xfrm>
            <a:off x="307843" y="409575"/>
            <a:ext cx="9230121" cy="609600"/>
          </a:xfrm>
          <a:prstGeom prst="rect">
            <a:avLst/>
          </a:prstGeom>
          <a:noFill/>
          <a:ln w="9525">
            <a:noFill/>
            <a:miter lim="800000"/>
            <a:headEnd/>
            <a:tailEnd/>
          </a:ln>
        </p:spPr>
        <p:txBody>
          <a:bodyPr/>
          <a:lstStyle/>
          <a:p>
            <a:pPr>
              <a:buFontTx/>
              <a:buNone/>
            </a:pPr>
            <a:r>
              <a:rPr lang="en-US" b="1"/>
              <a:t>Agenda</a:t>
            </a:r>
          </a:p>
        </p:txBody>
      </p:sp>
      <p:sp>
        <p:nvSpPr>
          <p:cNvPr id="6149" name="Line 5"/>
          <p:cNvSpPr>
            <a:spLocks noChangeShapeType="1"/>
          </p:cNvSpPr>
          <p:nvPr/>
        </p:nvSpPr>
        <p:spPr bwMode="auto">
          <a:xfrm>
            <a:off x="247650" y="1143000"/>
            <a:ext cx="9410700" cy="0"/>
          </a:xfrm>
          <a:prstGeom prst="line">
            <a:avLst/>
          </a:prstGeom>
          <a:noFill/>
          <a:ln w="25400">
            <a:solidFill>
              <a:srgbClr val="9A9E17"/>
            </a:solidFill>
            <a:round/>
            <a:headEnd/>
            <a:tailEnd/>
          </a:ln>
        </p:spPr>
        <p:txBody>
          <a:bodyPr/>
          <a:lstStyle/>
          <a:p>
            <a:endParaRPr lang="en-US"/>
          </a:p>
        </p:txBody>
      </p:sp>
      <p:sp>
        <p:nvSpPr>
          <p:cNvPr id="6150" name="Rectangle 6"/>
          <p:cNvSpPr>
            <a:spLocks noChangeArrowheads="1"/>
          </p:cNvSpPr>
          <p:nvPr/>
        </p:nvSpPr>
        <p:spPr bwMode="auto">
          <a:xfrm>
            <a:off x="0" y="6692900"/>
            <a:ext cx="9906000" cy="1651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6151" name="Rectangle 7"/>
          <p:cNvSpPr>
            <a:spLocks noChangeArrowheads="1"/>
          </p:cNvSpPr>
          <p:nvPr/>
        </p:nvSpPr>
        <p:spPr bwMode="auto">
          <a:xfrm>
            <a:off x="0" y="6572250"/>
            <a:ext cx="9906000" cy="109538"/>
          </a:xfrm>
          <a:prstGeom prst="rect">
            <a:avLst/>
          </a:prstGeom>
          <a:solidFill>
            <a:srgbClr val="00649D"/>
          </a:solidFill>
          <a:ln w="9525">
            <a:solidFill>
              <a:schemeClr val="tx1"/>
            </a:solidFill>
            <a:miter lim="800000"/>
            <a:headEnd/>
            <a:tailEnd/>
          </a:ln>
        </p:spPr>
        <p:txBody>
          <a:bodyPr wrap="none" anchor="ctr"/>
          <a:lstStyle/>
          <a:p>
            <a:endParaRPr lang="en-US"/>
          </a:p>
        </p:txBody>
      </p:sp>
      <p:sp>
        <p:nvSpPr>
          <p:cNvPr id="6152" name="Rectangle 8"/>
          <p:cNvSpPr>
            <a:spLocks noChangeArrowheads="1"/>
          </p:cNvSpPr>
          <p:nvPr/>
        </p:nvSpPr>
        <p:spPr bwMode="auto">
          <a:xfrm>
            <a:off x="9090819" y="6248400"/>
            <a:ext cx="660400" cy="285750"/>
          </a:xfrm>
          <a:prstGeom prst="rect">
            <a:avLst/>
          </a:prstGeom>
          <a:noFill/>
          <a:ln w="9525">
            <a:noFill/>
            <a:miter lim="800000"/>
            <a:headEnd/>
            <a:tailEnd/>
          </a:ln>
        </p:spPr>
        <p:txBody>
          <a:bodyPr/>
          <a:lstStyle/>
          <a:p>
            <a:pPr algn="r" eaLnBrk="0" hangingPunct="0">
              <a:spcBef>
                <a:spcPct val="0"/>
              </a:spcBef>
              <a:buFontTx/>
              <a:buNone/>
            </a:pPr>
            <a:endParaRPr lang="en-US" sz="1400">
              <a:solidFill>
                <a:srgbClr val="9A9E17"/>
              </a:solidFill>
              <a:ea typeface="ＭＳ Ｐゴシック" pitchFamily="-16" charset="-128"/>
            </a:endParaRPr>
          </a:p>
        </p:txBody>
      </p:sp>
      <p:sp>
        <p:nvSpPr>
          <p:cNvPr id="6153" name="Rectangle 9"/>
          <p:cNvSpPr>
            <a:spLocks noChangeArrowheads="1"/>
          </p:cNvSpPr>
          <p:nvPr/>
        </p:nvSpPr>
        <p:spPr bwMode="auto">
          <a:xfrm>
            <a:off x="0" y="0"/>
            <a:ext cx="9906000" cy="228600"/>
          </a:xfrm>
          <a:prstGeom prst="rect">
            <a:avLst/>
          </a:prstGeom>
          <a:solidFill>
            <a:srgbClr val="9A9E17"/>
          </a:solidFill>
          <a:ln w="9525">
            <a:noFill/>
            <a:miter lim="800000"/>
            <a:headEnd/>
            <a:tailEnd/>
          </a:ln>
        </p:spPr>
        <p:txBody>
          <a:bodyPr wrap="none" anchor="ctr"/>
          <a:lstStyle/>
          <a:p>
            <a:endParaRPr lang="en-US"/>
          </a:p>
        </p:txBody>
      </p:sp>
      <p:pic>
        <p:nvPicPr>
          <p:cNvPr id="6154" name="Picture 10" descr="AptaraLogo"/>
          <p:cNvPicPr>
            <a:picLocks noChangeAspect="1" noChangeArrowheads="1"/>
          </p:cNvPicPr>
          <p:nvPr/>
        </p:nvPicPr>
        <p:blipFill>
          <a:blip r:embed="rId4"/>
          <a:srcRect/>
          <a:stretch>
            <a:fillRect/>
          </a:stretch>
        </p:blipFill>
        <p:spPr bwMode="auto">
          <a:xfrm>
            <a:off x="8058944" y="6229351"/>
            <a:ext cx="1692275" cy="284163"/>
          </a:xfrm>
          <a:prstGeom prst="rect">
            <a:avLst/>
          </a:prstGeom>
          <a:noFill/>
          <a:ln w="9525">
            <a:noFill/>
            <a:miter lim="800000"/>
            <a:headEnd/>
            <a:tailEnd/>
          </a:ln>
        </p:spPr>
      </p:pic>
      <p:sp>
        <p:nvSpPr>
          <p:cNvPr id="6155" name="Rectangle 11"/>
          <p:cNvSpPr>
            <a:spLocks noChangeArrowheads="1"/>
          </p:cNvSpPr>
          <p:nvPr/>
        </p:nvSpPr>
        <p:spPr bwMode="auto">
          <a:xfrm>
            <a:off x="3910806" y="6657975"/>
            <a:ext cx="2249488" cy="228600"/>
          </a:xfrm>
          <a:prstGeom prst="rect">
            <a:avLst/>
          </a:prstGeom>
          <a:noFill/>
          <a:ln w="9525">
            <a:noFill/>
            <a:miter lim="800000"/>
            <a:headEnd/>
            <a:tailEnd/>
          </a:ln>
        </p:spPr>
        <p:txBody>
          <a:bodyPr/>
          <a:lstStyle/>
          <a:p>
            <a:pPr algn="r" eaLnBrk="0" hangingPunct="0">
              <a:spcBef>
                <a:spcPct val="0"/>
              </a:spcBef>
              <a:buFontTx/>
              <a:buNone/>
            </a:pPr>
            <a:r>
              <a:rPr lang="en-US" sz="1000">
                <a:solidFill>
                  <a:schemeClr val="bg2"/>
                </a:solidFill>
                <a:ea typeface="ＭＳ Ｐゴシック" pitchFamily="-16" charset="-128"/>
              </a:rPr>
              <a:t>Confidential. Not for distribution.</a:t>
            </a:r>
          </a:p>
        </p:txBody>
      </p:sp>
      <p:sp>
        <p:nvSpPr>
          <p:cNvPr id="6156" name="Rectangle 12"/>
          <p:cNvSpPr>
            <a:spLocks noChangeArrowheads="1"/>
          </p:cNvSpPr>
          <p:nvPr/>
        </p:nvSpPr>
        <p:spPr bwMode="auto">
          <a:xfrm>
            <a:off x="72231" y="6657976"/>
            <a:ext cx="660400" cy="200025"/>
          </a:xfrm>
          <a:prstGeom prst="rect">
            <a:avLst/>
          </a:prstGeom>
          <a:noFill/>
          <a:ln w="9525">
            <a:noFill/>
            <a:miter lim="800000"/>
            <a:headEnd/>
            <a:tailEnd/>
          </a:ln>
        </p:spPr>
        <p:txBody>
          <a:bodyPr/>
          <a:lstStyle/>
          <a:p>
            <a:pPr eaLnBrk="0" hangingPunct="0">
              <a:spcBef>
                <a:spcPct val="0"/>
              </a:spcBef>
              <a:buFontTx/>
              <a:buNone/>
            </a:pPr>
            <a:fld id="{E1959768-4445-4A9B-87D6-B9BAF0FCAEE7}" type="slidenum">
              <a:rPr lang="en-US" sz="1000">
                <a:solidFill>
                  <a:schemeClr val="bg2"/>
                </a:solidFill>
                <a:ea typeface="ＭＳ Ｐゴシック" pitchFamily="-16" charset="-128"/>
              </a:rPr>
              <a:pPr eaLnBrk="0" hangingPunct="0">
                <a:spcBef>
                  <a:spcPct val="0"/>
                </a:spcBef>
                <a:buFontTx/>
                <a:buNone/>
              </a:pPr>
              <a:t>5</a:t>
            </a:fld>
            <a:endParaRPr lang="en-US" sz="1000">
              <a:solidFill>
                <a:schemeClr val="bg2"/>
              </a:solidFill>
              <a:ea typeface="ＭＳ Ｐゴシック" pitchFamily="-16" charset="-128"/>
            </a:endParaRPr>
          </a:p>
        </p:txBody>
      </p:sp>
      <p:sp>
        <p:nvSpPr>
          <p:cNvPr id="81933" name="Rectangle 13"/>
          <p:cNvSpPr>
            <a:spLocks noChangeArrowheads="1"/>
          </p:cNvSpPr>
          <p:nvPr/>
        </p:nvSpPr>
        <p:spPr bwMode="auto">
          <a:xfrm>
            <a:off x="1967442" y="1866901"/>
            <a:ext cx="2264018" cy="400110"/>
          </a:xfrm>
          <a:prstGeom prst="rect">
            <a:avLst/>
          </a:prstGeom>
          <a:noFill/>
          <a:ln w="9525">
            <a:noFill/>
            <a:miter lim="800000"/>
            <a:headEnd/>
            <a:tailEnd/>
          </a:ln>
        </p:spPr>
        <p:txBody>
          <a:bodyPr wrap="none">
            <a:spAutoFit/>
          </a:bodyPr>
          <a:lstStyle/>
          <a:p>
            <a:pPr>
              <a:buClr>
                <a:schemeClr val="tx2"/>
              </a:buClr>
              <a:buFontTx/>
              <a:buNone/>
            </a:pPr>
            <a:r>
              <a:rPr lang="en-US" sz="2000" dirty="0">
                <a:solidFill>
                  <a:schemeClr val="tx1"/>
                </a:solidFill>
              </a:rPr>
              <a:t>Introducing Aptara</a:t>
            </a:r>
          </a:p>
        </p:txBody>
      </p:sp>
      <p:sp>
        <p:nvSpPr>
          <p:cNvPr id="6158" name="AutoShape 14"/>
          <p:cNvSpPr>
            <a:spLocks noChangeArrowheads="1"/>
          </p:cNvSpPr>
          <p:nvPr/>
        </p:nvSpPr>
        <p:spPr bwMode="auto">
          <a:xfrm rot="-5400000">
            <a:off x="1616472" y="1789113"/>
            <a:ext cx="533400" cy="577850"/>
          </a:xfrm>
          <a:custGeom>
            <a:avLst/>
            <a:gdLst>
              <a:gd name="T0" fmla="*/ 266700 w 21600"/>
              <a:gd name="T1" fmla="*/ 0 h 21600"/>
              <a:gd name="T2" fmla="*/ 66675 w 21600"/>
              <a:gd name="T3" fmla="*/ 266700 h 21600"/>
              <a:gd name="T4" fmla="*/ 266700 w 21600"/>
              <a:gd name="T5" fmla="*/ 133350 h 21600"/>
              <a:gd name="T6" fmla="*/ 466725 w 21600"/>
              <a:gd name="T7" fmla="*/ 266700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9A9E17"/>
          </a:solidFill>
          <a:ln w="9525">
            <a:noFill/>
            <a:miter lim="800000"/>
            <a:headEnd/>
            <a:tailEnd/>
          </a:ln>
        </p:spPr>
        <p:txBody>
          <a:bodyPr wrap="none" anchor="ctr"/>
          <a:lstStyle/>
          <a:p>
            <a:endParaRPr lang="en-US"/>
          </a:p>
        </p:txBody>
      </p:sp>
      <p:grpSp>
        <p:nvGrpSpPr>
          <p:cNvPr id="2" name="Group 15"/>
          <p:cNvGrpSpPr>
            <a:grpSpLocks/>
          </p:cNvGrpSpPr>
          <p:nvPr/>
        </p:nvGrpSpPr>
        <p:grpSpPr bwMode="auto">
          <a:xfrm>
            <a:off x="1833298" y="1820864"/>
            <a:ext cx="6199850" cy="515937"/>
            <a:chOff x="672" y="854"/>
            <a:chExt cx="2597" cy="325"/>
          </a:xfrm>
        </p:grpSpPr>
        <p:sp>
          <p:nvSpPr>
            <p:cNvPr id="6175" name="Line 16"/>
            <p:cNvSpPr>
              <a:spLocks noChangeShapeType="1"/>
            </p:cNvSpPr>
            <p:nvPr/>
          </p:nvSpPr>
          <p:spPr bwMode="auto">
            <a:xfrm>
              <a:off x="672" y="854"/>
              <a:ext cx="2597" cy="0"/>
            </a:xfrm>
            <a:prstGeom prst="line">
              <a:avLst/>
            </a:prstGeom>
            <a:noFill/>
            <a:ln w="9525">
              <a:solidFill>
                <a:srgbClr val="9A9E17"/>
              </a:solidFill>
              <a:round/>
              <a:headEnd/>
              <a:tailEnd/>
            </a:ln>
          </p:spPr>
          <p:txBody>
            <a:bodyPr/>
            <a:lstStyle/>
            <a:p>
              <a:endParaRPr lang="en-US"/>
            </a:p>
          </p:txBody>
        </p:sp>
        <p:sp>
          <p:nvSpPr>
            <p:cNvPr id="6176" name="Line 17"/>
            <p:cNvSpPr>
              <a:spLocks noChangeShapeType="1"/>
            </p:cNvSpPr>
            <p:nvPr/>
          </p:nvSpPr>
          <p:spPr bwMode="auto">
            <a:xfrm>
              <a:off x="672" y="1179"/>
              <a:ext cx="2597" cy="0"/>
            </a:xfrm>
            <a:prstGeom prst="line">
              <a:avLst/>
            </a:prstGeom>
            <a:noFill/>
            <a:ln w="9525">
              <a:solidFill>
                <a:srgbClr val="9A9E17"/>
              </a:solidFill>
              <a:round/>
              <a:headEnd/>
              <a:tailEnd/>
            </a:ln>
          </p:spPr>
          <p:txBody>
            <a:bodyPr/>
            <a:lstStyle/>
            <a:p>
              <a:endParaRPr lang="en-US"/>
            </a:p>
          </p:txBody>
        </p:sp>
      </p:grpSp>
      <p:sp>
        <p:nvSpPr>
          <p:cNvPr id="6161" name="AutoShape 19"/>
          <p:cNvSpPr>
            <a:spLocks noChangeArrowheads="1"/>
          </p:cNvSpPr>
          <p:nvPr/>
        </p:nvSpPr>
        <p:spPr bwMode="auto">
          <a:xfrm rot="-5400000">
            <a:off x="1616472" y="2597150"/>
            <a:ext cx="533400" cy="577850"/>
          </a:xfrm>
          <a:custGeom>
            <a:avLst/>
            <a:gdLst>
              <a:gd name="T0" fmla="*/ 266700 w 21600"/>
              <a:gd name="T1" fmla="*/ 0 h 21600"/>
              <a:gd name="T2" fmla="*/ 66675 w 21600"/>
              <a:gd name="T3" fmla="*/ 266700 h 21600"/>
              <a:gd name="T4" fmla="*/ 266700 w 21600"/>
              <a:gd name="T5" fmla="*/ 133350 h 21600"/>
              <a:gd name="T6" fmla="*/ 466725 w 21600"/>
              <a:gd name="T7" fmla="*/ 266700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9A9E17"/>
          </a:solidFill>
          <a:ln w="9525">
            <a:noFill/>
            <a:miter lim="800000"/>
            <a:headEnd/>
            <a:tailEnd/>
          </a:ln>
        </p:spPr>
        <p:txBody>
          <a:bodyPr wrap="none" anchor="ctr"/>
          <a:lstStyle/>
          <a:p>
            <a:endParaRPr lang="en-US"/>
          </a:p>
        </p:txBody>
      </p:sp>
      <p:grpSp>
        <p:nvGrpSpPr>
          <p:cNvPr id="3" name="Group 20"/>
          <p:cNvGrpSpPr>
            <a:grpSpLocks/>
          </p:cNvGrpSpPr>
          <p:nvPr/>
        </p:nvGrpSpPr>
        <p:grpSpPr bwMode="auto">
          <a:xfrm>
            <a:off x="1833298" y="2628900"/>
            <a:ext cx="6199850" cy="515938"/>
            <a:chOff x="672" y="854"/>
            <a:chExt cx="2597" cy="325"/>
          </a:xfrm>
        </p:grpSpPr>
        <p:sp>
          <p:nvSpPr>
            <p:cNvPr id="6173" name="Line 21"/>
            <p:cNvSpPr>
              <a:spLocks noChangeShapeType="1"/>
            </p:cNvSpPr>
            <p:nvPr/>
          </p:nvSpPr>
          <p:spPr bwMode="auto">
            <a:xfrm>
              <a:off x="672" y="854"/>
              <a:ext cx="2597" cy="0"/>
            </a:xfrm>
            <a:prstGeom prst="line">
              <a:avLst/>
            </a:prstGeom>
            <a:noFill/>
            <a:ln w="9525">
              <a:solidFill>
                <a:srgbClr val="9A9E17"/>
              </a:solidFill>
              <a:round/>
              <a:headEnd/>
              <a:tailEnd/>
            </a:ln>
          </p:spPr>
          <p:txBody>
            <a:bodyPr/>
            <a:lstStyle/>
            <a:p>
              <a:endParaRPr lang="en-US"/>
            </a:p>
          </p:txBody>
        </p:sp>
        <p:sp>
          <p:nvSpPr>
            <p:cNvPr id="6174" name="Line 22"/>
            <p:cNvSpPr>
              <a:spLocks noChangeShapeType="1"/>
            </p:cNvSpPr>
            <p:nvPr/>
          </p:nvSpPr>
          <p:spPr bwMode="auto">
            <a:xfrm>
              <a:off x="672" y="1179"/>
              <a:ext cx="2597" cy="0"/>
            </a:xfrm>
            <a:prstGeom prst="line">
              <a:avLst/>
            </a:prstGeom>
            <a:noFill/>
            <a:ln w="9525">
              <a:solidFill>
                <a:srgbClr val="9A9E17"/>
              </a:solidFill>
              <a:round/>
              <a:headEnd/>
              <a:tailEnd/>
            </a:ln>
          </p:spPr>
          <p:txBody>
            <a:bodyPr/>
            <a:lstStyle/>
            <a:p>
              <a:endParaRPr lang="en-US"/>
            </a:p>
          </p:txBody>
        </p:sp>
      </p:grpSp>
      <p:sp>
        <p:nvSpPr>
          <p:cNvPr id="6163" name="Rectangle 23"/>
          <p:cNvSpPr>
            <a:spLocks noChangeArrowheads="1"/>
          </p:cNvSpPr>
          <p:nvPr/>
        </p:nvSpPr>
        <p:spPr bwMode="auto">
          <a:xfrm>
            <a:off x="1967442" y="3487739"/>
            <a:ext cx="3325141" cy="400110"/>
          </a:xfrm>
          <a:prstGeom prst="rect">
            <a:avLst/>
          </a:prstGeom>
          <a:noFill/>
          <a:ln w="9525">
            <a:noFill/>
            <a:miter lim="800000"/>
            <a:headEnd/>
            <a:tailEnd/>
          </a:ln>
        </p:spPr>
        <p:txBody>
          <a:bodyPr wrap="none">
            <a:spAutoFit/>
          </a:bodyPr>
          <a:lstStyle/>
          <a:p>
            <a:pPr>
              <a:buClr>
                <a:schemeClr val="tx2"/>
              </a:buClr>
              <a:buFontTx/>
              <a:buNone/>
            </a:pPr>
            <a:r>
              <a:rPr lang="en-US" sz="2000" dirty="0" smtClean="0">
                <a:solidFill>
                  <a:schemeClr val="tx1"/>
                </a:solidFill>
              </a:rPr>
              <a:t>Getting From Here to There</a:t>
            </a:r>
            <a:endParaRPr lang="en-US" sz="2000" dirty="0">
              <a:solidFill>
                <a:schemeClr val="tx1"/>
              </a:solidFill>
            </a:endParaRPr>
          </a:p>
        </p:txBody>
      </p:sp>
      <p:sp>
        <p:nvSpPr>
          <p:cNvPr id="6164" name="AutoShape 24"/>
          <p:cNvSpPr>
            <a:spLocks noChangeArrowheads="1"/>
          </p:cNvSpPr>
          <p:nvPr/>
        </p:nvSpPr>
        <p:spPr bwMode="auto">
          <a:xfrm rot="-5400000">
            <a:off x="1616472" y="3409950"/>
            <a:ext cx="533400" cy="577850"/>
          </a:xfrm>
          <a:custGeom>
            <a:avLst/>
            <a:gdLst>
              <a:gd name="T0" fmla="*/ 266700 w 21600"/>
              <a:gd name="T1" fmla="*/ 0 h 21600"/>
              <a:gd name="T2" fmla="*/ 66675 w 21600"/>
              <a:gd name="T3" fmla="*/ 266700 h 21600"/>
              <a:gd name="T4" fmla="*/ 266700 w 21600"/>
              <a:gd name="T5" fmla="*/ 133350 h 21600"/>
              <a:gd name="T6" fmla="*/ 466725 w 21600"/>
              <a:gd name="T7" fmla="*/ 266700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9A9E17"/>
          </a:solidFill>
          <a:ln w="9525">
            <a:noFill/>
            <a:miter lim="800000"/>
            <a:headEnd/>
            <a:tailEnd/>
          </a:ln>
        </p:spPr>
        <p:txBody>
          <a:bodyPr wrap="none" anchor="ctr"/>
          <a:lstStyle/>
          <a:p>
            <a:endParaRPr lang="en-US"/>
          </a:p>
        </p:txBody>
      </p:sp>
      <p:grpSp>
        <p:nvGrpSpPr>
          <p:cNvPr id="4" name="Group 25"/>
          <p:cNvGrpSpPr>
            <a:grpSpLocks/>
          </p:cNvGrpSpPr>
          <p:nvPr/>
        </p:nvGrpSpPr>
        <p:grpSpPr bwMode="auto">
          <a:xfrm>
            <a:off x="1833298" y="3441700"/>
            <a:ext cx="6199850" cy="515938"/>
            <a:chOff x="672" y="854"/>
            <a:chExt cx="2597" cy="325"/>
          </a:xfrm>
        </p:grpSpPr>
        <p:sp>
          <p:nvSpPr>
            <p:cNvPr id="6171" name="Line 26"/>
            <p:cNvSpPr>
              <a:spLocks noChangeShapeType="1"/>
            </p:cNvSpPr>
            <p:nvPr/>
          </p:nvSpPr>
          <p:spPr bwMode="auto">
            <a:xfrm>
              <a:off x="672" y="854"/>
              <a:ext cx="2597" cy="0"/>
            </a:xfrm>
            <a:prstGeom prst="line">
              <a:avLst/>
            </a:prstGeom>
            <a:noFill/>
            <a:ln w="9525">
              <a:solidFill>
                <a:srgbClr val="9A9E17"/>
              </a:solidFill>
              <a:round/>
              <a:headEnd/>
              <a:tailEnd/>
            </a:ln>
          </p:spPr>
          <p:txBody>
            <a:bodyPr/>
            <a:lstStyle/>
            <a:p>
              <a:endParaRPr lang="en-US"/>
            </a:p>
          </p:txBody>
        </p:sp>
        <p:sp>
          <p:nvSpPr>
            <p:cNvPr id="6172" name="Line 27"/>
            <p:cNvSpPr>
              <a:spLocks noChangeShapeType="1"/>
            </p:cNvSpPr>
            <p:nvPr/>
          </p:nvSpPr>
          <p:spPr bwMode="auto">
            <a:xfrm>
              <a:off x="672" y="1179"/>
              <a:ext cx="2597" cy="0"/>
            </a:xfrm>
            <a:prstGeom prst="line">
              <a:avLst/>
            </a:prstGeom>
            <a:noFill/>
            <a:ln w="9525">
              <a:solidFill>
                <a:srgbClr val="9A9E17"/>
              </a:solidFill>
              <a:round/>
              <a:headEnd/>
              <a:tailEnd/>
            </a:ln>
          </p:spPr>
          <p:txBody>
            <a:bodyPr/>
            <a:lstStyle/>
            <a:p>
              <a:endParaRPr lang="en-US"/>
            </a:p>
          </p:txBody>
        </p:sp>
      </p:grpSp>
      <p:sp>
        <p:nvSpPr>
          <p:cNvPr id="6166" name="Rectangle 28"/>
          <p:cNvSpPr>
            <a:spLocks noChangeArrowheads="1"/>
          </p:cNvSpPr>
          <p:nvPr/>
        </p:nvSpPr>
        <p:spPr bwMode="auto">
          <a:xfrm>
            <a:off x="1967442" y="4287839"/>
            <a:ext cx="2308645" cy="400110"/>
          </a:xfrm>
          <a:prstGeom prst="rect">
            <a:avLst/>
          </a:prstGeom>
          <a:noFill/>
          <a:ln w="9525">
            <a:noFill/>
            <a:miter lim="800000"/>
            <a:headEnd/>
            <a:tailEnd/>
          </a:ln>
        </p:spPr>
        <p:txBody>
          <a:bodyPr wrap="none">
            <a:spAutoFit/>
          </a:bodyPr>
          <a:lstStyle/>
          <a:p>
            <a:pPr>
              <a:buClr>
                <a:schemeClr val="tx2"/>
              </a:buClr>
              <a:buFontTx/>
              <a:buNone/>
            </a:pPr>
            <a:r>
              <a:rPr lang="en-US" sz="2000" dirty="0" smtClean="0">
                <a:solidFill>
                  <a:schemeClr val="tx1"/>
                </a:solidFill>
              </a:rPr>
              <a:t>Digital First &amp; XML</a:t>
            </a:r>
            <a:endParaRPr lang="en-US" sz="2000" dirty="0">
              <a:solidFill>
                <a:schemeClr val="tx1"/>
              </a:solidFill>
            </a:endParaRPr>
          </a:p>
        </p:txBody>
      </p:sp>
      <p:sp>
        <p:nvSpPr>
          <p:cNvPr id="33" name="Rectangle 2">
            <a:hlinkClick r:id="rId5" action="ppaction://hlinkfile"/>
          </p:cNvPr>
          <p:cNvSpPr>
            <a:spLocks noChangeArrowheads="1"/>
          </p:cNvSpPr>
          <p:nvPr/>
        </p:nvSpPr>
        <p:spPr bwMode="auto">
          <a:xfrm>
            <a:off x="1686376" y="2716849"/>
            <a:ext cx="6344311" cy="344487"/>
          </a:xfrm>
          <a:prstGeom prst="rect">
            <a:avLst/>
          </a:prstGeom>
          <a:solidFill>
            <a:srgbClr val="9A9E17">
              <a:alpha val="74901"/>
            </a:srgbClr>
          </a:solidFill>
          <a:ln w="9525" algn="ctr">
            <a:noFill/>
            <a:miter lim="800000"/>
            <a:headEnd/>
            <a:tailEnd/>
          </a:ln>
        </p:spPr>
        <p:txBody>
          <a:bodyPr wrap="none" anchor="ctr"/>
          <a:lstStyle/>
          <a:p>
            <a:endParaRPr lang="en-US"/>
          </a:p>
        </p:txBody>
      </p:sp>
      <p:sp>
        <p:nvSpPr>
          <p:cNvPr id="6167" name="AutoShape 29"/>
          <p:cNvSpPr>
            <a:spLocks noChangeArrowheads="1"/>
          </p:cNvSpPr>
          <p:nvPr/>
        </p:nvSpPr>
        <p:spPr bwMode="auto">
          <a:xfrm rot="-5400000">
            <a:off x="1616472" y="4210050"/>
            <a:ext cx="533400" cy="577850"/>
          </a:xfrm>
          <a:custGeom>
            <a:avLst/>
            <a:gdLst>
              <a:gd name="T0" fmla="*/ 266700 w 21600"/>
              <a:gd name="T1" fmla="*/ 0 h 21600"/>
              <a:gd name="T2" fmla="*/ 66675 w 21600"/>
              <a:gd name="T3" fmla="*/ 266700 h 21600"/>
              <a:gd name="T4" fmla="*/ 266700 w 21600"/>
              <a:gd name="T5" fmla="*/ 133350 h 21600"/>
              <a:gd name="T6" fmla="*/ 466725 w 21600"/>
              <a:gd name="T7" fmla="*/ 266700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9A9E17"/>
          </a:solidFill>
          <a:ln w="9525">
            <a:noFill/>
            <a:miter lim="800000"/>
            <a:headEnd/>
            <a:tailEnd/>
          </a:ln>
        </p:spPr>
        <p:txBody>
          <a:bodyPr wrap="none" anchor="ctr"/>
          <a:lstStyle/>
          <a:p>
            <a:endParaRPr lang="en-US"/>
          </a:p>
        </p:txBody>
      </p:sp>
      <p:grpSp>
        <p:nvGrpSpPr>
          <p:cNvPr id="5" name="Group 30"/>
          <p:cNvGrpSpPr>
            <a:grpSpLocks/>
          </p:cNvGrpSpPr>
          <p:nvPr/>
        </p:nvGrpSpPr>
        <p:grpSpPr bwMode="auto">
          <a:xfrm>
            <a:off x="1833298" y="4241800"/>
            <a:ext cx="6199850" cy="515938"/>
            <a:chOff x="672" y="854"/>
            <a:chExt cx="2597" cy="325"/>
          </a:xfrm>
        </p:grpSpPr>
        <p:sp>
          <p:nvSpPr>
            <p:cNvPr id="6169" name="Line 31"/>
            <p:cNvSpPr>
              <a:spLocks noChangeShapeType="1"/>
            </p:cNvSpPr>
            <p:nvPr/>
          </p:nvSpPr>
          <p:spPr bwMode="auto">
            <a:xfrm>
              <a:off x="672" y="854"/>
              <a:ext cx="2597" cy="0"/>
            </a:xfrm>
            <a:prstGeom prst="line">
              <a:avLst/>
            </a:prstGeom>
            <a:noFill/>
            <a:ln w="9525">
              <a:solidFill>
                <a:srgbClr val="9A9E17"/>
              </a:solidFill>
              <a:round/>
              <a:headEnd/>
              <a:tailEnd/>
            </a:ln>
          </p:spPr>
          <p:txBody>
            <a:bodyPr/>
            <a:lstStyle/>
            <a:p>
              <a:endParaRPr lang="en-US"/>
            </a:p>
          </p:txBody>
        </p:sp>
        <p:sp>
          <p:nvSpPr>
            <p:cNvPr id="6170" name="Line 32"/>
            <p:cNvSpPr>
              <a:spLocks noChangeShapeType="1"/>
            </p:cNvSpPr>
            <p:nvPr/>
          </p:nvSpPr>
          <p:spPr bwMode="auto">
            <a:xfrm>
              <a:off x="672" y="1179"/>
              <a:ext cx="2597" cy="0"/>
            </a:xfrm>
            <a:prstGeom prst="line">
              <a:avLst/>
            </a:prstGeom>
            <a:noFill/>
            <a:ln w="9525">
              <a:solidFill>
                <a:srgbClr val="9A9E17"/>
              </a:solidFill>
              <a:round/>
              <a:headEnd/>
              <a:tailEnd/>
            </a:ln>
          </p:spPr>
          <p:txBody>
            <a:bodyPr/>
            <a:lstStyle/>
            <a:p>
              <a:endParaRPr lang="en-US"/>
            </a:p>
          </p:txBody>
        </p:sp>
      </p:grpSp>
      <p:sp>
        <p:nvSpPr>
          <p:cNvPr id="6160" name="Rectangle 18"/>
          <p:cNvSpPr>
            <a:spLocks noChangeArrowheads="1"/>
          </p:cNvSpPr>
          <p:nvPr/>
        </p:nvSpPr>
        <p:spPr bwMode="auto">
          <a:xfrm>
            <a:off x="1967442" y="2674939"/>
            <a:ext cx="2560957" cy="400110"/>
          </a:xfrm>
          <a:prstGeom prst="rect">
            <a:avLst/>
          </a:prstGeom>
          <a:noFill/>
          <a:ln w="9525">
            <a:noFill/>
            <a:miter lim="800000"/>
            <a:headEnd/>
            <a:tailEnd/>
          </a:ln>
        </p:spPr>
        <p:txBody>
          <a:bodyPr wrap="none">
            <a:spAutoFit/>
          </a:bodyPr>
          <a:lstStyle/>
          <a:p>
            <a:pPr>
              <a:buClr>
                <a:schemeClr val="tx2"/>
              </a:buClr>
              <a:buFontTx/>
              <a:buNone/>
            </a:pPr>
            <a:r>
              <a:rPr lang="en-US" sz="2000" dirty="0" smtClean="0">
                <a:solidFill>
                  <a:schemeClr val="tx1"/>
                </a:solidFill>
              </a:rPr>
              <a:t>Today’s Environment</a:t>
            </a:r>
            <a:endParaRPr lang="en-US" sz="20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linds(horizontal)">
                                      <p:cBhvr>
                                        <p:cTn id="7" dur="500"/>
                                        <p:tgtEl>
                                          <p:spTgt spid="33"/>
                                        </p:tgtEl>
                                      </p:cBhvr>
                                    </p:animEffect>
                                  </p:childTnLst>
                                </p:cTn>
                              </p:par>
                              <p:par>
                                <p:cTn id="8" presetID="3" presetClass="emph" presetSubtype="2" fill="hold" grpId="0" nodeType="withEffect">
                                  <p:stCondLst>
                                    <p:cond delay="0"/>
                                  </p:stCondLst>
                                  <p:childTnLst>
                                    <p:animClr clrSpc="rgb">
                                      <p:cBhvr override="childStyle">
                                        <p:cTn id="9" dur="500" fill="hold"/>
                                        <p:tgtEl>
                                          <p:spTgt spid="6160"/>
                                        </p:tgtEl>
                                        <p:attrNameLst>
                                          <p:attrName>style.color</p:attrName>
                                        </p:attrNameLst>
                                      </p:cBhvr>
                                      <p:to>
                                        <a:schemeClr val="bg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6160" grpId="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sz="3200" b="1" dirty="0" smtClean="0"/>
              <a:t>In the beginning, there was print …</a:t>
            </a:r>
          </a:p>
        </p:txBody>
      </p:sp>
      <p:sp>
        <p:nvSpPr>
          <p:cNvPr id="4099" name="Rectangle 3"/>
          <p:cNvSpPr>
            <a:spLocks noGrp="1" noChangeArrowheads="1"/>
          </p:cNvSpPr>
          <p:nvPr>
            <p:ph type="body" idx="1"/>
          </p:nvPr>
        </p:nvSpPr>
        <p:spPr>
          <a:xfrm>
            <a:off x="6938010" y="4985069"/>
            <a:ext cx="2697480" cy="1084261"/>
          </a:xfrm>
        </p:spPr>
        <p:txBody>
          <a:bodyPr/>
          <a:lstStyle/>
          <a:p>
            <a:pPr algn="ctr">
              <a:buFont typeface="Wingdings" pitchFamily="2" charset="2"/>
              <a:buNone/>
            </a:pPr>
            <a:r>
              <a:rPr lang="en-US" sz="3200" b="1" dirty="0" smtClean="0"/>
              <a:t>… and it was good</a:t>
            </a:r>
          </a:p>
        </p:txBody>
      </p:sp>
      <p:pic>
        <p:nvPicPr>
          <p:cNvPr id="4101" name="Picture 5" descr="Lord_Stanhopes_Printing_Press"/>
          <p:cNvPicPr>
            <a:picLocks noChangeAspect="1" noChangeArrowheads="1"/>
          </p:cNvPicPr>
          <p:nvPr/>
        </p:nvPicPr>
        <p:blipFill>
          <a:blip r:embed="rId3"/>
          <a:srcRect/>
          <a:stretch>
            <a:fillRect/>
          </a:stretch>
        </p:blipFill>
        <p:spPr bwMode="auto">
          <a:xfrm>
            <a:off x="3693848" y="2907984"/>
            <a:ext cx="3112823" cy="3222625"/>
          </a:xfrm>
          <a:prstGeom prst="rect">
            <a:avLst/>
          </a:prstGeom>
          <a:noFill/>
          <a:ln w="9525">
            <a:noFill/>
            <a:miter lim="800000"/>
            <a:headEnd/>
            <a:tailEnd/>
          </a:ln>
        </p:spPr>
      </p:pic>
      <p:pic>
        <p:nvPicPr>
          <p:cNvPr id="4100" name="Picture 4" descr="Scanseri_4c_offset"/>
          <p:cNvPicPr>
            <a:picLocks noChangeAspect="1" noChangeArrowheads="1"/>
          </p:cNvPicPr>
          <p:nvPr/>
        </p:nvPicPr>
        <p:blipFill>
          <a:blip r:embed="rId4"/>
          <a:srcRect l="4955" r="13211"/>
          <a:stretch>
            <a:fillRect/>
          </a:stretch>
        </p:blipFill>
        <p:spPr bwMode="auto">
          <a:xfrm>
            <a:off x="6057292" y="1426210"/>
            <a:ext cx="3472259" cy="3144838"/>
          </a:xfrm>
          <a:prstGeom prst="rect">
            <a:avLst/>
          </a:prstGeom>
          <a:noFill/>
          <a:ln w="9525">
            <a:noFill/>
            <a:miter lim="800000"/>
            <a:headEnd/>
            <a:tailEnd/>
          </a:ln>
        </p:spPr>
      </p:pic>
      <p:sp>
        <p:nvSpPr>
          <p:cNvPr id="4102" name="Slide Number Placeholder 3"/>
          <p:cNvSpPr txBox="1">
            <a:spLocks noGrp="1"/>
          </p:cNvSpPr>
          <p:nvPr/>
        </p:nvSpPr>
        <p:spPr bwMode="auto">
          <a:xfrm>
            <a:off x="17199" y="6626226"/>
            <a:ext cx="856456" cy="231775"/>
          </a:xfrm>
          <a:prstGeom prst="rect">
            <a:avLst/>
          </a:prstGeom>
          <a:noFill/>
          <a:ln w="9525">
            <a:noFill/>
            <a:miter lim="800000"/>
            <a:headEnd/>
            <a:tailEnd/>
          </a:ln>
        </p:spPr>
        <p:txBody>
          <a:bodyPr/>
          <a:lstStyle/>
          <a:p>
            <a:pPr>
              <a:spcBef>
                <a:spcPct val="0"/>
              </a:spcBef>
              <a:buFontTx/>
              <a:buNone/>
            </a:pPr>
            <a:fld id="{57CB78FE-9FC4-41D0-8F85-ECF79B8D211A}" type="slidenum">
              <a:rPr lang="en-US" sz="1200">
                <a:solidFill>
                  <a:schemeClr val="bg1"/>
                </a:solidFill>
              </a:rPr>
              <a:pPr>
                <a:spcBef>
                  <a:spcPct val="0"/>
                </a:spcBef>
                <a:buFontTx/>
                <a:buNone/>
              </a:pPr>
              <a:t>6</a:t>
            </a:fld>
            <a:endParaRPr lang="en-US" sz="1200">
              <a:solidFill>
                <a:schemeClr val="bg1"/>
              </a:solidFill>
            </a:endParaRPr>
          </a:p>
        </p:txBody>
      </p:sp>
      <p:pic>
        <p:nvPicPr>
          <p:cNvPr id="4111" name="Picture 15" descr="stone tablet cartoons, stone tablet cartoon, stone tablet picture, stone tablet pictures, stone tablet image, stone tablet images, stone tablet illustration, stone tablet illustrations "/>
          <p:cNvPicPr>
            <a:picLocks noChangeAspect="1" noChangeArrowheads="1"/>
          </p:cNvPicPr>
          <p:nvPr/>
        </p:nvPicPr>
        <p:blipFill>
          <a:blip r:embed="rId5"/>
          <a:srcRect t="16010" r="5583"/>
          <a:stretch>
            <a:fillRect/>
          </a:stretch>
        </p:blipFill>
        <p:spPr bwMode="auto">
          <a:xfrm>
            <a:off x="300965" y="1354139"/>
            <a:ext cx="3897048" cy="2232025"/>
          </a:xfrm>
          <a:prstGeom prst="rect">
            <a:avLst/>
          </a:prstGeom>
          <a:noFill/>
        </p:spPr>
      </p:pic>
      <p:pic>
        <p:nvPicPr>
          <p:cNvPr id="28674" name="Picture 2"/>
          <p:cNvPicPr>
            <a:picLocks noChangeAspect="1" noChangeArrowheads="1"/>
          </p:cNvPicPr>
          <p:nvPr/>
        </p:nvPicPr>
        <p:blipFill>
          <a:blip r:embed="rId6"/>
          <a:srcRect/>
          <a:stretch>
            <a:fillRect/>
          </a:stretch>
        </p:blipFill>
        <p:spPr bwMode="auto">
          <a:xfrm>
            <a:off x="1523432" y="3371850"/>
            <a:ext cx="2152266" cy="3017520"/>
          </a:xfrm>
          <a:prstGeom prst="rect">
            <a:avLst/>
          </a:prstGeom>
          <a:noFill/>
          <a:ln w="9525" cap="flat" cmpd="sng" algn="ctr">
            <a:noFill/>
            <a:prstDash val="solid"/>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111"/>
                                        </p:tgtEl>
                                        <p:attrNameLst>
                                          <p:attrName>style.visibility</p:attrName>
                                        </p:attrNameLst>
                                      </p:cBhvr>
                                      <p:to>
                                        <p:strVal val="visible"/>
                                      </p:to>
                                    </p:set>
                                    <p:animEffect transition="in" filter="fade">
                                      <p:cBhvr>
                                        <p:cTn id="7" dur="1000"/>
                                        <p:tgtEl>
                                          <p:spTgt spid="4111"/>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8674"/>
                                        </p:tgtEl>
                                        <p:attrNameLst>
                                          <p:attrName>style.visibility</p:attrName>
                                        </p:attrNameLst>
                                      </p:cBhvr>
                                      <p:to>
                                        <p:strVal val="visible"/>
                                      </p:to>
                                    </p:set>
                                    <p:animEffect transition="in" filter="fade">
                                      <p:cBhvr>
                                        <p:cTn id="11" dur="3000"/>
                                        <p:tgtEl>
                                          <p:spTgt spid="28674"/>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4101"/>
                                        </p:tgtEl>
                                        <p:attrNameLst>
                                          <p:attrName>style.visibility</p:attrName>
                                        </p:attrNameLst>
                                      </p:cBhvr>
                                      <p:to>
                                        <p:strVal val="visible"/>
                                      </p:to>
                                    </p:set>
                                    <p:animEffect transition="in" filter="fade">
                                      <p:cBhvr>
                                        <p:cTn id="15" dur="3000"/>
                                        <p:tgtEl>
                                          <p:spTgt spid="4101"/>
                                        </p:tgtEl>
                                      </p:cBhvr>
                                    </p:animEffect>
                                  </p:childTnLst>
                                </p:cTn>
                              </p:par>
                            </p:childTnLst>
                          </p:cTn>
                        </p:par>
                        <p:par>
                          <p:cTn id="16" fill="hold">
                            <p:stCondLst>
                              <p:cond delay="7000"/>
                            </p:stCondLst>
                            <p:childTnLst>
                              <p:par>
                                <p:cTn id="17" presetID="10" presetClass="entr" presetSubtype="0" fill="hold" nodeType="afterEffect">
                                  <p:stCondLst>
                                    <p:cond delay="0"/>
                                  </p:stCondLst>
                                  <p:childTnLst>
                                    <p:set>
                                      <p:cBhvr>
                                        <p:cTn id="18" dur="1" fill="hold">
                                          <p:stCondLst>
                                            <p:cond delay="0"/>
                                          </p:stCondLst>
                                        </p:cTn>
                                        <p:tgtEl>
                                          <p:spTgt spid="4100"/>
                                        </p:tgtEl>
                                        <p:attrNameLst>
                                          <p:attrName>style.visibility</p:attrName>
                                        </p:attrNameLst>
                                      </p:cBhvr>
                                      <p:to>
                                        <p:strVal val="visible"/>
                                      </p:to>
                                    </p:set>
                                    <p:animEffect transition="in" filter="fade">
                                      <p:cBhvr>
                                        <p:cTn id="19" dur="3000"/>
                                        <p:tgtEl>
                                          <p:spTgt spid="4100"/>
                                        </p:tgtEl>
                                      </p:cBhvr>
                                    </p:animEffect>
                                  </p:childTnLst>
                                </p:cTn>
                              </p:par>
                            </p:childTnLst>
                          </p:cTn>
                        </p:par>
                        <p:par>
                          <p:cTn id="20" fill="hold">
                            <p:stCondLst>
                              <p:cond delay="10000"/>
                            </p:stCondLst>
                            <p:childTnLst>
                              <p:par>
                                <p:cTn id="21" presetID="2" presetClass="entr" presetSubtype="4" fill="hold" grpId="0" nodeType="afterEffect">
                                  <p:stCondLst>
                                    <p:cond delay="0"/>
                                  </p:stCondLst>
                                  <p:childTnLst>
                                    <p:set>
                                      <p:cBhvr>
                                        <p:cTn id="22" dur="1" fill="hold">
                                          <p:stCondLst>
                                            <p:cond delay="0"/>
                                          </p:stCondLst>
                                        </p:cTn>
                                        <p:tgtEl>
                                          <p:spTgt spid="4099">
                                            <p:txEl>
                                              <p:pRg st="0" end="0"/>
                                            </p:txEl>
                                          </p:spTgt>
                                        </p:tgtEl>
                                        <p:attrNameLst>
                                          <p:attrName>style.visibility</p:attrName>
                                        </p:attrNameLst>
                                      </p:cBhvr>
                                      <p:to>
                                        <p:strVal val="visible"/>
                                      </p:to>
                                    </p:set>
                                    <p:anim calcmode="lin" valueType="num">
                                      <p:cBhvr additive="base">
                                        <p:cTn id="23" dur="10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z="3200" b="1" smtClean="0"/>
              <a:t>Now there are eBooks</a:t>
            </a:r>
          </a:p>
        </p:txBody>
      </p:sp>
      <p:sp>
        <p:nvSpPr>
          <p:cNvPr id="5123" name="Rectangle 3"/>
          <p:cNvSpPr>
            <a:spLocks noGrp="1" noChangeArrowheads="1"/>
          </p:cNvSpPr>
          <p:nvPr>
            <p:ph type="body" idx="1"/>
          </p:nvPr>
        </p:nvSpPr>
        <p:spPr>
          <a:xfrm>
            <a:off x="6309360" y="1636078"/>
            <a:ext cx="3301340" cy="4227512"/>
          </a:xfrm>
        </p:spPr>
        <p:txBody>
          <a:bodyPr/>
          <a:lstStyle/>
          <a:p>
            <a:pPr lvl="1"/>
            <a:r>
              <a:rPr lang="en-US" sz="2700" dirty="0" smtClean="0"/>
              <a:t>Disruptive</a:t>
            </a:r>
          </a:p>
          <a:p>
            <a:pPr lvl="1"/>
            <a:r>
              <a:rPr lang="en-US" sz="2700" dirty="0" smtClean="0"/>
              <a:t>Require new workflows</a:t>
            </a:r>
          </a:p>
          <a:p>
            <a:pPr lvl="1"/>
            <a:r>
              <a:rPr lang="en-US" sz="2700" dirty="0" smtClean="0"/>
              <a:t>Questionable ROI</a:t>
            </a:r>
          </a:p>
          <a:p>
            <a:pPr lvl="1"/>
            <a:r>
              <a:rPr lang="en-US" sz="2700" dirty="0" smtClean="0"/>
              <a:t>Threat or opportunity?</a:t>
            </a:r>
          </a:p>
          <a:p>
            <a:pPr lvl="1"/>
            <a:r>
              <a:rPr lang="en-US" sz="2700" dirty="0" smtClean="0"/>
              <a:t>Challenging</a:t>
            </a:r>
          </a:p>
          <a:p>
            <a:pPr lvl="1">
              <a:buFont typeface="Wingdings" pitchFamily="2" charset="2"/>
              <a:buNone/>
            </a:pPr>
            <a:endParaRPr lang="en-US" sz="2700" dirty="0" smtClean="0"/>
          </a:p>
        </p:txBody>
      </p:sp>
      <p:pic>
        <p:nvPicPr>
          <p:cNvPr id="5124" name="Picture 4" descr="Disruptivetechnology"/>
          <p:cNvPicPr>
            <a:picLocks noChangeAspect="1" noChangeArrowheads="1"/>
          </p:cNvPicPr>
          <p:nvPr/>
        </p:nvPicPr>
        <p:blipFill>
          <a:blip r:embed="rId3"/>
          <a:srcRect/>
          <a:stretch>
            <a:fillRect/>
          </a:stretch>
        </p:blipFill>
        <p:spPr bwMode="auto">
          <a:xfrm>
            <a:off x="355998" y="1712914"/>
            <a:ext cx="5532569" cy="3870325"/>
          </a:xfrm>
          <a:prstGeom prst="rect">
            <a:avLst/>
          </a:prstGeom>
          <a:noFill/>
          <a:ln w="9525">
            <a:noFill/>
            <a:miter lim="800000"/>
            <a:headEnd/>
            <a:tailEnd/>
          </a:ln>
        </p:spPr>
      </p:pic>
      <p:sp>
        <p:nvSpPr>
          <p:cNvPr id="5125" name="Slide Number Placeholder 3"/>
          <p:cNvSpPr txBox="1">
            <a:spLocks noGrp="1"/>
          </p:cNvSpPr>
          <p:nvPr/>
        </p:nvSpPr>
        <p:spPr bwMode="auto">
          <a:xfrm>
            <a:off x="17199" y="6626226"/>
            <a:ext cx="856456" cy="231775"/>
          </a:xfrm>
          <a:prstGeom prst="rect">
            <a:avLst/>
          </a:prstGeom>
          <a:noFill/>
          <a:ln w="9525">
            <a:noFill/>
            <a:miter lim="800000"/>
            <a:headEnd/>
            <a:tailEnd/>
          </a:ln>
        </p:spPr>
        <p:txBody>
          <a:bodyPr/>
          <a:lstStyle/>
          <a:p>
            <a:pPr>
              <a:spcBef>
                <a:spcPct val="0"/>
              </a:spcBef>
              <a:buFontTx/>
              <a:buNone/>
            </a:pPr>
            <a:fld id="{F0E0142B-022C-40B5-91F0-3152E3F0B6B1}" type="slidenum">
              <a:rPr lang="en-US" sz="1200">
                <a:solidFill>
                  <a:schemeClr val="bg1"/>
                </a:solidFill>
              </a:rPr>
              <a:pPr>
                <a:spcBef>
                  <a:spcPct val="0"/>
                </a:spcBef>
                <a:buFontTx/>
                <a:buNone/>
              </a:pPr>
              <a:t>7</a:t>
            </a:fld>
            <a:endParaRPr lang="en-US" sz="1200">
              <a:solidFill>
                <a:schemeClr val="bg1"/>
              </a:solidFill>
            </a:endParaRPr>
          </a:p>
        </p:txBody>
      </p:sp>
      <p:pic>
        <p:nvPicPr>
          <p:cNvPr id="5129" name="Picture 9" descr="500x_500x_500x_apple-tablet-contest"/>
          <p:cNvPicPr>
            <a:picLocks noChangeAspect="1" noChangeArrowheads="1"/>
          </p:cNvPicPr>
          <p:nvPr/>
        </p:nvPicPr>
        <p:blipFill>
          <a:blip r:embed="rId4"/>
          <a:stretch>
            <a:fillRect/>
          </a:stretch>
        </p:blipFill>
        <p:spPr bwMode="auto">
          <a:xfrm>
            <a:off x="350410" y="1664653"/>
            <a:ext cx="6024085" cy="401605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29"/>
                                        </p:tgtEl>
                                        <p:attrNameLst>
                                          <p:attrName>style.visibility</p:attrName>
                                        </p:attrNameLst>
                                      </p:cBhvr>
                                      <p:to>
                                        <p:strVal val="visible"/>
                                      </p:to>
                                    </p:set>
                                    <p:animEffect transition="in" filter="blinds(horizontal)">
                                      <p:cBhvr>
                                        <p:cTn id="7" dur="500"/>
                                        <p:tgtEl>
                                          <p:spTgt spid="5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z="3200" b="1" dirty="0" smtClean="0"/>
              <a:t>What today’s consumer wants</a:t>
            </a:r>
            <a:r>
              <a:rPr lang="en-US" sz="3200" dirty="0" smtClean="0"/>
              <a:t>…</a:t>
            </a:r>
            <a:endParaRPr lang="en-US" sz="3200" b="1" dirty="0" smtClean="0"/>
          </a:p>
        </p:txBody>
      </p:sp>
      <p:sp>
        <p:nvSpPr>
          <p:cNvPr id="3" name="Content Placeholder 2"/>
          <p:cNvSpPr>
            <a:spLocks noGrp="1"/>
          </p:cNvSpPr>
          <p:nvPr>
            <p:ph idx="1"/>
          </p:nvPr>
        </p:nvSpPr>
        <p:spPr>
          <a:xfrm>
            <a:off x="328613" y="1073150"/>
            <a:ext cx="9409112" cy="5056188"/>
          </a:xfrm>
        </p:spPr>
        <p:txBody>
          <a:bodyPr/>
          <a:lstStyle/>
          <a:p>
            <a:pPr eaLnBrk="1" hangingPunct="1"/>
            <a:endParaRPr lang="en-US" sz="600" dirty="0" smtClean="0"/>
          </a:p>
          <a:p>
            <a:pPr eaLnBrk="1" hangingPunct="1"/>
            <a:r>
              <a:rPr lang="en-US" sz="2800" dirty="0" smtClean="0"/>
              <a:t>… everything</a:t>
            </a:r>
          </a:p>
          <a:p>
            <a:pPr lvl="1" eaLnBrk="1" hangingPunct="1"/>
            <a:r>
              <a:rPr lang="en-US" sz="1900" dirty="0" smtClean="0"/>
              <a:t>Twitter</a:t>
            </a:r>
          </a:p>
          <a:p>
            <a:pPr lvl="1" eaLnBrk="1" hangingPunct="1"/>
            <a:r>
              <a:rPr lang="en-US" sz="1900" dirty="0" smtClean="0"/>
              <a:t>YouTube</a:t>
            </a:r>
          </a:p>
          <a:p>
            <a:pPr lvl="1" eaLnBrk="1" hangingPunct="1"/>
            <a:r>
              <a:rPr lang="en-US" sz="1900" dirty="0" smtClean="0"/>
              <a:t>MySpace</a:t>
            </a:r>
          </a:p>
          <a:p>
            <a:pPr lvl="1" eaLnBrk="1" hangingPunct="1"/>
            <a:r>
              <a:rPr lang="en-US" sz="1900" dirty="0" smtClean="0"/>
              <a:t>Apps</a:t>
            </a:r>
          </a:p>
          <a:p>
            <a:pPr lvl="1" eaLnBrk="1" hangingPunct="1"/>
            <a:r>
              <a:rPr lang="en-US" sz="1900" dirty="0" err="1" smtClean="0"/>
              <a:t>Facebook</a:t>
            </a:r>
            <a:endParaRPr lang="en-US" sz="1900" dirty="0" smtClean="0"/>
          </a:p>
          <a:p>
            <a:pPr lvl="1" eaLnBrk="1" hangingPunct="1"/>
            <a:r>
              <a:rPr lang="en-US" sz="1900" dirty="0" smtClean="0"/>
              <a:t>Music</a:t>
            </a:r>
          </a:p>
          <a:p>
            <a:pPr lvl="1" eaLnBrk="1" hangingPunct="1"/>
            <a:r>
              <a:rPr lang="en-US" sz="1900" dirty="0" smtClean="0"/>
              <a:t>LinkedIn</a:t>
            </a:r>
          </a:p>
          <a:p>
            <a:pPr lvl="1" eaLnBrk="1" hangingPunct="1"/>
            <a:r>
              <a:rPr lang="en-US" sz="1900" dirty="0" smtClean="0"/>
              <a:t>eBooks</a:t>
            </a:r>
          </a:p>
          <a:p>
            <a:pPr lvl="1" eaLnBrk="1" hangingPunct="1"/>
            <a:r>
              <a:rPr lang="en-US" sz="1900" dirty="0" smtClean="0"/>
              <a:t>Streaming audio/video</a:t>
            </a:r>
          </a:p>
          <a:p>
            <a:pPr lvl="1" eaLnBrk="1" hangingPunct="1"/>
            <a:r>
              <a:rPr lang="en-US" sz="1900" dirty="0" smtClean="0"/>
              <a:t>GPS/</a:t>
            </a:r>
            <a:r>
              <a:rPr lang="en-US" sz="1900" dirty="0" err="1" smtClean="0"/>
              <a:t>Geolocation</a:t>
            </a:r>
            <a:r>
              <a:rPr lang="en-US" sz="1900" dirty="0" smtClean="0"/>
              <a:t>/Augmented Reality</a:t>
            </a:r>
          </a:p>
          <a:p>
            <a:pPr lvl="1" eaLnBrk="1" hangingPunct="1"/>
            <a:r>
              <a:rPr lang="en-US" sz="1900" dirty="0" smtClean="0"/>
              <a:t>Real-time news</a:t>
            </a:r>
          </a:p>
          <a:p>
            <a:pPr lvl="1" eaLnBrk="1" hangingPunct="1"/>
            <a:endParaRPr lang="en-US" sz="900" dirty="0" smtClean="0"/>
          </a:p>
          <a:p>
            <a:pPr eaLnBrk="1" hangingPunct="1"/>
            <a:r>
              <a:rPr lang="en-US" sz="2800" dirty="0" smtClean="0"/>
              <a:t>… and they want it NOW!</a:t>
            </a:r>
          </a:p>
          <a:p>
            <a:pPr lvl="1" eaLnBrk="1" hangingPunct="1"/>
            <a:endParaRPr lang="en-US" dirty="0" smtClean="0"/>
          </a:p>
          <a:p>
            <a:pPr eaLnBrk="1" hangingPunct="1">
              <a:buFont typeface="Wingdings" pitchFamily="2" charset="2"/>
              <a:buNone/>
            </a:pPr>
            <a:endParaRPr lang="en-US" dirty="0" smtClean="0"/>
          </a:p>
        </p:txBody>
      </p:sp>
      <p:sp>
        <p:nvSpPr>
          <p:cNvPr id="5124" name="Slide Number Placeholder 3"/>
          <p:cNvSpPr>
            <a:spLocks noGrp="1"/>
          </p:cNvSpPr>
          <p:nvPr>
            <p:ph type="sldNum" sz="quarter" idx="10"/>
          </p:nvPr>
        </p:nvSpPr>
        <p:spPr>
          <a:noFill/>
        </p:spPr>
        <p:txBody>
          <a:bodyPr/>
          <a:lstStyle/>
          <a:p>
            <a:pPr defTabSz="879475"/>
            <a:fld id="{80B95E13-EA7D-41A4-B203-8EE4A3622D21}" type="slidenum">
              <a:rPr lang="en-US" smtClean="0"/>
              <a:pPr defTabSz="879475"/>
              <a:t>8</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linds(horizontal)">
                                      <p:cBhvr>
                                        <p:cTn id="21" dur="500"/>
                                        <p:tgtEl>
                                          <p:spTgt spid="3">
                                            <p:txEl>
                                              <p:pRg st="5" end="5"/>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blinds(horizontal)">
                                      <p:cBhvr>
                                        <p:cTn id="24" dur="500"/>
                                        <p:tgtEl>
                                          <p:spTgt spid="3">
                                            <p:txEl>
                                              <p:pRg st="6" end="6"/>
                                            </p:txEl>
                                          </p:spTgt>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linds(horizontal)">
                                      <p:cBhvr>
                                        <p:cTn id="27" dur="500"/>
                                        <p:tgtEl>
                                          <p:spTgt spid="3">
                                            <p:txEl>
                                              <p:pRg st="7" end="7"/>
                                            </p:txEl>
                                          </p:spTgt>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blinds(horizontal)">
                                      <p:cBhvr>
                                        <p:cTn id="30" dur="500"/>
                                        <p:tgtEl>
                                          <p:spTgt spid="3">
                                            <p:txEl>
                                              <p:pRg st="8" end="8"/>
                                            </p:txEl>
                                          </p:spTgt>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blinds(horizontal)">
                                      <p:cBhvr>
                                        <p:cTn id="33" dur="500"/>
                                        <p:tgtEl>
                                          <p:spTgt spid="3">
                                            <p:txEl>
                                              <p:pRg st="9" end="9"/>
                                            </p:txEl>
                                          </p:spTgt>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blinds(horizontal)">
                                      <p:cBhvr>
                                        <p:cTn id="36" dur="500"/>
                                        <p:tgtEl>
                                          <p:spTgt spid="3">
                                            <p:txEl>
                                              <p:pRg st="10" end="10"/>
                                            </p:txEl>
                                          </p:spTgt>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animEffect transition="in" filter="blinds(horizontal)">
                                      <p:cBhvr>
                                        <p:cTn id="39" dur="500"/>
                                        <p:tgtEl>
                                          <p:spTgt spid="3">
                                            <p:txEl>
                                              <p:pRg st="11" end="11"/>
                                            </p:txEl>
                                          </p:spTgt>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Effect transition="in" filter="blinds(horizontal)">
                                      <p:cBhvr>
                                        <p:cTn id="42" dur="500"/>
                                        <p:tgtEl>
                                          <p:spTgt spid="3">
                                            <p:txEl>
                                              <p:pRg st="12" end="1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animEffect transition="in" filter="blinds(horizontal)">
                                      <p:cBhvr>
                                        <p:cTn id="47"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z="3200" b="1" dirty="0" smtClean="0"/>
              <a:t>What today’s publisher wants</a:t>
            </a:r>
            <a:r>
              <a:rPr lang="en-US" sz="3200" dirty="0" smtClean="0"/>
              <a:t>…</a:t>
            </a:r>
          </a:p>
        </p:txBody>
      </p:sp>
      <p:sp>
        <p:nvSpPr>
          <p:cNvPr id="6147" name="Rectangle 3"/>
          <p:cNvSpPr>
            <a:spLocks noGrp="1" noChangeArrowheads="1"/>
          </p:cNvSpPr>
          <p:nvPr>
            <p:ph idx="1"/>
          </p:nvPr>
        </p:nvSpPr>
        <p:spPr>
          <a:xfrm>
            <a:off x="263525" y="1382954"/>
            <a:ext cx="9409113" cy="5056187"/>
          </a:xfrm>
        </p:spPr>
        <p:txBody>
          <a:bodyPr>
            <a:normAutofit/>
          </a:bodyPr>
          <a:lstStyle/>
          <a:p>
            <a:pPr eaLnBrk="1" hangingPunct="1">
              <a:lnSpc>
                <a:spcPct val="90000"/>
              </a:lnSpc>
              <a:spcBef>
                <a:spcPct val="0"/>
              </a:spcBef>
              <a:defRPr/>
            </a:pPr>
            <a:r>
              <a:rPr lang="en-US" sz="2800" dirty="0" smtClean="0"/>
              <a:t>Meet consumer’s ever-changing expectations</a:t>
            </a:r>
          </a:p>
          <a:p>
            <a:pPr eaLnBrk="1" hangingPunct="1">
              <a:lnSpc>
                <a:spcPct val="90000"/>
              </a:lnSpc>
              <a:spcBef>
                <a:spcPct val="0"/>
              </a:spcBef>
              <a:defRPr/>
            </a:pPr>
            <a:endParaRPr lang="en-US" sz="2800" dirty="0" smtClean="0"/>
          </a:p>
          <a:p>
            <a:pPr eaLnBrk="1" hangingPunct="1">
              <a:lnSpc>
                <a:spcPct val="90000"/>
              </a:lnSpc>
              <a:spcBef>
                <a:spcPct val="0"/>
              </a:spcBef>
              <a:defRPr/>
            </a:pPr>
            <a:r>
              <a:rPr lang="en-US" sz="2800" dirty="0" smtClean="0"/>
              <a:t>Deliver the right info at the right time in the right format</a:t>
            </a:r>
          </a:p>
          <a:p>
            <a:pPr eaLnBrk="1" hangingPunct="1">
              <a:lnSpc>
                <a:spcPct val="90000"/>
              </a:lnSpc>
              <a:spcBef>
                <a:spcPct val="0"/>
              </a:spcBef>
              <a:buNone/>
              <a:defRPr/>
            </a:pPr>
            <a:endParaRPr lang="en-US" sz="2800" dirty="0" smtClean="0"/>
          </a:p>
          <a:p>
            <a:pPr eaLnBrk="1" hangingPunct="1">
              <a:lnSpc>
                <a:spcPct val="90000"/>
              </a:lnSpc>
              <a:spcBef>
                <a:spcPct val="0"/>
              </a:spcBef>
              <a:defRPr/>
            </a:pPr>
            <a:r>
              <a:rPr lang="en-US" sz="2800" dirty="0" smtClean="0"/>
              <a:t>Move from print to dynamic, online products</a:t>
            </a:r>
          </a:p>
          <a:p>
            <a:pPr eaLnBrk="1" hangingPunct="1">
              <a:lnSpc>
                <a:spcPct val="90000"/>
              </a:lnSpc>
              <a:spcBef>
                <a:spcPct val="0"/>
              </a:spcBef>
              <a:defRPr/>
            </a:pPr>
            <a:endParaRPr lang="en-US" sz="2800" dirty="0" smtClean="0"/>
          </a:p>
          <a:p>
            <a:pPr eaLnBrk="1" hangingPunct="1">
              <a:lnSpc>
                <a:spcPct val="90000"/>
              </a:lnSpc>
              <a:spcBef>
                <a:spcPct val="0"/>
              </a:spcBef>
              <a:defRPr/>
            </a:pPr>
            <a:r>
              <a:rPr lang="en-US" sz="2800" dirty="0" smtClean="0"/>
              <a:t>Create new revenue streams &amp; channels</a:t>
            </a:r>
          </a:p>
          <a:p>
            <a:pPr eaLnBrk="1" hangingPunct="1">
              <a:lnSpc>
                <a:spcPct val="90000"/>
              </a:lnSpc>
              <a:spcBef>
                <a:spcPct val="0"/>
              </a:spcBef>
              <a:defRPr/>
            </a:pPr>
            <a:endParaRPr lang="en-US" sz="2800" dirty="0" smtClean="0"/>
          </a:p>
          <a:p>
            <a:pPr eaLnBrk="1" hangingPunct="1">
              <a:lnSpc>
                <a:spcPct val="90000"/>
              </a:lnSpc>
              <a:spcBef>
                <a:spcPct val="0"/>
              </a:spcBef>
              <a:defRPr/>
            </a:pPr>
            <a:r>
              <a:rPr lang="en-US" sz="2800" dirty="0" smtClean="0"/>
              <a:t>Cut cycle times &amp; production costs</a:t>
            </a:r>
          </a:p>
          <a:p>
            <a:pPr eaLnBrk="1" hangingPunct="1">
              <a:lnSpc>
                <a:spcPct val="90000"/>
              </a:lnSpc>
              <a:spcBef>
                <a:spcPct val="0"/>
              </a:spcBef>
              <a:defRPr/>
            </a:pPr>
            <a:endParaRPr lang="en-US" sz="2800" dirty="0" smtClean="0"/>
          </a:p>
          <a:p>
            <a:pPr eaLnBrk="1" hangingPunct="1">
              <a:lnSpc>
                <a:spcPct val="90000"/>
              </a:lnSpc>
              <a:spcBef>
                <a:spcPct val="0"/>
              </a:spcBef>
              <a:defRPr/>
            </a:pPr>
            <a:r>
              <a:rPr lang="en-US" sz="2800" dirty="0" smtClean="0"/>
              <a:t>Be nimble in the face of an uncertain market</a:t>
            </a:r>
          </a:p>
          <a:p>
            <a:pPr eaLnBrk="1" hangingPunct="1">
              <a:lnSpc>
                <a:spcPct val="80000"/>
              </a:lnSpc>
              <a:buFont typeface="Wingdings" pitchFamily="2" charset="2"/>
              <a:buNone/>
              <a:defRPr/>
            </a:pPr>
            <a:endParaRPr lang="en-US" i="1" dirty="0" smtClean="0"/>
          </a:p>
          <a:p>
            <a:pPr eaLnBrk="1" hangingPunct="1">
              <a:lnSpc>
                <a:spcPct val="80000"/>
              </a:lnSpc>
              <a:buFont typeface="Wingdings" pitchFamily="2" charset="2"/>
              <a:buNone/>
              <a:defRPr/>
            </a:pPr>
            <a:endParaRPr lang="en-US" sz="2000" i="1" dirty="0" smtClean="0"/>
          </a:p>
          <a:p>
            <a:pPr eaLnBrk="1" hangingPunct="1">
              <a:lnSpc>
                <a:spcPct val="80000"/>
              </a:lnSpc>
              <a:buFont typeface="Wingdings" pitchFamily="2" charset="2"/>
              <a:buNone/>
              <a:defRPr/>
            </a:pPr>
            <a:endParaRPr lang="en-US" sz="2000" i="1" dirty="0" smtClean="0"/>
          </a:p>
        </p:txBody>
      </p:sp>
      <p:sp>
        <p:nvSpPr>
          <p:cNvPr id="6148" name="Slide Number Placeholder 3"/>
          <p:cNvSpPr>
            <a:spLocks noGrp="1"/>
          </p:cNvSpPr>
          <p:nvPr>
            <p:ph type="sldNum" sz="quarter" idx="10"/>
          </p:nvPr>
        </p:nvSpPr>
        <p:spPr>
          <a:noFill/>
        </p:spPr>
        <p:txBody>
          <a:bodyPr/>
          <a:lstStyle/>
          <a:p>
            <a:fld id="{0E2ADA35-C292-4316-BABF-7755958CCA90}" type="slidenum">
              <a:rPr lang="en-US" smtClean="0"/>
              <a:pPr/>
              <a:t>9</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10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47">
                                            <p:txEl>
                                              <p:pRg st="2" end="2"/>
                                            </p:txEl>
                                          </p:spTgt>
                                        </p:tgtEl>
                                        <p:attrNameLst>
                                          <p:attrName>style.visibility</p:attrName>
                                        </p:attrNameLst>
                                      </p:cBhvr>
                                      <p:to>
                                        <p:strVal val="visible"/>
                                      </p:to>
                                    </p:set>
                                    <p:animEffect transition="in" filter="fade">
                                      <p:cBhvr>
                                        <p:cTn id="12" dur="1000"/>
                                        <p:tgtEl>
                                          <p:spTgt spid="614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147">
                                            <p:txEl>
                                              <p:pRg st="4" end="4"/>
                                            </p:txEl>
                                          </p:spTgt>
                                        </p:tgtEl>
                                        <p:attrNameLst>
                                          <p:attrName>style.visibility</p:attrName>
                                        </p:attrNameLst>
                                      </p:cBhvr>
                                      <p:to>
                                        <p:strVal val="visible"/>
                                      </p:to>
                                    </p:set>
                                    <p:animEffect transition="in" filter="fade">
                                      <p:cBhvr>
                                        <p:cTn id="17" dur="1000"/>
                                        <p:tgtEl>
                                          <p:spTgt spid="614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147">
                                            <p:txEl>
                                              <p:pRg st="6" end="6"/>
                                            </p:txEl>
                                          </p:spTgt>
                                        </p:tgtEl>
                                        <p:attrNameLst>
                                          <p:attrName>style.visibility</p:attrName>
                                        </p:attrNameLst>
                                      </p:cBhvr>
                                      <p:to>
                                        <p:strVal val="visible"/>
                                      </p:to>
                                    </p:set>
                                    <p:animEffect transition="in" filter="fade">
                                      <p:cBhvr>
                                        <p:cTn id="22" dur="1000"/>
                                        <p:tgtEl>
                                          <p:spTgt spid="6147">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147">
                                            <p:txEl>
                                              <p:pRg st="8" end="8"/>
                                            </p:txEl>
                                          </p:spTgt>
                                        </p:tgtEl>
                                        <p:attrNameLst>
                                          <p:attrName>style.visibility</p:attrName>
                                        </p:attrNameLst>
                                      </p:cBhvr>
                                      <p:to>
                                        <p:strVal val="visible"/>
                                      </p:to>
                                    </p:set>
                                    <p:animEffect transition="in" filter="fade">
                                      <p:cBhvr>
                                        <p:cTn id="27" dur="1000"/>
                                        <p:tgtEl>
                                          <p:spTgt spid="6147">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147">
                                            <p:txEl>
                                              <p:pRg st="10" end="10"/>
                                            </p:txEl>
                                          </p:spTgt>
                                        </p:tgtEl>
                                        <p:attrNameLst>
                                          <p:attrName>style.visibility</p:attrName>
                                        </p:attrNameLst>
                                      </p:cBhvr>
                                      <p:to>
                                        <p:strVal val="visible"/>
                                      </p:to>
                                    </p:set>
                                    <p:animEffect transition="in" filter="fade">
                                      <p:cBhvr>
                                        <p:cTn id="32" dur="1000"/>
                                        <p:tgtEl>
                                          <p:spTgt spid="614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uiExpand="1" build="p"/>
    </p:bld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JPM_SLIDE_ROLE" val="jpmPage"/>
</p:tagLst>
</file>

<file path=ppt/theme/theme1.xml><?xml version="1.0" encoding="utf-8"?>
<a:theme xmlns:a="http://schemas.openxmlformats.org/drawingml/2006/main" name="IEEE_XML and eBook ROI_12th Nov">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2800" b="0" i="0" u="none" strike="noStrike" cap="none" normalizeH="0" baseline="0" smtClean="0">
            <a:ln>
              <a:noFill/>
            </a:ln>
            <a:solidFill>
              <a:srgbClr val="003454"/>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2800" b="0" i="0" u="none" strike="noStrike" cap="none" normalizeH="0" baseline="0" smtClean="0">
            <a:ln>
              <a:noFill/>
            </a:ln>
            <a:solidFill>
              <a:srgbClr val="003454"/>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1045</TotalTime>
  <Words>3149</Words>
  <Application>Microsoft Office PowerPoint</Application>
  <PresentationFormat>A4 Paper (210x297 mm)</PresentationFormat>
  <Paragraphs>428</Paragraphs>
  <Slides>29</Slides>
  <Notes>20</Notes>
  <HiddenSlides>0</HiddenSlides>
  <MMClips>0</MMClips>
  <ScaleCrop>false</ScaleCrop>
  <HeadingPairs>
    <vt:vector size="4" baseType="variant">
      <vt:variant>
        <vt:lpstr>Design Template</vt:lpstr>
      </vt:variant>
      <vt:variant>
        <vt:i4>1</vt:i4>
      </vt:variant>
      <vt:variant>
        <vt:lpstr>Slide Titles</vt:lpstr>
      </vt:variant>
      <vt:variant>
        <vt:i4>29</vt:i4>
      </vt:variant>
    </vt:vector>
  </HeadingPairs>
  <TitlesOfParts>
    <vt:vector size="30" baseType="lpstr">
      <vt:lpstr>IEEE_XML and eBook ROI_12th Nov</vt:lpstr>
      <vt:lpstr>Future-Proofing Your Content and Workflows </vt:lpstr>
      <vt:lpstr>Slide 2</vt:lpstr>
      <vt:lpstr>Slide 3</vt:lpstr>
      <vt:lpstr>Global Locations</vt:lpstr>
      <vt:lpstr>Slide 5</vt:lpstr>
      <vt:lpstr>In the beginning, there was print …</vt:lpstr>
      <vt:lpstr>Now there are eBooks</vt:lpstr>
      <vt:lpstr>What today’s consumer wants…</vt:lpstr>
      <vt:lpstr>What today’s publisher wants…</vt:lpstr>
      <vt:lpstr>What today’s publisher has…</vt:lpstr>
      <vt:lpstr>So many possibilities …</vt:lpstr>
      <vt:lpstr>Formats, formats and more formats</vt:lpstr>
      <vt:lpstr>Slide 13</vt:lpstr>
      <vt:lpstr>Slide 14</vt:lpstr>
      <vt:lpstr>Getting there from here</vt:lpstr>
      <vt:lpstr>eBook creation challenges</vt:lpstr>
      <vt:lpstr>eBook creation challenges</vt:lpstr>
      <vt:lpstr>Without the right foundation …</vt:lpstr>
      <vt:lpstr>Slide 19</vt:lpstr>
      <vt:lpstr>Digital First</vt:lpstr>
      <vt:lpstr>Slide 21</vt:lpstr>
      <vt:lpstr>How XML can help</vt:lpstr>
      <vt:lpstr>How XML has helped </vt:lpstr>
      <vt:lpstr>How do I get to XML?</vt:lpstr>
      <vt:lpstr>Slide 25</vt:lpstr>
      <vt:lpstr>XML &amp; Multi-channel Publishing</vt:lpstr>
      <vt:lpstr>XML &amp; EPUB</vt:lpstr>
      <vt:lpstr>In conclusion</vt:lpstr>
      <vt:lpstr>Questions?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Optimizing eBooks:  Cost-Effective Enhancements, Updates &amp; Multimedia Options</dc:title>
  <dc:creator>Eric Freese</dc:creator>
  <cp:lastModifiedBy>Shirley Bailes</cp:lastModifiedBy>
  <cp:revision>89</cp:revision>
  <dcterms:created xsi:type="dcterms:W3CDTF">2010-02-21T21:59:24Z</dcterms:created>
  <dcterms:modified xsi:type="dcterms:W3CDTF">2010-02-21T21:59:46Z</dcterms:modified>
</cp:coreProperties>
</file>